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8288-D628-B744-FB4A-5E7731F82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BF1A2-5DCE-4C1A-F520-51496B157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95212-8E32-AC11-66B9-D03B4E4D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30/08/2022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0C8FE-0E48-103A-DDBD-9006F089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7565-535C-8B32-6375-79EC3EA7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37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5716-FD42-D976-7ED8-34AE9D9F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B4D34-E8C9-587B-56CF-919287C50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63D42-53D8-12D4-48D6-53B0AF3C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30/08/2022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EFC0B-1705-7385-BC24-B16772CC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733A6-E38D-4F38-E777-FF180B74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4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ABC1-62EF-5B04-61C7-608B9CD66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3E01C-A8E8-736C-E3B9-50CB2CF59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DAC5-7AB3-3446-C2BB-9AF39903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30/08/2022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29B47-FB94-E1CD-BDAE-C192FB51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0E0FD-29EF-189C-B2BF-1D3B2A40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0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7FE6-0044-DBB3-2AE2-87ADE7A3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53E6-647D-1E2E-8420-0BB5A59D6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65715-59F1-B553-A31E-E169280A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30/08/2022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C4BB3-3425-D83C-EADB-E442C01F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350C0-92B0-4365-5BB9-5DBAC83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64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7E15-F479-706D-E4BE-87131E56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A7206-9E2D-E44A-88EF-0AA291156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00968-C84D-8D3C-41C7-43E4D4CD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30/08/2022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24EDF-339E-AC69-3F31-F71DD437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35C3-3F81-0AC4-4083-F4DD8E68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71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D0BB-C499-B93B-3333-6198BB45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30B5-522B-F847-D784-EF26F09A8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6EDF8-67AC-008E-CAD8-1F7597A26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DFD3C-DB27-34DE-2365-8ED5A00B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30/08/2022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3DFAF-CFDA-99CC-E1F7-EF4A3094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E6C69-BF3E-53A3-B855-653891F2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836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79F2-444A-5882-8014-C07913B2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67710-BCC2-3B20-1025-1F903094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84323-059E-1426-760C-48DCF4883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3B4F9-798C-97EF-2C09-62611544B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6BBE6-6CAD-EAC2-BBFA-8222702AB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EF874-2BF9-4DEE-1549-8B72A6C3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30/08/2022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FA0B4-FC95-3D2D-4555-22C34FB4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683A6-0FDE-B5AD-E038-812C32E6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17AA-CD1D-D3B5-66C9-990C0B50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F5C00-4B8F-D0ED-7F08-3F1B5D71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30/08/2022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2E2D8-B3A3-30F7-37F9-2A58C198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8FD2B-2337-A0D6-A114-3019AB4E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991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7D2-25D5-5EF8-A7B5-ED59C569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30/08/2022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1062F-8570-1897-469D-19683BCD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AC46D-B775-0931-3F40-E5219527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23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01FB-1263-2DFF-447D-E2013AAC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B54E-E59D-839B-B465-52A634334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B2C34-D446-2CA9-B7F9-C7743F41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D1A07-B9B7-E7D2-07F3-B2B6F4D2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30/08/2022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164D1-9EEC-254A-9985-6AAF0780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C810-082A-635F-96A9-7BA12B53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764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734A-6E33-E8B2-DB13-9FEE75E4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1BD38-8715-53F6-C91E-86FF93710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3072D-1B66-F6E1-36A4-655FB05E8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F87EA-9136-CBEE-5150-3CF66C24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30/08/2022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1BB65-AF5B-D324-AF94-5C258ED2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722F2-9195-F430-2470-BC7BD75F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27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3A8E5-8B7A-55D8-4CCE-41008111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73BDB-FF52-151F-0B5E-AFB1B2FF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9EB27-F153-7979-D9EC-5D079CE29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9F432-8B29-4E94-9828-C190BA0C460D}" type="datetimeFigureOut">
              <a:rPr lang="en-AU" smtClean="0"/>
              <a:t>30/08/2022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DE3C9-B350-6D71-6415-C946409A8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322B-D150-9895-0167-9D369D1EE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81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209.031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eader.elsevier.com/reader/sd/pii/S055032131200524X?token=2B032A4B978945BCF8CA8F85EC6758A86C68679213B10D3E27B9712B22092CF4DF907BE6ADC50E0A07F767417FE8B815&amp;originRegion=us-east-1&amp;originCreation=20220819022940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reader.elsevier.com/reader/sd/pii/S055032131200524X?token=2B032A4B978945BCF8CA8F85EC6758A86C68679213B10D3E27B9712B22092CF4DF907BE6ADC50E0A07F767417FE8B815&amp;originRegion=us-east-1&amp;originCreation=2022081902294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C4009-E30F-1EC0-1994-64AFEC58D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AU" sz="7200" b="1" dirty="0"/>
              <a:t>MSc Research Project: Progress (31/8/2022)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77BC9-84AA-9415-ADD2-DE7AE5986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AU" sz="2800" dirty="0"/>
              <a:t>Sai Pemmaraju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77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A94E-EDAA-298A-1395-2C800A93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5065" cy="1325563"/>
          </a:xfrm>
        </p:spPr>
        <p:txBody>
          <a:bodyPr/>
          <a:lstStyle/>
          <a:p>
            <a:r>
              <a:rPr lang="en-AU" b="1" dirty="0"/>
              <a:t>Objectives Set in Previous Meeting (24/8/2022)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8094D-C2D0-3158-B815-8EC446838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Set limit on Branching Fraction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Compare the above limits to those in the existing literature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Plot signal selection efficiency curves for ALPs of varying masses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8094D-C2D0-3158-B815-8EC446838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12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A20A6-78A1-4B1F-E42A-A1EF78F9D0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9983" y="253157"/>
                <a:ext cx="12309410" cy="1325563"/>
              </a:xfrm>
            </p:spPr>
            <p:txBody>
              <a:bodyPr>
                <a:normAutofit/>
              </a:bodyPr>
              <a:lstStyle/>
              <a:p>
                <a:r>
                  <a:rPr lang="en-AU" b="1" dirty="0"/>
                  <a:t>Limit on Branching Ratio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𝜸𝜸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A20A6-78A1-4B1F-E42A-A1EF78F9D0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9983" y="253157"/>
                <a:ext cx="12309410" cy="1325563"/>
              </a:xfrm>
              <a:blipFill>
                <a:blip r:embed="rId2"/>
                <a:stretch>
                  <a:fillRect l="-19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F00EA-CA22-12D5-84C0-F05D08298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984" y="1578720"/>
                <a:ext cx="11132976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AU" dirty="0"/>
                  <a:t>Meeting on 17/8/2022: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e>
                        </m:d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endParaRPr lang="en-AU" dirty="0"/>
              </a:p>
              <a:p>
                <a:pPr marL="0" indent="0" algn="ctr">
                  <a:buNone/>
                </a:pPr>
                <a:endParaRPr lang="en-AU" dirty="0"/>
              </a:p>
              <a:p>
                <a:r>
                  <a:rPr lang="en-AU" dirty="0"/>
                  <a:t>Rearrange the expression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</m:oMath>
                </a14:m>
                <a:r>
                  <a:rPr lang="en-AU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endParaRPr lang="en-AU" b="0" dirty="0"/>
              </a:p>
              <a:p>
                <a:pPr marL="0" indent="0" algn="ctr">
                  <a:buNone/>
                </a:pPr>
                <a:endParaRPr lang="en-AU" b="0" dirty="0"/>
              </a:p>
              <a:p>
                <a:r>
                  <a:rPr lang="en-AU" dirty="0"/>
                  <a:t>World average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4.33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±0.15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F00EA-CA22-12D5-84C0-F05D08298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984" y="1578720"/>
                <a:ext cx="11132976" cy="4351338"/>
              </a:xfrm>
              <a:blipFill>
                <a:blip r:embed="rId4"/>
                <a:stretch>
                  <a:fillRect l="-986" t="-3221" b="-26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34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2BA3BC-6592-578E-3310-8D163C8784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7040" y="266332"/>
                <a:ext cx="11297920" cy="1325563"/>
              </a:xfrm>
            </p:spPr>
            <p:txBody>
              <a:bodyPr>
                <a:normAutofit/>
              </a:bodyPr>
              <a:lstStyle/>
              <a:p>
                <a:r>
                  <a:rPr lang="en-AU" b="1" dirty="0"/>
                  <a:t>Limit on Branching Ratio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AU" dirty="0"/>
                  <a:t> </a:t>
                </a:r>
                <a:r>
                  <a:rPr lang="en-AU" b="1" dirty="0"/>
                  <a:t>(contd.)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2BA3BC-6592-578E-3310-8D163C878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7040" y="266332"/>
                <a:ext cx="11297920" cy="1325563"/>
              </a:xfrm>
              <a:blipFill>
                <a:blip r:embed="rId2"/>
                <a:stretch>
                  <a:fillRect l="-2157" t="-13364" b="-211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157A-B431-0B66-86F6-FF02A708F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6185"/>
                <a:ext cx="8781661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0.18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0.1725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≈1.04</m:t>
                      </m:r>
                    </m:oMath>
                  </m:oMathPara>
                </a14:m>
                <a:endParaRPr lang="en-AU" dirty="0"/>
              </a:p>
              <a:p>
                <a:pPr marL="0" indent="0" algn="just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157A-B431-0B66-86F6-FF02A708F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6185"/>
                <a:ext cx="8781661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65018-B2A2-FF6A-1B70-4B3F29EC9895}"/>
                  </a:ext>
                </a:extLst>
              </p:cNvPr>
              <p:cNvSpPr txBox="1"/>
              <p:nvPr/>
            </p:nvSpPr>
            <p:spPr>
              <a:xfrm>
                <a:off x="7437120" y="1231629"/>
                <a:ext cx="4077477" cy="1119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≈0.817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65018-B2A2-FF6A-1B70-4B3F29EC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1231629"/>
                <a:ext cx="4077477" cy="11194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56004A2-FEE1-9F02-5053-7FFFF36E5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77" y="2781748"/>
            <a:ext cx="6527687" cy="20655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F605DE-0A0A-B4A0-7CC5-879359240E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7228" y="2484804"/>
            <a:ext cx="4457369" cy="2737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hlinkClick r:id="rId7"/>
                <a:extLst>
                  <a:ext uri="{FF2B5EF4-FFF2-40B4-BE49-F238E27FC236}">
                    <a16:creationId xmlns:a16="http://schemas.microsoft.com/office/drawing/2014/main" id="{0E56EE9E-9DDA-530B-C364-1DEF1A5E9C92}"/>
                  </a:ext>
                </a:extLst>
              </p:cNvPr>
              <p:cNvSpPr txBox="1"/>
              <p:nvPr/>
            </p:nvSpPr>
            <p:spPr>
              <a:xfrm>
                <a:off x="7437120" y="5217149"/>
                <a:ext cx="3474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&gt;2.6 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GeV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hlinkClick r:id="rId8"/>
                <a:extLst>
                  <a:ext uri="{FF2B5EF4-FFF2-40B4-BE49-F238E27FC236}">
                    <a16:creationId xmlns:a16="http://schemas.microsoft.com/office/drawing/2014/main" id="{0E56EE9E-9DDA-530B-C364-1DEF1A5E9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5217149"/>
                <a:ext cx="3474720" cy="369332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0D396-FDBC-A957-7E3D-5436A7A8B045}"/>
                  </a:ext>
                </a:extLst>
              </p:cNvPr>
              <p:cNvSpPr txBox="1"/>
              <p:nvPr/>
            </p:nvSpPr>
            <p:spPr>
              <a:xfrm>
                <a:off x="216677" y="5428224"/>
                <a:ext cx="11297920" cy="1272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Combining the above (and assuming the “ideal” scenario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b="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sup>
                      </m:sSup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𝛾𝛾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)=4.33×1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0.853</m:t>
                              </m:r>
                              <m:sSubSup>
                                <m:sSubSupPr>
                                  <m:ctrlP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𝑟𝑒𝑐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𝑟𝑒𝑐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𝛾𝛾</m:t>
                                  </m:r>
                                </m:sup>
                              </m:sSubSup>
                            </m:den>
                          </m:f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=3.69×1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0D396-FDBC-A957-7E3D-5436A7A8B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77" y="5428224"/>
                <a:ext cx="11297920" cy="1272208"/>
              </a:xfrm>
              <a:prstGeom prst="rect">
                <a:avLst/>
              </a:prstGeom>
              <a:blipFill>
                <a:blip r:embed="rId10"/>
                <a:stretch>
                  <a:fillRect l="-4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95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175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MSc Research Project: Progress (31/8/2022)</vt:lpstr>
      <vt:lpstr>Objectives Set in Previous Meeting (24/8/2022)</vt:lpstr>
      <vt:lpstr>Limit on Branching Ratio of B^0→K^(∗0) a_0, a_0→γγ</vt:lpstr>
      <vt:lpstr>Limit on Branching Ratio of B^0→K^(∗0) a_0, a_0→γγ (contd.)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Research Project: Progress (31/8/2022)</dc:title>
  <dc:creator>Subrahmanya Pemmaraju</dc:creator>
  <cp:lastModifiedBy>Subrahmanya Pemmaraju</cp:lastModifiedBy>
  <cp:revision>5</cp:revision>
  <dcterms:created xsi:type="dcterms:W3CDTF">2022-08-29T12:22:59Z</dcterms:created>
  <dcterms:modified xsi:type="dcterms:W3CDTF">2022-08-30T02:35:11Z</dcterms:modified>
</cp:coreProperties>
</file>