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4" r:id="rId3"/>
    <p:sldId id="261" r:id="rId4"/>
    <p:sldId id="288" r:id="rId5"/>
    <p:sldId id="289" r:id="rId6"/>
    <p:sldId id="262" r:id="rId7"/>
    <p:sldId id="278" r:id="rId8"/>
    <p:sldId id="279" r:id="rId9"/>
    <p:sldId id="263" r:id="rId10"/>
    <p:sldId id="283" r:id="rId11"/>
    <p:sldId id="280" r:id="rId12"/>
    <p:sldId id="286" r:id="rId13"/>
    <p:sldId id="287" r:id="rId14"/>
    <p:sldId id="264" r:id="rId15"/>
    <p:sldId id="265" r:id="rId16"/>
    <p:sldId id="281" r:id="rId17"/>
    <p:sldId id="266" r:id="rId18"/>
    <p:sldId id="282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680" autoAdjust="0"/>
  </p:normalViewPr>
  <p:slideViewPr>
    <p:cSldViewPr snapToGrid="0">
      <p:cViewPr>
        <p:scale>
          <a:sx n="100" d="100"/>
          <a:sy n="100" d="100"/>
        </p:scale>
        <p:origin x="125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B3618-E65C-4C92-AA5E-9B70DC8F537B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E624-F4A5-48BF-9337-C65D85C01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2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Introduce self + supervisor, subject of talk, </a:t>
            </a:r>
            <a:r>
              <a:rPr lang="en-AU" b="1" dirty="0"/>
              <a:t>mention of physics beyond the SM, </a:t>
            </a:r>
          </a:p>
          <a:p>
            <a:pPr marL="171450" indent="-171450">
              <a:buFontTx/>
              <a:buChar char="-"/>
            </a:pPr>
            <a:r>
              <a:rPr lang="en-AU" dirty="0"/>
              <a:t>Emphasise use of </a:t>
            </a:r>
            <a:r>
              <a:rPr lang="en-AU" b="1" dirty="0"/>
              <a:t>natural units for energies, masses and momenta </a:t>
            </a:r>
            <a:r>
              <a:rPr lang="en-AU" dirty="0"/>
              <a:t>measured</a:t>
            </a:r>
          </a:p>
          <a:p>
            <a:r>
              <a:rPr lang="en-AU" dirty="0"/>
              <a:t>- Mention Large Hadron Collider b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8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 (diagram looks like a penguin)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:r>
                  <a:rPr lang="en-AU" b="0" i="0">
                    <a:latin typeface="Cambria Math" panose="02040503050406030204" pitchFamily="18" charset="0"/>
                  </a:rPr>
                  <a:t>𝐵→𝐾^(∗0) 𝑎_0, 𝑎_0→𝛾𝛾</a:t>
                </a:r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</a:t>
                </a: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8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1200" dirty="0"/>
              <a:t>Relating the branching ratio to the mass and coupling strength of the ALP to photons</a:t>
            </a:r>
          </a:p>
          <a:p>
            <a:r>
              <a:rPr lang="en-AU" sz="1200" dirty="0"/>
              <a:t>Comparing the limits set on the mass and coupling strength to those in existing literature </a:t>
            </a:r>
            <a:r>
              <a:rPr lang="en-AU" b="1" dirty="0"/>
              <a:t>(LH plot: we are trying to exclude more of the white region if not find the ALP itself). ATLAS has </a:t>
            </a:r>
            <a:r>
              <a:rPr lang="en-AU" b="1" dirty="0" err="1"/>
              <a:t>PbPb</a:t>
            </a:r>
            <a:r>
              <a:rPr lang="en-AU" b="1" dirty="0"/>
              <a:t> collisions for the same and has set different limits to what we can. </a:t>
            </a:r>
          </a:p>
          <a:p>
            <a:r>
              <a:rPr lang="en-AU" sz="1200" b="1" dirty="0"/>
              <a:t>LHCb =&gt; Can try and exclude regions in the low-mass (below 5 GeV) range</a:t>
            </a:r>
            <a:endParaRPr lang="en-AU" sz="1200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635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Deduced a mathematical relationship between the branching ratio, coupling strength, and ALP mass 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0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Have to be aware of BR of other decay modes of ALPs (only considering decay for two photons in initial analysis)</a:t>
            </a:r>
          </a:p>
          <a:p>
            <a:pPr marL="171450" indent="-171450">
              <a:buFontTx/>
              <a:buChar char="-"/>
            </a:pPr>
            <a:r>
              <a:rPr lang="en-AU" dirty="0"/>
              <a:t>Light green line is the decay mode of ALP of interest at </a:t>
            </a:r>
            <a:r>
              <a:rPr lang="en-AU" dirty="0" err="1"/>
              <a:t>LHCb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17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Plot of the Coupling strength of ALP to the W boson as a function of the ALP mass (at a fixed branching ratio)</a:t>
            </a:r>
          </a:p>
          <a:p>
            <a:pPr marL="171450" indent="-171450">
              <a:buFontTx/>
              <a:buChar char="-"/>
            </a:pPr>
            <a:r>
              <a:rPr lang="en-AU" dirty="0"/>
              <a:t>Deduced an upper limit on BR at which our analysis is viable (10^-7)</a:t>
            </a:r>
          </a:p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19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Left hand side plot = collider constraints</a:t>
            </a:r>
          </a:p>
          <a:p>
            <a:r>
              <a:rPr lang="en-AU" dirty="0"/>
              <a:t>RHS plot = all experimental constraints. Far right = region probed by colliders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245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Decay mode has a clear signal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with 547 signal events and 2475 background events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Decay mode has a clear signal at </a:t>
                </a:r>
                <a:r>
                  <a:rPr lang="en-AU" b="0" i="0">
                    <a:latin typeface="Cambria Math" panose="02040503050406030204" pitchFamily="18" charset="0"/>
                  </a:rPr>
                  <a:t>4×10^(−5)</a:t>
                </a:r>
                <a:r>
                  <a:rPr lang="en-AU" dirty="0"/>
                  <a:t> with 547 signal events and 2475 background events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59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CP symmetry = preserved in EM interactions and violated in weak interactions (e.g. Cronin and Fitch’s study of neutral kaon decay in 1964)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CP violation is not observed experimentally in the strong force, despite being theoretically allowed (Strong CP problem). Significant limitation of the Standard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67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:r>
                  <a:rPr lang="en-AU" b="1" i="0">
                    <a:latin typeface="Cambria Math" panose="02040503050406030204" pitchFamily="18" charset="0"/>
                  </a:rPr>
                  <a:t>𝜽</a:t>
                </a:r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8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:r>
                  <a:rPr lang="en-AU" b="1" i="0">
                    <a:latin typeface="Cambria Math" panose="02040503050406030204" pitchFamily="18" charset="0"/>
                  </a:rPr>
                  <a:t>𝜽</a:t>
                </a:r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97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Absence of experimental evidence of CP violation =&gt; angular terms are close to 0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Experimental measurements of neutron EDM help constrain the value of these terms to below 10^-10 (fine tuning problem)</a:t>
            </a:r>
          </a:p>
          <a:p>
            <a:pPr marL="171450" indent="-171450">
              <a:buFontTx/>
              <a:buChar char="-"/>
            </a:pPr>
            <a:r>
              <a:rPr lang="en-AU" dirty="0"/>
              <a:t>Can promote theta to a dynamic field by introducing a new symmetry that is spontaneously broken (Peccei and Quinn, 1977)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Theta is a field =&gt; it has a potential and excitations in this potential will produce new 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New particle = pseudoscalar (spin 0 and odd parity) as known as the </a:t>
            </a:r>
            <a:r>
              <a:rPr lang="en-AU" b="1" dirty="0"/>
              <a:t>axion (NO EXPERIMENTAL EVIDENCE OF THIS, AND THIS HAS BEEN RULED OUT)</a:t>
            </a:r>
          </a:p>
          <a:p>
            <a:pPr marL="171450" indent="-171450">
              <a:buFontTx/>
              <a:buChar char="-"/>
            </a:pPr>
            <a:r>
              <a:rPr lang="en-AU" dirty="0"/>
              <a:t>Axion will sit at the bottom of its field potential, thereby leading to CP violating parameters being equal to 0 w/o fine tuning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6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b="0" dirty="0"/>
              <a:t>SB of 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Hypothetical, feebly interacting </a:t>
            </a:r>
            <a:r>
              <a:rPr lang="en-AU" b="0" dirty="0" err="1"/>
              <a:t>pcle</a:t>
            </a:r>
            <a:r>
              <a:rPr lang="en-AU" b="0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Helps solve various astrophysical puzzles (e.g. anomalies in energy loss of white dwarf stars)**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Spin selection rules =&gt; Axions and ALPs naturally couple to photons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effect, wherein axions are converted into pairs of photons and vice versa</a:t>
            </a:r>
          </a:p>
          <a:p>
            <a:pPr marL="171450" indent="-171450">
              <a:buFontTx/>
              <a:buChar char="-"/>
            </a:pPr>
            <a:r>
              <a:rPr lang="en-AU" dirty="0"/>
              <a:t>Notable search strategies include: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LSW: Send laser photons along strong B field and allow for conversion to ALPs on one side of a wall. ALPs might reconvert into photons on the other side of the wall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Helioscope: Detecting solar ALPs which convert into photons in presence of strong B-field</a:t>
            </a:r>
          </a:p>
          <a:p>
            <a:pPr marL="628650" lvl="1" indent="-171450">
              <a:buFontTx/>
              <a:buChar char="-"/>
            </a:pPr>
            <a:r>
              <a:rPr lang="en-AU" dirty="0" err="1"/>
              <a:t>Haloscope</a:t>
            </a:r>
            <a:r>
              <a:rPr lang="en-AU" dirty="0"/>
              <a:t>: Direct search for galactic halo DM axions and ALPs in the lab</a:t>
            </a:r>
          </a:p>
          <a:p>
            <a:pPr marL="628650" lvl="1" indent="-171450">
              <a:buFontTx/>
              <a:buChar char="-"/>
            </a:pP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Plot: constraints imposed on the mass and coupling strength to photons of ALPs by the different search strategies.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83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u="sng" dirty="0"/>
              <a:t>Analysis steps</a:t>
            </a:r>
          </a:p>
          <a:p>
            <a:pPr marL="0" indent="0">
              <a:buNone/>
            </a:pPr>
            <a:r>
              <a:rPr lang="en-AU" sz="1200" b="1" dirty="0"/>
              <a:t>0.  Set limit on branching fraction of decay of interest using     MC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Event selection (i.e. impose constraints on kinematic and shape variables to distinguish signal </a:t>
            </a:r>
            <a:r>
              <a:rPr lang="en-AU" b="1" dirty="0"/>
              <a:t>from </a:t>
            </a:r>
            <a:r>
              <a:rPr lang="en-AU" sz="1200" b="1" dirty="0"/>
              <a:t>background within MC simulated data)</a:t>
            </a:r>
          </a:p>
          <a:p>
            <a:pPr marL="457200" indent="-457200">
              <a:buAutoNum type="arabicPeriod"/>
            </a:pPr>
            <a:r>
              <a:rPr lang="en-AU" sz="1200" b="1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sz="1200" b="1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Estimate systematic errors </a:t>
            </a:r>
            <a:endParaRPr lang="en-AU" sz="800" b="1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47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Seek diphoton resonance structures (contributions from pi0, eta and eta’ in the purple regions in the graph). Otherwise nothing else is of interest</a:t>
            </a:r>
          </a:p>
          <a:p>
            <a:pPr marL="171450" indent="-171450">
              <a:buFontTx/>
              <a:buChar char="-"/>
            </a:pPr>
            <a:r>
              <a:rPr lang="en-AU" dirty="0"/>
              <a:t>Max mass of ALPs being produced here is 4785.58 MeV (since rest mass of B0 is 5 GeV)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plot in further detail (different coloured regions = different meson-anti-meson pairs produced from e+ e- collisions)</a:t>
            </a:r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6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5E97-0930-4FA0-8BEC-31F5D30D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6730-C077-7D79-AE7F-F147BE89E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2420-F586-E263-864C-E916ECF6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31DAE-0BF9-5467-CD17-4B9E2F1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426C-CD05-C81A-C766-86FE490D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8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196F-8BB2-7BEE-5E0C-17BA2190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5410-87A8-A931-7EEA-EB247F358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91B7-E159-FB80-ED1A-3F09DA66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DD75-8B2D-BC28-94EC-6E182A38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493A-B24D-EC61-6C30-FCCF322A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2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9D509-80CF-B2E4-D7C9-97EB71C5B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7A4E3-036D-574A-A76C-B7402056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8419-2C59-6995-66AA-F6748CC3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4FB3-DFC1-2949-8BD8-48116A67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51FC-39FF-311A-381A-E54D8839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2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7175-9CD0-1FB8-8286-D02DB9ED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B45C-B510-DED6-9EB3-B802525B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81C7-F2A6-5287-07DF-DD542524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A3FD-4402-4FAA-7B07-E431BB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2678-AEF7-15C0-6F4C-C4D93D4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3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6FA2-11B6-F7CC-23ED-62211AD5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B468A-B113-A774-4C55-A8C97CEB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EE0C-4907-EA3D-02A2-05D82704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2E87-B13F-F550-DAB6-BA7355E6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F135-7A3E-5A9B-279A-FC63E5D0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55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9EE-272D-282D-F317-F961AD41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5BAB-EED3-BD82-5B33-CD939B497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CFC7C-47E2-30D0-D786-645B6EAC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CB21-57AC-6AE0-F46A-0A1428F1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92E7A-CADD-466D-55FB-91723CD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E472-BF3E-BA57-6389-92F62203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34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A441-074F-4E8E-8BAD-905217F0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EE49-57D9-B0FC-4904-CCBEB96F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B75E2-4AB3-587E-1C74-DD7970DC2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8A21C-1963-FBC1-3180-93815008A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C7A2D-C68B-44B3-D6EF-9F5F05724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131E0-ECEC-C072-2104-661D4C22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8FD0C-AB28-1E92-0AA6-8FA505CF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A5D17-33E7-FE9E-6B89-4520D4B0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63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C36A-92DD-99B0-208B-6DC29A4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C7F3D-5B4C-9DF2-EE2F-C012D3A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EBC6D-AE2F-52DD-38D3-3AF11688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5D72-D4FD-71FF-0B58-278CDEBA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78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A3A99-03AF-1171-BB3F-E8ED6BF0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BCFB0-AB8B-9CED-A205-0125FF1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3F5A-0AF7-60D0-0467-AEAD2233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2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9D84-A785-8734-6AD5-89A73425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F945-5B53-CD5F-3D3A-6A1D6903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FCA20-C2EB-2136-6A68-1D6FD4394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744F-0E30-43B4-58DF-25B82B09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CDF5-7AFE-65D7-D8FD-9256E6BC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1448-D962-84C0-F641-9F8947E4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5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5D8-F4AE-3040-A36E-2D7ABF80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BFA0E-C74B-9AA1-820A-B2C9235D6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80F7-34FB-CA5C-AF78-DB477E30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6B1D-B20C-06AA-A768-AFD3E7DD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F378-90A6-C678-E3CA-5290899A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9350-5EC8-A97B-DDFF-A5399FA7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3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91710-2FEE-D1F5-AE5B-316C586A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31E4-A447-BA5A-31E1-B8227544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F562-52BF-C2F4-50B8-B9B6816D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6F2C-482B-48A7-BAD4-BFEA4106DEB5}" type="datetimeFigureOut">
              <a:rPr lang="en-AU" smtClean="0"/>
              <a:t>31/03/2023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96B8-4556-5A56-EA48-EF8651D86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EA98-FA15-632B-6284-F65C882DE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86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11.09355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cerncourier.com/a/chasing-new-physics-with-electroweak-pengui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2102.0897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rxiv.org/abs/1209.031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935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l/supplemental/10.1103/PhysRevLett.123.031803/supplemental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s.cern.ch/record/1555739/files/CERN-THESIS-2013-051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mtp.cam.ac.uk/user/tong/qft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7.0546.pdf" TargetMode="External"/><Relationship Id="rId4" Type="http://schemas.openxmlformats.org/officeDocument/2006/relationships/hyperlink" Target="https://arxiv.org/pdf/0806.2807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1800.pdf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43358"/>
            <a:ext cx="10905066" cy="1135737"/>
          </a:xfrm>
        </p:spPr>
        <p:txBody>
          <a:bodyPr>
            <a:normAutofit/>
          </a:bodyPr>
          <a:lstStyle/>
          <a:p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A887-D1C6-BBC9-43CA-352BD415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445208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>
                <a:latin typeface="+mj-lt"/>
              </a:rPr>
              <a:t>The Search for Axion Like Particles (ALPs) in B Meson Decays at the LHCb</a:t>
            </a:r>
            <a:endParaRPr lang="en-AU" sz="5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8ECC-05BF-D3F5-54A2-07621FEAEABC}"/>
              </a:ext>
            </a:extLst>
          </p:cNvPr>
          <p:cNvSpPr txBox="1"/>
          <p:nvPr/>
        </p:nvSpPr>
        <p:spPr>
          <a:xfrm>
            <a:off x="1470152" y="2120693"/>
            <a:ext cx="922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/>
              <a:t>Subrahmanya “Sai” Pemmaraju (supervised by Prof. </a:t>
            </a:r>
            <a:r>
              <a:rPr lang="en-AU" sz="2400" dirty="0" err="1"/>
              <a:t>Ulrik</a:t>
            </a:r>
            <a:r>
              <a:rPr lang="en-AU" sz="2400" dirty="0"/>
              <a:t> </a:t>
            </a:r>
            <a:r>
              <a:rPr lang="en-AU" sz="2400" dirty="0" err="1"/>
              <a:t>Egede</a:t>
            </a:r>
            <a:r>
              <a:rPr lang="en-AU" sz="2400" dirty="0"/>
              <a:t>)</a:t>
            </a:r>
            <a:r>
              <a:rPr lang="en-AU" sz="2400" b="1" dirty="0"/>
              <a:t> </a:t>
            </a:r>
            <a:r>
              <a:rPr lang="en-AU" sz="2400" dirty="0"/>
              <a:t>06/12/2022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0C46-F69E-AC96-E90D-E61F875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</a:t>
            </a:fld>
            <a:endParaRPr lang="en-AU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F45174-C2FC-D21B-7F7D-FA9B5FD1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5" y="2677515"/>
            <a:ext cx="4677844" cy="32939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ED88E49-08F1-B5AA-327B-CF968DF7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80" y="3004458"/>
            <a:ext cx="3593313" cy="24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8734" y="76255"/>
                <a:ext cx="10905066" cy="1135737"/>
              </a:xfrm>
            </p:spPr>
            <p:txBody>
              <a:bodyPr>
                <a:normAutofit/>
              </a:bodyPr>
              <a:lstStyle/>
              <a:p>
                <a:r>
                  <a:rPr lang="en-AU" sz="3600" b="1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3600" b="1" i="1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r>
                  <a:rPr lang="en-AU" sz="3600" b="1" dirty="0"/>
                  <a:t> Decay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8734" y="76255"/>
                <a:ext cx="10905066" cy="1135737"/>
              </a:xfrm>
              <a:blipFill>
                <a:blip r:embed="rId3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734" y="972486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Consider model where ALP couples to weak gauge bosons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, and gives rise to observable signatures (zero coupling with gluons)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734" y="972486"/>
                <a:ext cx="10905066" cy="4393982"/>
              </a:xfrm>
              <a:blipFill>
                <a:blip r:embed="rId4"/>
                <a:stretch>
                  <a:fillRect l="-1006" t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/>
              <p:nvPr/>
            </p:nvSpPr>
            <p:spPr>
              <a:xfrm>
                <a:off x="286646" y="4897811"/>
                <a:ext cx="11618708" cy="96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Flavour Changing Neutral Current (FCNC) process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AU" sz="2800" dirty="0"/>
                  <a:t> quark transition)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Electroweak penguin decay that proceeds at one-loop level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6" y="4897811"/>
                <a:ext cx="11618708" cy="963597"/>
              </a:xfrm>
              <a:prstGeom prst="rect">
                <a:avLst/>
              </a:prstGeom>
              <a:blipFill>
                <a:blip r:embed="rId5"/>
                <a:stretch>
                  <a:fillRect l="-944" t="-4403" b="-163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5D755A-4860-6A6C-C06B-00C1E7BE6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844" y="2127663"/>
            <a:ext cx="7734707" cy="2602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DB25-E7FD-4E75-58B2-5FE662D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0A08-A847-F753-4A15-F45104C7E52F}"/>
              </a:ext>
            </a:extLst>
          </p:cNvPr>
          <p:cNvSpPr txBox="1"/>
          <p:nvPr/>
        </p:nvSpPr>
        <p:spPr>
          <a:xfrm>
            <a:off x="448734" y="5958973"/>
            <a:ext cx="1024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(R) Image Source:</a:t>
            </a:r>
            <a:r>
              <a:rPr lang="en-AU" b="1" dirty="0"/>
              <a:t> </a:t>
            </a:r>
            <a:r>
              <a:rPr lang="en-AU" dirty="0">
                <a:hlinkClick r:id="rId7"/>
              </a:rPr>
              <a:t>https://cerncourier.com/a/chasing-new-physics-with-electroweak-penguins/</a:t>
            </a:r>
            <a:r>
              <a:rPr lang="en-AU" dirty="0"/>
              <a:t> </a:t>
            </a:r>
          </a:p>
          <a:p>
            <a:r>
              <a:rPr lang="en-AU" b="1" u="sng" dirty="0"/>
              <a:t>Source</a:t>
            </a:r>
            <a:r>
              <a:rPr lang="en-AU" b="1" dirty="0"/>
              <a:t>: </a:t>
            </a:r>
            <a:r>
              <a:rPr lang="en-AU" sz="1800" dirty="0">
                <a:hlinkClick r:id="rId8"/>
              </a:rPr>
              <a:t>https://arxiv.org/abs/1611.09355</a:t>
            </a:r>
            <a:r>
              <a:rPr lang="en-AU" sz="1800" b="1" dirty="0"/>
              <a:t>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9677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3" y="332325"/>
            <a:ext cx="10842523" cy="1325563"/>
          </a:xfrm>
        </p:spPr>
        <p:txBody>
          <a:bodyPr/>
          <a:lstStyle/>
          <a:p>
            <a:r>
              <a:rPr lang="en-AU" b="1" dirty="0"/>
              <a:t>My Analysis (to 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66A-4D51-6A91-C7F6-310A1AF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50" y="1511555"/>
            <a:ext cx="5388807" cy="4351338"/>
          </a:xfrm>
        </p:spPr>
        <p:txBody>
          <a:bodyPr/>
          <a:lstStyle/>
          <a:p>
            <a:r>
              <a:rPr lang="en-AU" sz="2600" b="1" dirty="0"/>
              <a:t>Setting limit on branching fraction of decay process to determine if analysis is viable/worth pursuing (i.e. Step 0 on Slide 6 =&gt; preliminary stages)</a:t>
            </a:r>
          </a:p>
          <a:p>
            <a:r>
              <a:rPr lang="en-AU" sz="2600" dirty="0"/>
              <a:t>Relating the branching ratio to the mass and coupling strength of the ALP to photons</a:t>
            </a:r>
          </a:p>
          <a:p>
            <a:r>
              <a:rPr lang="en-AU" sz="2600" dirty="0"/>
              <a:t>Comparing the limits set on the mass and coupling strength to those in existing literature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0" y="1143531"/>
            <a:ext cx="6186736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7180201" y="54942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92A-5340-887C-2417-E8018288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0030" y="6147003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13DD-9B35-565D-2C52-8B1BB870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Electromagnetic Trigger Efficiency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4914D3-C1AE-5614-AF8F-51E525663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2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4914D3-C1AE-5614-AF8F-51E525663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b="-5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8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BD04-F2E9-BE90-04C5-69734042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Electromagnetic Trigger Study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Seek to determine 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p>
                    </m:sSup>
                  </m:oMath>
                </a14:m>
                <a:r>
                  <a:rPr lang="en-AU" dirty="0"/>
                  <a:t> varies as a function of ALP mass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AE5A81-33F5-705A-F3A7-FDD101CE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8" y="2614461"/>
            <a:ext cx="5971428" cy="2911241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7BE7E79-8A7E-2840-BCFB-A27B16EC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583" y="2575956"/>
            <a:ext cx="6030469" cy="29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76" y="486423"/>
            <a:ext cx="11433014" cy="1325563"/>
          </a:xfrm>
        </p:spPr>
        <p:txBody>
          <a:bodyPr/>
          <a:lstStyle/>
          <a:p>
            <a:r>
              <a:rPr lang="en-AU" b="1" dirty="0"/>
              <a:t>Link Between Branching Ratio, Coupling Strength and ALP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549" y="1937657"/>
                <a:ext cx="11885451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5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500" dirty="0"/>
              </a:p>
              <a:p>
                <a:pPr marL="0" indent="0">
                  <a:buNone/>
                </a:pPr>
                <a:r>
                  <a:rPr lang="en-AU" sz="2500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sz="2500" dirty="0"/>
              </a:p>
              <a:p>
                <a:pPr marL="0" indent="0">
                  <a:buNone/>
                </a:pPr>
                <a:r>
                  <a:rPr lang="en-AU" sz="25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500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sz="2500" dirty="0"/>
                  <a:t>(Source: </a:t>
                </a:r>
                <a:r>
                  <a:rPr lang="en-AU" sz="2500" dirty="0">
                    <a:hlinkClick r:id="rId3"/>
                  </a:rPr>
                  <a:t>https://arxiv.org/abs/1611.09355</a:t>
                </a:r>
                <a:r>
                  <a:rPr lang="en-AU" sz="25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549" y="1937657"/>
                <a:ext cx="11885451" cy="4351338"/>
              </a:xfrm>
              <a:blipFill>
                <a:blip r:embed="rId4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5000" y="2452850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499968"/>
                <a:ext cx="11240193" cy="1414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b="0" dirty="0"/>
              </a:p>
              <a:p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499968"/>
                <a:ext cx="11240193" cy="1414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838200" y="6272463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9510-AFC2-D0C3-4EA7-C3159B3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Plot of ALP Branching Fraction vs ALP Mass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7532-72BB-690B-AC0E-C3FA9569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846" y="1360801"/>
            <a:ext cx="8259354" cy="4910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F3B1-8E96-3C6A-13D0-DE29546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8264-C5D6-B848-2575-69A01FCC4963}"/>
              </a:ext>
            </a:extLst>
          </p:cNvPr>
          <p:cNvSpPr txBox="1"/>
          <p:nvPr/>
        </p:nvSpPr>
        <p:spPr>
          <a:xfrm>
            <a:off x="2096082" y="6169709"/>
            <a:ext cx="77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4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18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0052" y="3171421"/>
            <a:ext cx="3827046" cy="3052069"/>
          </a:xfrm>
          <a:prstGeom prst="rect">
            <a:avLst/>
          </a:prstGeom>
        </p:spPr>
      </p:pic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E6A9DFEC-10E1-8F91-BE67-F89512CD8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94"/>
            <a:ext cx="4209193" cy="295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973" y="3192075"/>
            <a:ext cx="4395270" cy="30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9628-A547-81E5-EC3F-C979CC62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 of Mass and Coupling Constraints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CC4BF-FF3C-A00A-E971-D68628B84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854758"/>
            <a:ext cx="5911645" cy="4202642"/>
          </a:xfr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3C3968E4-35DC-2CF3-A2E2-05564B20B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915291"/>
            <a:ext cx="5803190" cy="40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6AF-AD05-A78E-3BB6-DE3EFCCF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Upper Limit on Branching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B91FF-4376-01BF-781C-1907C1989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200" dirty="0"/>
                  <a:t>Compared the decay of interest to the following decay mode: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AU" sz="2200" dirty="0"/>
              </a:p>
              <a:p>
                <a:r>
                  <a:rPr lang="en-AU" sz="2200" dirty="0"/>
                  <a:t>Take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AU" sz="2200" b="0" i="0" smtClean="0">
                        <a:latin typeface="Cambria Math" panose="02040503050406030204" pitchFamily="18" charset="0"/>
                      </a:rPr>
                      <m:t>=9 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200" b="0" i="0" smtClean="0">
                            <a:latin typeface="Cambria Math" panose="02040503050406030204" pitchFamily="18" charset="0"/>
                          </a:rPr>
                          <m:t>fb</m:t>
                        </m:r>
                      </m:e>
                      <m:sup>
                        <m:r>
                          <a:rPr lang="en-AU" sz="22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200" dirty="0"/>
              </a:p>
              <a:p>
                <a:r>
                  <a:rPr lang="en-AU" sz="2200" dirty="0"/>
                  <a:t>Take number of background events in decay of interest = 2475 (same as decay mode for comparison). </a:t>
                </a:r>
              </a:p>
              <a:p>
                <a:r>
                  <a:rPr lang="en-AU" sz="2200" dirty="0"/>
                  <a:t>Num of signal events in comparison decay mode = 547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=1.64</m:t>
                    </m:r>
                  </m:oMath>
                </a14:m>
                <a:r>
                  <a:rPr lang="en-AU" sz="22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≈85</m:t>
                      </m:r>
                    </m:oMath>
                  </m:oMathPara>
                </a14:m>
                <a:endParaRPr lang="en-AU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⇒#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AU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547</m:t>
                          </m:r>
                        </m:e>
                      </m:d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AU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≈1</m:t>
                      </m:r>
                      <m:sSup>
                        <m:sSup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AU" sz="2200" dirty="0"/>
              </a:p>
              <a:p>
                <a:endParaRPr lang="en-AU" sz="2200" b="1" u="sng" dirty="0"/>
              </a:p>
              <a:p>
                <a:pPr marL="0" indent="0">
                  <a:buNone/>
                </a:pPr>
                <a:r>
                  <a:rPr lang="en-AU" sz="2200" b="1" u="sng" dirty="0"/>
                  <a:t>Source: </a:t>
                </a:r>
                <a:r>
                  <a:rPr lang="en-AU" sz="2200" dirty="0">
                    <a:hlinkClick r:id="rId3"/>
                  </a:rPr>
                  <a:t>https://cds.cern.ch/record/1555739/files/CERN-THESIS-2013-051.pdf</a:t>
                </a:r>
                <a:r>
                  <a:rPr lang="en-AU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B91FF-4376-01BF-781C-1907C1989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1681" b="-165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7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16AC-7493-ED9C-9B4B-655E75D3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AU" sz="4000" b="1" dirty="0"/>
              <a:t>Background and 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C49F-2DA2-704F-8FC9-091EDFCE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741"/>
            <a:ext cx="6797405" cy="3719384"/>
          </a:xfrm>
        </p:spPr>
        <p:txBody>
          <a:bodyPr>
            <a:normAutofit/>
          </a:bodyPr>
          <a:lstStyle/>
          <a:p>
            <a:r>
              <a:rPr lang="en-AU" dirty="0"/>
              <a:t>CP symmetry is preserved in EM interactions but violated by weak interactions (Cronin &amp; Fitch, 1964)</a:t>
            </a:r>
          </a:p>
          <a:p>
            <a:r>
              <a:rPr lang="en-AU" dirty="0"/>
              <a:t>CP violation is not observed experimentally in the strong force, despite being theoretically allowed </a:t>
            </a:r>
            <a:r>
              <a:rPr lang="en-AU" b="1" dirty="0"/>
              <a:t>(Strong CP Problem). </a:t>
            </a:r>
            <a:r>
              <a:rPr lang="en-AU" dirty="0"/>
              <a:t>Significant limitation of the Standard Model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226A4A8-E70E-EB0D-65B0-9B9A1219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08" y="0"/>
            <a:ext cx="3514964" cy="316815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A49947-4957-020C-737B-D2B38D544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75" y="3538861"/>
            <a:ext cx="3739441" cy="2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3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4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2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 and its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Experimental measurements of neutron EDM 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endParaRPr lang="en-AU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r>
                  <a:rPr lang="en-AU" dirty="0"/>
                  <a:t>Spontaneous breaking of this </a:t>
                </a:r>
                <a:r>
                  <a:rPr lang="en-AU" b="1" dirty="0"/>
                  <a:t>PQ symmetry </a:t>
                </a:r>
                <a:r>
                  <a:rPr lang="en-AU" dirty="0"/>
                  <a:t>introduces a new </a:t>
                </a:r>
                <a:r>
                  <a:rPr lang="en-AU" b="1" u="sng" dirty="0"/>
                  <a:t>pseudoscalar</a:t>
                </a:r>
                <a:r>
                  <a:rPr lang="en-AU" b="1" dirty="0"/>
                  <a:t> (spin 0 and odd parity) </a:t>
                </a:r>
                <a:r>
                  <a:rPr lang="en-AU" dirty="0"/>
                  <a:t>particle known as the </a:t>
                </a:r>
                <a:r>
                  <a:rPr lang="en-AU" b="1" u="sng" dirty="0"/>
                  <a:t>(QCD) axion</a:t>
                </a:r>
                <a:r>
                  <a:rPr lang="en-AU" dirty="0"/>
                  <a:t>. (No experimental evidence of this)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/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sz="2800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AU" sz="2800" dirty="0">
                    <a:solidFill>
                      <a:schemeClr val="tx1"/>
                    </a:solidFill>
                  </a:rPr>
                  <a:t>Promote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to a </a:t>
                </a:r>
                <a:r>
                  <a:rPr lang="en-AU" sz="2800" b="1" dirty="0">
                    <a:solidFill>
                      <a:schemeClr val="tx1"/>
                    </a:solidFill>
                  </a:rPr>
                  <a:t>dynamic field </a:t>
                </a:r>
                <a:r>
                  <a:rPr lang="en-AU" sz="2800" dirty="0">
                    <a:solidFill>
                      <a:schemeClr val="tx1"/>
                    </a:solidFill>
                  </a:rPr>
                  <a:t>by adding a new symmetry that is spontaneously broken (Peccei &amp; Quinn, 1977)*</a:t>
                </a:r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blipFill>
                <a:blip r:embed="rId4"/>
                <a:stretch>
                  <a:fillRect l="-1023" t="-4321" b="-15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E9F-54C0-2EF8-B295-7D0F674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80E3-E25F-FDB0-1895-42BF2A5CC9A1}"/>
              </a:ext>
            </a:extLst>
          </p:cNvPr>
          <p:cNvSpPr txBox="1"/>
          <p:nvPr/>
        </p:nvSpPr>
        <p:spPr>
          <a:xfrm>
            <a:off x="419100" y="6384077"/>
            <a:ext cx="998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</a:rPr>
              <a:t>D.Tong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</a:rPr>
              <a:t>Lectures in Quantum Field Theory: </a:t>
            </a:r>
            <a:r>
              <a:rPr lang="en-US" dirty="0">
                <a:latin typeface="Arial" panose="020B0604020202020204" pitchFamily="34" charset="0"/>
                <a:hlinkClick r:id="rId5"/>
              </a:rPr>
              <a:t>https://www.damtp.cam.ac.uk/user/tong/qft/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Axion Like Particles (ALPs)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b="1" dirty="0"/>
                  <a:t> </a:t>
                </a:r>
                <a:r>
                  <a:rPr lang="en-AU" dirty="0"/>
                  <a:t>Masses and couplings to photons are independent for ALPs and are therefore far less constrained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</a:t>
            </a:r>
            <a:r>
              <a:rPr lang="en-AU" dirty="0" err="1"/>
              <a:t>Isern</a:t>
            </a:r>
            <a:r>
              <a:rPr lang="en-AU" dirty="0"/>
              <a:t> et al. (2018) </a:t>
            </a:r>
            <a:r>
              <a:rPr lang="en-AU" i="1" dirty="0"/>
              <a:t>Axions and the Cooling of White Dwarf Stars </a:t>
            </a:r>
            <a:r>
              <a:rPr lang="en-AU" dirty="0">
                <a:hlinkClick r:id="rId4"/>
              </a:rPr>
              <a:t>https://arxiv.org/pdf/0806.2807.pdf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5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15B47-7657-C694-D026-54D7847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AU" sz="4000" b="1" dirty="0"/>
              <a:t>Experimental Searches for Axions and ALPs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1E47-EC8D-DE7D-D0DD-F3DACB66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60" y="1522279"/>
            <a:ext cx="5950166" cy="4495966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Spin-selection rules =&gt; light pseudoscalars naturally couple to photons</a:t>
            </a:r>
          </a:p>
          <a:p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</a:t>
            </a:r>
          </a:p>
          <a:p>
            <a:r>
              <a:rPr lang="en-AU" dirty="0"/>
              <a:t>Notable search strategies (excluding collider searches):</a:t>
            </a:r>
          </a:p>
          <a:p>
            <a:pPr lvl="1"/>
            <a:r>
              <a:rPr lang="en-AU" sz="2800" b="1" dirty="0"/>
              <a:t>LSW (Light Shining Through Walls) Experiments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Any Light Particles Search (ALPS I)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ALPS II</a:t>
            </a:r>
          </a:p>
          <a:p>
            <a:pPr lvl="1"/>
            <a:r>
              <a:rPr lang="en-AU" sz="2800" b="1" dirty="0"/>
              <a:t>Helioscope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International Axion Observatory (IAXO)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CERN Axion Space Telescope (CAST)</a:t>
            </a:r>
          </a:p>
          <a:p>
            <a:pPr lvl="1"/>
            <a:r>
              <a:rPr lang="en-AU" sz="2800" b="1" dirty="0" err="1"/>
              <a:t>Haloscope</a:t>
            </a:r>
            <a:r>
              <a:rPr lang="en-AU" sz="2800" b="1" dirty="0"/>
              <a:t>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Axion Dark Matter Experiment (ADMX)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PIXIE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PRISM CMB </a:t>
            </a:r>
          </a:p>
          <a:p>
            <a:pPr lvl="2"/>
            <a:endParaRPr lang="en-AU" sz="2400" b="1" dirty="0"/>
          </a:p>
          <a:p>
            <a:endParaRPr lang="en-AU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83A417-B664-C4B0-4ECA-0D9D320B7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6" r="2" b="259"/>
          <a:stretch/>
        </p:blipFill>
        <p:spPr>
          <a:xfrm>
            <a:off x="6470926" y="1391958"/>
            <a:ext cx="5950166" cy="4074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605D-5E30-5F96-D4E5-881F8ADE4445}"/>
              </a:ext>
            </a:extLst>
          </p:cNvPr>
          <p:cNvSpPr txBox="1"/>
          <p:nvPr/>
        </p:nvSpPr>
        <p:spPr>
          <a:xfrm>
            <a:off x="409492" y="6232815"/>
            <a:ext cx="129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latin typeface="Calibri (Body)"/>
                <a:cs typeface="Arial" panose="020B0604020202020204" pitchFamily="34" charset="0"/>
              </a:rPr>
              <a:t>Source: 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A. Ringwald. </a:t>
            </a:r>
            <a:r>
              <a:rPr lang="en-US" b="0" i="1" dirty="0">
                <a:effectLst/>
                <a:latin typeface="Calibri (Body)"/>
                <a:cs typeface="Arial" panose="020B0604020202020204" pitchFamily="34" charset="0"/>
              </a:rPr>
              <a:t>Axions and axion-like particles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, 2014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17066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2960-5F18-BCB0-A830-F54CBAB1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68274"/>
            <a:ext cx="10515600" cy="1325563"/>
          </a:xfrm>
        </p:spPr>
        <p:txBody>
          <a:bodyPr/>
          <a:lstStyle/>
          <a:p>
            <a:r>
              <a:rPr lang="en-AU" b="1" dirty="0"/>
              <a:t>Strategy: Search for ALPs at Colliders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3408-F943-A247-CAC7-E6CEC050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53331"/>
            <a:ext cx="1093724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FB9C012-A7BD-217A-34FE-37246DEE567D}"/>
              </a:ext>
            </a:extLst>
          </p:cNvPr>
          <p:cNvSpPr txBox="1">
            <a:spLocks/>
          </p:cNvSpPr>
          <p:nvPr/>
        </p:nvSpPr>
        <p:spPr>
          <a:xfrm>
            <a:off x="721360" y="1381260"/>
            <a:ext cx="10556240" cy="4095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0.  Set limit on branching fraction of decay of interest using Monte Carlo (MC) simulated data to determine if analysis is viable/worth pursuing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Event selection (i.e. impose constraints on kinematic and shape variables to distinguish signal from background within MC simulated data)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Check optimised event selection against a real data sample to verify that MC simulation models the data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Perform a fit to extract the signal yield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Estimate systematic errors </a:t>
            </a:r>
          </a:p>
        </p:txBody>
      </p:sp>
    </p:spTree>
    <p:extLst>
      <p:ext uri="{BB962C8B-B14F-4D97-AF65-F5344CB8AC3E}">
        <p14:creationId xmlns:p14="http://schemas.microsoft.com/office/powerpoint/2010/main" val="14380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8585-61C1-047B-026B-D70661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98273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Strategy: Search for ALPs at LHCb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50" y="1065773"/>
                <a:ext cx="11700978" cy="4962958"/>
              </a:xfrm>
            </p:spPr>
            <p:txBody>
              <a:bodyPr>
                <a:normAutofit/>
              </a:bodyPr>
              <a:lstStyle/>
              <a:p>
                <a:r>
                  <a:rPr lang="en-AU" sz="2500" dirty="0"/>
                  <a:t>Seek diphoton resonance structures</a:t>
                </a:r>
              </a:p>
              <a:p>
                <a:r>
                  <a:rPr lang="en-AU" sz="2400" dirty="0"/>
                  <a:t>Promising decay channel for search: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sz="2500" dirty="0"/>
              </a:p>
              <a:p>
                <a:r>
                  <a:rPr lang="en-AU" sz="2500" dirty="0"/>
                  <a:t>ALPs produced in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500" dirty="0"/>
                  <a:t>-meson decays have a maximal mass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=5279.26−493.68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=4785.58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50" y="1065773"/>
                <a:ext cx="11700978" cy="4962958"/>
              </a:xfrm>
              <a:blipFill>
                <a:blip r:embed="rId3"/>
                <a:stretch>
                  <a:fillRect l="-782" t="-1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6A3406-6B2F-7F19-EE4D-A94E7A46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94" y="2755244"/>
            <a:ext cx="4799249" cy="3359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75BB-B22A-5B84-2081-205E284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B478-F145-FD91-ED1A-EFF1F2D1F179}"/>
              </a:ext>
            </a:extLst>
          </p:cNvPr>
          <p:cNvSpPr txBox="1"/>
          <p:nvPr/>
        </p:nvSpPr>
        <p:spPr>
          <a:xfrm>
            <a:off x="757633" y="6073006"/>
            <a:ext cx="1102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BABAR Collaboration: </a:t>
            </a:r>
            <a:r>
              <a:rPr lang="en-AU" i="1" dirty="0"/>
              <a:t>Search for Axion Like Particles in B Meson Decays: </a:t>
            </a:r>
            <a:r>
              <a:rPr lang="en-AU" dirty="0">
                <a:hlinkClick r:id="rId5"/>
              </a:rPr>
              <a:t>https://arxiv.org/pdf/2111.01800.pdf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3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2207</Words>
  <Application>Microsoft Office PowerPoint</Application>
  <PresentationFormat>Widescreen</PresentationFormat>
  <Paragraphs>189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Cambria Math</vt:lpstr>
      <vt:lpstr>Courier New</vt:lpstr>
      <vt:lpstr>Slack-Lato</vt:lpstr>
      <vt:lpstr>Office Theme</vt:lpstr>
      <vt:lpstr>PowerPoint Presentation</vt:lpstr>
      <vt:lpstr>Background and Motivation </vt:lpstr>
      <vt:lpstr>The Strong CP Problem</vt:lpstr>
      <vt:lpstr>The Strong CP Problem</vt:lpstr>
      <vt:lpstr>The Strong CP Problem and its Resolution</vt:lpstr>
      <vt:lpstr>Axion Like Particles (ALPs)</vt:lpstr>
      <vt:lpstr>Experimental Searches for Axions and ALPs</vt:lpstr>
      <vt:lpstr>Strategy: Search for ALPs at Colliders</vt:lpstr>
      <vt:lpstr>Strategy: Search for ALPs at LHCb</vt:lpstr>
      <vt:lpstr>The B^0→K^(∗0) a_0, a_0→γγ Decay </vt:lpstr>
      <vt:lpstr>My Analysis (to date)</vt:lpstr>
      <vt:lpstr>Electromagnetic Trigger Efficiency Study</vt:lpstr>
      <vt:lpstr>Electromagnetic Trigger Study (contd.)</vt:lpstr>
      <vt:lpstr>Link Between Branching Ratio, Coupling Strength and ALP Mass</vt:lpstr>
      <vt:lpstr>Plot of A_0 (q^2 ) for B_d→K^∗ Decays</vt:lpstr>
      <vt:lpstr>Plot of ALP Branching Fraction vs ALP Mass</vt:lpstr>
      <vt:lpstr>Coupling Strength vs ALP Mass (fixed Branching Ratio)</vt:lpstr>
      <vt:lpstr>Summary of Mass and Coupling Constraints</vt:lpstr>
      <vt:lpstr>Addendum: Upper Limit on Branching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Pemmaraju</dc:creator>
  <cp:lastModifiedBy>Sai Pemmaraju</cp:lastModifiedBy>
  <cp:revision>13</cp:revision>
  <dcterms:created xsi:type="dcterms:W3CDTF">2022-12-01T00:40:35Z</dcterms:created>
  <dcterms:modified xsi:type="dcterms:W3CDTF">2023-04-01T06:37:26Z</dcterms:modified>
</cp:coreProperties>
</file>