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3" r:id="rId2"/>
    <p:sldId id="258" r:id="rId3"/>
    <p:sldId id="259" r:id="rId4"/>
    <p:sldId id="260" r:id="rId5"/>
    <p:sldId id="261" r:id="rId6"/>
    <p:sldId id="277" r:id="rId7"/>
    <p:sldId id="262" r:id="rId8"/>
    <p:sldId id="266" r:id="rId9"/>
    <p:sldId id="279" r:id="rId10"/>
    <p:sldId id="280" r:id="rId11"/>
    <p:sldId id="274" r:id="rId12"/>
    <p:sldId id="287" r:id="rId13"/>
    <p:sldId id="263" r:id="rId14"/>
    <p:sldId id="281" r:id="rId15"/>
    <p:sldId id="275" r:id="rId16"/>
    <p:sldId id="282" r:id="rId17"/>
    <p:sldId id="286" r:id="rId18"/>
    <p:sldId id="270" r:id="rId19"/>
    <p:sldId id="269" r:id="rId20"/>
    <p:sldId id="278" r:id="rId21"/>
    <p:sldId id="28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50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0:20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2,'14'0,"32"-1,1 2,76 13,-72-7,1-3,0-1,60-6,-13 1,2417 2,-2496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03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2,'89'-1,"98"3,-116 9,-47-7,41 3,35 5,-65-7,34 1,627-4,-337-4,98 2,-443 0,0 2,-1 0,20 5,31 5,9-1,-52-6,0-2,23 2,406-4,-213-3,-219 3,-1 1,31 7,-29-5,0-1,19 1,-19-3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1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74,'916'0,"-721"-12,-2 1,-146 10,28 2,-1-3,1-3,83-18,-98 14,1 2,0 3,103 6,-45 0,1025-2,-1132 0,-1 1,1 0,-1 0,1 1,-1 1,0 0,19 8,-15-3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7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2,'33'0,"-13"-2,-1 2,1 1,0 0,-1 2,1 0,-1 1,24 8,-18-4,0-1,42 7,-43-10,0 1,-1 1,35 14,-30-10,0-1,1-2,0-1,51 5,-45-7,42 2,119-6,-80-2,525 2,-623-1,0-1,29-6,-28 4,1 0,22 0,635 2,-328 4,154-2,-503 0,38 4,-38-4,1 0,0 0,-1 0,1 0,-1 0,1 0,0 0,-1 0,1 0,0 0,-1 1,1-1,-1 0,1 0,-1 1,1-1,-1 0,1 1,-1-1,1 1,-1-1,1 1,-1-1,1 1,-1-1,0 1,1-1,-1 1,0-1,0 1,1 0,-1-1,0 1,0-1,0 1,0 0,0-1,0 1,0 0,0-1,0 1,0 0,0-1,0 1,0-1,0 1,-1 0,1-1,0 1,0-1,-1 1,0 0,-5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0A88-3729-483A-B413-96EC9DB7E9B8}" type="datetimeFigureOut">
              <a:rPr lang="en-AU" smtClean="0"/>
              <a:t>16/04/2023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6AD-EC86-4840-9BA7-064D59FA2D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3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Specialised</a:t>
                </a:r>
                <a:r>
                  <a:rPr lang="en-US" sz="1200" dirty="0"/>
                  <a:t> experiment that is part of the LHC</a:t>
                </a:r>
                <a:r>
                  <a:rPr lang="en-US" sz="1200" baseline="0" dirty="0"/>
                  <a:t> in Switzerland, </a:t>
                </a:r>
                <a:r>
                  <a:rPr lang="en-US" sz="1200" dirty="0"/>
                  <a:t>designed to investigate CP violation in particles involving the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-quark through collisions of opposing proton beams at high energies</a:t>
                </a:r>
              </a:p>
              <a:p>
                <a:r>
                  <a:rPr lang="en-AU" sz="1200" b="0" dirty="0"/>
                  <a:t>-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12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200" dirty="0"/>
                  <a:t>Two key components (subdetectors) designed to measure kinematics of decay products for this analysis: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2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2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decay channel</a:t>
                </a: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- </a:t>
                </a:r>
                <a:r>
                  <a:rPr lang="en-US" sz="1200" dirty="0" err="1"/>
                  <a:t>Specialised</a:t>
                </a:r>
                <a:r>
                  <a:rPr lang="en-US" sz="1200" dirty="0"/>
                  <a:t> experiment that is part of the LHC</a:t>
                </a:r>
                <a:r>
                  <a:rPr lang="en-US" sz="1200" baseline="0" dirty="0"/>
                  <a:t> in Switzerland, </a:t>
                </a:r>
                <a:r>
                  <a:rPr lang="en-US" sz="1200" dirty="0"/>
                  <a:t>designed to investigate CP violation in particles involving the </a:t>
                </a:r>
                <a:r>
                  <a:rPr lang="en-AU" sz="1200" b="0" i="0">
                    <a:latin typeface="Cambria Math" panose="02040503050406030204" pitchFamily="18" charset="0"/>
                  </a:rPr>
                  <a:t>𝑏</a:t>
                </a:r>
                <a:r>
                  <a:rPr lang="en-US" sz="1200" dirty="0"/>
                  <a:t>-quark through collisions of opposing proton beams at high energies</a:t>
                </a:r>
              </a:p>
              <a:p>
                <a:r>
                  <a:rPr lang="en-AU" sz="1200" b="0" dirty="0"/>
                  <a:t>- </a:t>
                </a:r>
                <a:r>
                  <a:rPr lang="en-AU" sz="1200" b="0" i="0">
                    <a:latin typeface="Cambria Math" panose="02040503050406030204" pitchFamily="18" charset="0"/>
                  </a:rPr>
                  <a:t>𝑝𝑝</a:t>
                </a:r>
                <a:r>
                  <a:rPr lang="en-US" sz="12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200" dirty="0"/>
                  <a:t>Two key components (subdetectors) designed to measure kinematics of decay products for this analysis: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2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</a:t>
                </a:r>
                <a:r>
                  <a:rPr lang="en-AU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𝑒^−, 𝛾</a:t>
                </a:r>
                <a:r>
                  <a:rPr lang="en-US" sz="1200" dirty="0">
                    <a:solidFill>
                      <a:schemeClr val="tx1"/>
                    </a:solidFill>
                  </a:rPr>
                  <a:t>, and </a:t>
                </a:r>
                <a:r>
                  <a:rPr lang="en-AU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𝜋^0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200" dirty="0"/>
                  <a:t>. in </a:t>
                </a:r>
                <a:r>
                  <a:rPr lang="en-AU" sz="1200" b="0" i="0">
                    <a:latin typeface="Cambria Math" panose="02040503050406030204" pitchFamily="18" charset="0"/>
                  </a:rPr>
                  <a:t>𝐵^0→𝐾^(∗0) 𝑎_0, 𝑎_0→𝛾𝛾</a:t>
                </a:r>
                <a:r>
                  <a:rPr lang="en-US" sz="1200" dirty="0">
                    <a:solidFill>
                      <a:schemeClr val="tx1"/>
                    </a:solidFill>
                  </a:rPr>
                  <a:t> decay channel</a:t>
                </a: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1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1600" dirty="0"/>
                  <a:t> collision produces numerous unstable particles, many of which will subsequently decay into lighter, more stable particles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600" dirty="0"/>
                  <a:t>Primary and secondary vertices (indicated in green) = identified by VELO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600" dirty="0"/>
                  <a:t>ECAL measures energy deposited onto it by the two photons (highlighted in yellow). Seek signal in invariant mass spectrum of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US" sz="1600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1600" b="1" dirty="0"/>
                  <a:t>Assumed that</a:t>
                </a:r>
                <a:r>
                  <a:rPr lang="en-US" sz="1600" b="1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1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1" i="1" baseline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1600" b="1" i="1" baseline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600" b="1" dirty="0"/>
                  <a:t> decays straight away</a:t>
                </a:r>
                <a:r>
                  <a:rPr lang="en-US" sz="1600" b="1" baseline="0" dirty="0"/>
                  <a:t> =&gt; kaon, pion and photons are produced from the secondary vertex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sz="1600" b="1" dirty="0"/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designed to investigate CP violation in particles involving the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𝑏</a:t>
                </a:r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𝑝𝑝</a:t>
                </a:r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𝑒^−, 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𝜋^0</a:t>
                </a:r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𝐵^0→𝐾^(∗0) 𝑎_0, 𝑎_0→𝛾𝛾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33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dirty="0"/>
                  <a:t>Signal = Peak in diphoton invariant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</m:oMath>
                </a14:m>
                <a:r>
                  <a:rPr lang="en-AU" dirty="0"/>
                  <a:t> that does </a:t>
                </a:r>
                <a:r>
                  <a:rPr lang="en-AU" b="1" dirty="0"/>
                  <a:t>not</a:t>
                </a:r>
                <a:r>
                  <a:rPr lang="en-AU" dirty="0"/>
                  <a:t> correspond to mass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AU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dirty="0"/>
                  <a:t>Right hand image = study from CMS detector on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decay mode (example</a:t>
                </a:r>
                <a:r>
                  <a:rPr lang="en-AU" baseline="0" dirty="0"/>
                  <a:t> of type of </a:t>
                </a:r>
                <a:r>
                  <a:rPr lang="en-AU" dirty="0"/>
                  <a:t>signal we</a:t>
                </a:r>
                <a:r>
                  <a:rPr lang="en-AU" baseline="0" dirty="0"/>
                  <a:t> are looking for)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baseline="0" dirty="0"/>
                  <a:t>Background = Peaks in diphoton invariant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baseline="0" smtClean="0">
                            <a:latin typeface="Cambria Math" panose="02040503050406030204" pitchFamily="18" charset="0"/>
                          </a:rPr>
                          <m:t>𝛾𝛾</m:t>
                        </m:r>
                        <m:r>
                          <m:rPr>
                            <m:lit/>
                          </m:rPr>
                          <a:rPr lang="en-AU" b="0" i="1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AU" baseline="0" dirty="0"/>
                  <a:t>that correspond to the mass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baseline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baseline="0" dirty="0"/>
                  <a:t>, </a:t>
                </a:r>
                <a14:m>
                  <m:oMath xmlns:m="http://schemas.openxmlformats.org/officeDocument/2006/math">
                    <m:r>
                      <a:rPr lang="en-AU" b="0" i="1" baseline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baseline="0" dirty="0"/>
                  <a:t> and </a:t>
                </a:r>
                <a14:m>
                  <m:oMath xmlns:m="http://schemas.openxmlformats.org/officeDocument/2006/math">
                    <m:r>
                      <a:rPr lang="en-AU" b="0" i="1" baseline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b="0" i="1" baseline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AU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dirty="0"/>
                  <a:t>Signal = Peak in diphoton invariant mass </a:t>
                </a:r>
                <a:r>
                  <a:rPr lang="en-AU" b="0" i="0">
                    <a:latin typeface="Cambria Math" panose="02040503050406030204" pitchFamily="18" charset="0"/>
                  </a:rPr>
                  <a:t>𝑚_𝛾𝛾</a:t>
                </a:r>
                <a:r>
                  <a:rPr lang="en-AU" dirty="0"/>
                  <a:t> that does </a:t>
                </a:r>
                <a:r>
                  <a:rPr lang="en-AU" b="1" dirty="0"/>
                  <a:t>not</a:t>
                </a:r>
                <a:r>
                  <a:rPr lang="en-AU" dirty="0"/>
                  <a:t> correspond to mass of </a:t>
                </a:r>
                <a:r>
                  <a:rPr lang="en-AU" b="0" i="0">
                    <a:latin typeface="Cambria Math" panose="02040503050406030204" pitchFamily="18" charset="0"/>
                  </a:rPr>
                  <a:t>𝜋^0, 𝜂</a:t>
                </a:r>
                <a:r>
                  <a:rPr lang="en-AU" dirty="0"/>
                  <a:t> or </a:t>
                </a:r>
                <a:r>
                  <a:rPr lang="en-AU" b="0" i="0">
                    <a:latin typeface="Cambria Math" panose="02040503050406030204" pitchFamily="18" charset="0"/>
                  </a:rPr>
                  <a:t>𝜂^′</a:t>
                </a:r>
                <a:endParaRPr lang="en-AU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dirty="0"/>
                  <a:t>Right hand image = study from CMS detector on the </a:t>
                </a:r>
                <a:r>
                  <a:rPr lang="en-AU" b="0" i="0">
                    <a:latin typeface="Cambria Math" panose="02040503050406030204" pitchFamily="18" charset="0"/>
                  </a:rPr>
                  <a:t>𝐻→𝛾𝛾</a:t>
                </a:r>
                <a:r>
                  <a:rPr lang="en-AU" dirty="0"/>
                  <a:t> decay mode (example</a:t>
                </a:r>
                <a:r>
                  <a:rPr lang="en-AU" baseline="0" dirty="0"/>
                  <a:t> of type of </a:t>
                </a:r>
                <a:r>
                  <a:rPr lang="en-AU" dirty="0"/>
                  <a:t>signal we</a:t>
                </a:r>
                <a:r>
                  <a:rPr lang="en-AU" baseline="0" dirty="0"/>
                  <a:t> are looking for)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baseline="0" dirty="0"/>
                  <a:t>Background = Peaks in diphoton invariant mass </a:t>
                </a:r>
                <a:r>
                  <a:rPr lang="en-AU" b="0" i="0" baseline="0">
                    <a:latin typeface="Cambria Math" panose="02040503050406030204" pitchFamily="18" charset="0"/>
                  </a:rPr>
                  <a:t>𝑚_(𝛾𝛾\ )</a:t>
                </a:r>
                <a:r>
                  <a:rPr lang="en-AU" baseline="0" dirty="0"/>
                  <a:t>that correspond to the mass of </a:t>
                </a:r>
                <a:r>
                  <a:rPr lang="en-AU" b="0" i="0" baseline="0">
                    <a:latin typeface="Cambria Math" panose="02040503050406030204" pitchFamily="18" charset="0"/>
                  </a:rPr>
                  <a:t>𝜋^0</a:t>
                </a:r>
                <a:r>
                  <a:rPr lang="en-AU" baseline="0" dirty="0"/>
                  <a:t>, </a:t>
                </a:r>
                <a:r>
                  <a:rPr lang="en-AU" b="0" i="0" baseline="0">
                    <a:latin typeface="Cambria Math" panose="02040503050406030204" pitchFamily="18" charset="0"/>
                  </a:rPr>
                  <a:t>𝜂</a:t>
                </a:r>
                <a:r>
                  <a:rPr lang="en-AU" baseline="0" dirty="0"/>
                  <a:t> and </a:t>
                </a:r>
                <a:r>
                  <a:rPr lang="en-AU" b="0" i="0" baseline="0">
                    <a:latin typeface="Cambria Math" panose="02040503050406030204" pitchFamily="18" charset="0"/>
                  </a:rPr>
                  <a:t>𝜂′</a:t>
                </a:r>
                <a:endParaRPr lang="en-AU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AU" dirty="0"/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17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e- collisions)</a:t>
            </a:r>
            <a:endParaRPr lang="en-AU" b="1" u="sng" dirty="0"/>
          </a:p>
          <a:p>
            <a:pPr marL="171450" indent="-171450">
              <a:buFontTx/>
              <a:buChar char="-"/>
            </a:pPr>
            <a:r>
              <a:rPr lang="en-AU" b="0" u="none" dirty="0" err="1"/>
              <a:t>LHCb</a:t>
            </a:r>
            <a:r>
              <a:rPr lang="en-AU" b="0" u="none" dirty="0"/>
              <a:t> has potential to do better than these measurements as there are more B mesons produced here in comparison to B-factory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14</a:t>
            </a:fld>
            <a:endParaRPr lang="en-AU"/>
          </a:p>
        </p:txBody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9E8083BC-E188-29C8-D431-4633C899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0.  Explore the range of limits that can be imposed on the branching fraction of decay mode to see if analysis is viable </a:t>
            </a:r>
          </a:p>
          <a:p>
            <a:pPr marL="0" indent="0">
              <a:buNone/>
            </a:pPr>
            <a:r>
              <a:rPr lang="en-AU" b="1" dirty="0"/>
              <a:t>1. Event selection (inspect features of MC simulated data for the signal, and real data for the background and attempt to distinguish signal from background)</a:t>
            </a:r>
          </a:p>
          <a:p>
            <a:pPr marL="0" indent="0">
              <a:buNone/>
            </a:pPr>
            <a:r>
              <a:rPr lang="en-AU" dirty="0"/>
              <a:t>- Proceed through remaining steps. </a:t>
            </a:r>
          </a:p>
        </p:txBody>
      </p:sp>
    </p:spTree>
    <p:extLst>
      <p:ext uri="{BB962C8B-B14F-4D97-AF65-F5344CB8AC3E}">
        <p14:creationId xmlns:p14="http://schemas.microsoft.com/office/powerpoint/2010/main" val="1906481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Explore the range of limits that can be imposed on the branching fraction of decay mode to see if analysis is viable </a:t>
            </a:r>
          </a:p>
          <a:p>
            <a:r>
              <a:rPr lang="en-AU" sz="1200" dirty="0"/>
              <a:t>Relating the branching ratio estimate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Plot of the Coupling strength of ALP to the W boson as a function of the ALP mass (at a fixed branching ratio)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Estimated order of BR at which our analysis is viable (10^-7) by comparison to measurements made of a decay mode of similar topology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Can explore new region in the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𝑎𝑊</m:t>
                        </m:r>
                      </m:sub>
                    </m:sSub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200" b="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1200" b="0" dirty="0"/>
                  <a:t> parameter space and possibly set new constraints on the masses and couplings of ALPs to photons and the W-boson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Left plot = same as the one earlier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Middle plot = ALP mass (GeV) vs coupling strength to W bosons (GeV^-1)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Right plot = my recreation of middle plot with BR = 10^-7 line included (black crosses)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1" dirty="0"/>
                  <a:t>Middle and right plots assume that BR(a_0 to two photons) = 1 (not always true, as we shall see)</a:t>
                </a:r>
              </a:p>
              <a:p>
                <a:pPr marL="171450" indent="-171450">
                  <a:buFontTx/>
                  <a:buChar char="-"/>
                </a:pPr>
                <a:endParaRPr lang="en-AU" dirty="0"/>
              </a:p>
              <a:p>
                <a:pPr marL="0" indent="0">
                  <a:buFontTx/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Plot of the Coupling strength of ALP to the W boson as a function of the ALP mass (at a fixed branching ratio)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Deduced an upper limit on BR at which our analysis is viable (10^-7) by comparison to measurements made of a decay mode of similar topology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Can explore new region in the </a:t>
                </a:r>
                <a:r>
                  <a:rPr lang="en-AU" sz="1200" b="0" i="0">
                    <a:latin typeface="Cambria Math" panose="02040503050406030204" pitchFamily="18" charset="0"/>
                  </a:rPr>
                  <a:t>(𝑚_𝑎, 𝑔_𝑎𝑊)</a:t>
                </a:r>
                <a:r>
                  <a:rPr lang="en-AU" sz="1200" b="0" dirty="0"/>
                  <a:t> or </a:t>
                </a:r>
                <a:r>
                  <a:rPr lang="en-AU" sz="1200" b="0" i="0">
                    <a:latin typeface="Cambria Math" panose="02040503050406030204" pitchFamily="18" charset="0"/>
                  </a:rPr>
                  <a:t>(𝑚_𝑎, 𝑔_𝑎𝛾 )</a:t>
                </a:r>
                <a:r>
                  <a:rPr lang="en-AU" sz="1200" b="0" dirty="0"/>
                  <a:t> parameter space and possibly set new constraints on the masses and couplings of ALPs to photons and the W-boson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Left plot = same as the one earlier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Middle plot = ALP mass (GeV) vs coupling strength to W bosons (GeV^-1)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0" dirty="0"/>
                  <a:t>Right plot = my recreation of middle plot with BR = 10^-7 line included (black crosses)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AU" sz="1200" b="1" dirty="0"/>
                  <a:t>Middle and right plots assume that BR(a_0 to two photons) = 1 (not always true, as we shall see)</a:t>
                </a:r>
              </a:p>
              <a:p>
                <a:pPr marL="171450" indent="-171450">
                  <a:buFontTx/>
                  <a:buChar char="-"/>
                </a:pPr>
                <a:endParaRPr lang="en-AU" dirty="0"/>
              </a:p>
              <a:p>
                <a:pPr marL="0" indent="0">
                  <a:buFontTx/>
                  <a:buNone/>
                </a:pP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90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Inspect full-detector MC simulated data to understand characteristics of the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Use real data from </a:t>
            </a:r>
            <a:r>
              <a:rPr lang="en-AU" sz="1200" b="1" dirty="0">
                <a:solidFill>
                  <a:srgbClr val="00B050"/>
                </a:solidFill>
              </a:rPr>
              <a:t>high mass sideband</a:t>
            </a:r>
            <a:r>
              <a:rPr lang="en-AU" sz="1200" b="1" dirty="0"/>
              <a:t> </a:t>
            </a:r>
            <a:r>
              <a:rPr lang="en-AU" sz="1200" dirty="0"/>
              <a:t>to model background and inspect features thereof. Right hand side = example of high mass sideband for </a:t>
            </a:r>
            <a:r>
              <a:rPr lang="en-AU" sz="1200" b="1" dirty="0"/>
              <a:t>different combination to decay of interest</a:t>
            </a: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Develop event selection criteria that is able to distinguish the signal from the background based on these features </a:t>
            </a:r>
            <a:r>
              <a:rPr lang="en-AU" sz="1200" b="1" dirty="0"/>
              <a:t>(Work in Progress)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03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with 547 signal events and 2475 background events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:r>
                  <a:rPr lang="en-AU" b="0" i="0">
                    <a:latin typeface="Cambria Math" panose="02040503050406030204" pitchFamily="18" charset="0"/>
                  </a:rPr>
                  <a:t>4×10^(−5)</a:t>
                </a:r>
                <a:r>
                  <a:rPr lang="en-AU" dirty="0"/>
                  <a:t> with 547 signal events and 2475 background events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SM is a model that describes fundamental constituents of nature and the forces acting between them</a:t>
            </a:r>
          </a:p>
          <a:p>
            <a:pPr marL="171450" indent="-171450">
              <a:buFontTx/>
              <a:buChar char="-"/>
            </a:pPr>
            <a:r>
              <a:rPr lang="en-AU" dirty="0"/>
              <a:t>Four fundamental forces in nature: strong, weak, EM and gravitational</a:t>
            </a:r>
          </a:p>
          <a:p>
            <a:pPr marL="171450" indent="-171450">
              <a:buFontTx/>
              <a:buChar char="-"/>
            </a:pPr>
            <a:r>
              <a:rPr lang="en-AU" dirty="0"/>
              <a:t>Each are mediated by </a:t>
            </a:r>
            <a:r>
              <a:rPr lang="en-AU" b="1" dirty="0"/>
              <a:t>gauge bosons (having integer quantum spin)</a:t>
            </a:r>
          </a:p>
          <a:p>
            <a:pPr marL="171450" indent="-171450">
              <a:buFontTx/>
              <a:buChar char="-"/>
            </a:pPr>
            <a:r>
              <a:rPr lang="en-AU" dirty="0"/>
              <a:t>Fermions = make up all matter </a:t>
            </a:r>
            <a:r>
              <a:rPr lang="en-AU" b="1" dirty="0"/>
              <a:t>(spin 1/2 particles)</a:t>
            </a:r>
          </a:p>
          <a:p>
            <a:pPr marL="171450" indent="-171450">
              <a:buFontTx/>
              <a:buChar char="-"/>
            </a:pPr>
            <a:r>
              <a:rPr lang="en-AU" dirty="0"/>
              <a:t>SM = incomplete. There are many aspects observed or theorised that are not accounted for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91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/>
                  <a:t>Detector 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/>
                  <a:t>L0 trigger = selects events containing high energy </a:t>
                </a:r>
                <a:r>
                  <a:rPr lang="en-AU" b="1" dirty="0">
                    <a:solidFill>
                      <a:srgbClr val="00B050"/>
                    </a:solidFill>
                  </a:rPr>
                  <a:t>photons, </a:t>
                </a:r>
                <a:r>
                  <a:rPr lang="en-AU" b="1" dirty="0"/>
                  <a:t>electrons, </a:t>
                </a:r>
                <a:r>
                  <a:rPr lang="en-AU" dirty="0"/>
                  <a:t>and </a:t>
                </a:r>
                <a:r>
                  <a:rPr lang="en-AU" b="1" dirty="0"/>
                  <a:t>hadrons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b="0" dirty="0"/>
                  <a:t>Top plot = selection efficiency vs diphoton transverse energy for fixed ALP mass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b="0" dirty="0"/>
                  <a:t>Bottom = proportion of photon pairs exceeding trigger threshold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AU" b="0" dirty="0"/>
                  <a:t>2.5 GeV as a function of ALP mass.</a:t>
                </a:r>
                <a:r>
                  <a:rPr lang="en-AU" b="0" baseline="0" dirty="0"/>
                  <a:t> Consistent with conservation of 4 momentum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/>
                  <a:t>Detector 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/>
                  <a:t>L0 trigger = selects events containing high energy </a:t>
                </a:r>
                <a:r>
                  <a:rPr lang="en-AU" b="1" dirty="0">
                    <a:solidFill>
                      <a:srgbClr val="00B050"/>
                    </a:solidFill>
                  </a:rPr>
                  <a:t>photons, </a:t>
                </a:r>
                <a:r>
                  <a:rPr lang="en-AU" b="1" dirty="0"/>
                  <a:t>electrons, </a:t>
                </a:r>
                <a:r>
                  <a:rPr lang="en-AU" dirty="0"/>
                  <a:t>and </a:t>
                </a:r>
                <a:r>
                  <a:rPr lang="en-AU" b="1" dirty="0"/>
                  <a:t>hadrons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b="0" dirty="0"/>
                  <a:t>Top plot = selection efficiency vs diphoton transverse energy for fixed ALP mass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b="0" dirty="0"/>
                  <a:t>Bottom = proportion of photon pairs exceeding trigger threshold of </a:t>
                </a:r>
                <a:r>
                  <a:rPr lang="en-AU" b="0" i="0">
                    <a:latin typeface="Cambria Math" panose="02040503050406030204" pitchFamily="18" charset="0"/>
                  </a:rPr>
                  <a:t>𝑝_𝑇&gt; </a:t>
                </a:r>
                <a:r>
                  <a:rPr lang="en-AU" b="0" dirty="0"/>
                  <a:t>2.5 GeV as a function of ALP mass.</a:t>
                </a:r>
                <a:r>
                  <a:rPr lang="en-AU" b="0" baseline="0" dirty="0"/>
                  <a:t> Consistent with conservation of 4 momentum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b="1" dirty="0"/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66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No mention of gravitational force in SM</a:t>
            </a:r>
          </a:p>
          <a:p>
            <a:pPr marL="171450" indent="-171450">
              <a:buFontTx/>
              <a:buChar char="-"/>
            </a:pPr>
            <a:r>
              <a:rPr lang="en-AU" dirty="0"/>
              <a:t>Dark matter and dark energy are not described by this</a:t>
            </a:r>
          </a:p>
          <a:p>
            <a:pPr marL="171450" indent="-171450">
              <a:buFontTx/>
              <a:buChar char="-"/>
            </a:pPr>
            <a:r>
              <a:rPr lang="en-AU" dirty="0"/>
              <a:t>A phenomenon known as </a:t>
            </a:r>
            <a:r>
              <a:rPr lang="en-AU" b="1" dirty="0"/>
              <a:t>CP violation </a:t>
            </a:r>
            <a:r>
              <a:rPr lang="en-AU" dirty="0"/>
              <a:t>is </a:t>
            </a:r>
            <a:r>
              <a:rPr lang="en-AU" b="1" dirty="0"/>
              <a:t>not experimentally observed in the strong force</a:t>
            </a:r>
            <a:r>
              <a:rPr lang="en-AU" dirty="0"/>
              <a:t>, despite being theoretically allowed (forms the basis of the strong CP problem). Foundation for introduction of ALPs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2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Symmetry = invariance of physical system under transformation (e.g. soccer ball is symmetric under rotation)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Particular symmetry of interest is CP symmetry, composed of </a:t>
            </a:r>
            <a:r>
              <a:rPr lang="en-AU" b="1" dirty="0"/>
              <a:t>charge conjugation (C) and parity (P) operations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Charge conjugation = swap particles for antiparticles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Parity = inversion of spatial coordinates (ilk mirror image)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29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</a:t>
            </a:r>
            <a:r>
              <a:rPr lang="en-AU" b="1" dirty="0" err="1"/>
              <a:t>Lagrangian</a:t>
            </a:r>
            <a:r>
              <a:rPr lang="en-AU" b="1" dirty="0"/>
              <a:t> = functional from which equations of motion of a system can be derived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F = EM field strength tensor. Equivalent term is present in the QCD </a:t>
            </a:r>
            <a:r>
              <a:rPr lang="en-AU" b="1" dirty="0" err="1"/>
              <a:t>Lagrangian</a:t>
            </a:r>
            <a:r>
              <a:rPr lang="en-AU" b="1" dirty="0"/>
              <a:t> involving the gluonic FST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Theta is CP violating, and we do not see the effects of the term involving it. Hence, conclude that it must be very small</a:t>
            </a:r>
          </a:p>
          <a:p>
            <a:pPr marL="171450" indent="-1714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to be aware of BR of other decay modes of ALPs (only considering decay for two photons in initial analysis)</a:t>
            </a:r>
          </a:p>
          <a:p>
            <a:pPr marL="171450" indent="-171450">
              <a:buFontTx/>
              <a:buChar char="-"/>
            </a:pPr>
            <a:r>
              <a:rPr lang="en-AU" dirty="0"/>
              <a:t>Further constraints may be imposed on the masses and coupling strengths of this</a:t>
            </a:r>
          </a:p>
          <a:p>
            <a:pPr marL="171450" indent="-171450">
              <a:buFontTx/>
              <a:buChar char="-"/>
            </a:pPr>
            <a:r>
              <a:rPr lang="en-AU" dirty="0"/>
              <a:t>Whether or not this depends on model being considered is still being investigated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FA44-4D8F-40F6-81B4-7A52BA71204B}" type="datetime1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011B-E254-4D96-8071-AEC76F55794E}" type="datetime1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C22F-AA41-4D85-8DB9-CA01840AA818}" type="datetime1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6622-5D17-419F-A002-30A133CAABFE}" type="datetime1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1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52E-FCDD-48CE-B43F-D85D41059FEE}" type="datetime1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24ED-F48D-4865-BDDA-1D0CDA46120D}" type="datetime1">
              <a:rPr lang="en-AU" smtClean="0"/>
              <a:t>16/04/2023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9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49D-49BC-4B18-8605-D215A7AB3787}" type="datetime1">
              <a:rPr lang="en-AU" smtClean="0"/>
              <a:t>16/04/2023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C48-9C1B-4747-847E-92E2A3AEC945}" type="datetime1">
              <a:rPr lang="en-AU" smtClean="0"/>
              <a:t>16/04/2023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E226-9B7F-48F6-89C8-F9F40DB69F46}" type="datetime1">
              <a:rPr lang="en-AU" smtClean="0"/>
              <a:t>16/04/2023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7C-C1B0-4410-A4AB-21E013A3BCCE}" type="datetime1">
              <a:rPr lang="en-AU" smtClean="0"/>
              <a:t>16/04/2023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C93C-565A-4EBF-8AB8-00E7D2F290EE}" type="datetime1">
              <a:rPr lang="en-AU" smtClean="0"/>
              <a:t>16/04/2023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88C-AF4F-45C4-9372-F9132EEE4B42}" type="datetime1">
              <a:rPr lang="en-AU" smtClean="0"/>
              <a:t>16/04/2023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hc-closer.es/taking_a_closer_look_at_lhc/0.lhcb" TargetMode="Externa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1.png"/><Relationship Id="rId9" Type="http://schemas.openxmlformats.org/officeDocument/2006/relationships/hyperlink" Target="https://doi.org/10.1140/epjc/s10052-020-08719-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2.0897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s://arxiv.org/abs/1611.093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fit.gitlab.io/root-tutorial/tutorial-3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hcb.github.io/starterkit-lessons/first-analysis-steps/READM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c.net.au/news/science/2017-07-15/the-standard-model-of-particle-physics-explained/7670338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2.xml"/><Relationship Id="rId10" Type="http://schemas.openxmlformats.org/officeDocument/2006/relationships/image" Target="../media/image270.png"/><Relationship Id="rId4" Type="http://schemas.openxmlformats.org/officeDocument/2006/relationships/image" Target="../media/image240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ern.ch/record/1555739/files/CERN-THESIS-2013-051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meone.ca/glossary/cp-symmetr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2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17/04/2023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3" y="2860777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56" y="3130187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608-199F-94CD-4A2C-D935D305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LHCb</a:t>
            </a:r>
            <a:r>
              <a:rPr lang="en-AU" dirty="0"/>
              <a:t>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Two key components (subdetectors) designed to measure kinematics of decay products for this analysis: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2200" dirty="0"/>
                  <a:t>Identify primary/secondary vertices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Electromagnetic Calorimeter (ECAL): </a:t>
                </a:r>
                <a:r>
                  <a:rPr lang="en-US" sz="2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2200" dirty="0">
                    <a:solidFill>
                      <a:schemeClr val="tx1"/>
                    </a:solidFill>
                  </a:rPr>
                  <a:t>of photons in </a:t>
                </a:r>
                <a:r>
                  <a:rPr lang="en-US" sz="2200" dirty="0"/>
                  <a:t>a decay’s </a:t>
                </a:r>
                <a:r>
                  <a:rPr lang="en-US" sz="2200" dirty="0">
                    <a:solidFill>
                      <a:schemeClr val="tx1"/>
                    </a:solidFill>
                  </a:rPr>
                  <a:t>final state (e.g</a:t>
                </a:r>
                <a:r>
                  <a:rPr lang="en-US" sz="22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  <a:blipFill>
                <a:blip r:embed="rId3"/>
                <a:stretch>
                  <a:fillRect l="-1445" t="-1681" r="-3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E082-E57E-C427-D410-41E6CF1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F7AEC3B-2910-7D11-170D-DD1E144C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487830"/>
            <a:ext cx="6072259" cy="4554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49E5B-8860-7DE4-B278-671689CC5A18}"/>
              </a:ext>
            </a:extLst>
          </p:cNvPr>
          <p:cNvSpPr txBox="1"/>
          <p:nvPr/>
        </p:nvSpPr>
        <p:spPr>
          <a:xfrm>
            <a:off x="838200" y="6356350"/>
            <a:ext cx="1008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https://www.lhc-closer.es/taking_a_closer_look_at_lhc/0.lhcb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73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B949-AEAB-BAA0-693C-5F4DFE5F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295721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The </a:t>
            </a:r>
            <a:r>
              <a:rPr lang="en-AU" sz="3600" b="1" dirty="0" err="1"/>
              <a:t>LHCb</a:t>
            </a:r>
            <a:r>
              <a:rPr lang="en-AU" sz="3600" b="1" dirty="0"/>
              <a:t> Detector (contd.)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52" y="1285711"/>
                <a:ext cx="11318585" cy="439398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2200" dirty="0"/>
                  <a:t> collision produces numerous unstable particles, many of which will subsequently decay into lighter, more stable particles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52" y="1285711"/>
                <a:ext cx="11318585" cy="4393982"/>
              </a:xfrm>
              <a:blipFill>
                <a:blip r:embed="rId3"/>
                <a:stretch>
                  <a:fillRect l="-592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3FB67-E8A4-6D36-A2D7-86FD9D73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6A22E039-0419-FF92-7161-476A1EE2F026}"/>
              </a:ext>
            </a:extLst>
          </p:cNvPr>
          <p:cNvSpPr/>
          <p:nvPr/>
        </p:nvSpPr>
        <p:spPr>
          <a:xfrm>
            <a:off x="2916644" y="3749614"/>
            <a:ext cx="1524000" cy="135029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8CAE20-3803-82A6-F20F-95980CA57C87}"/>
              </a:ext>
            </a:extLst>
          </p:cNvPr>
          <p:cNvCxnSpPr>
            <a:cxnSpLocks/>
          </p:cNvCxnSpPr>
          <p:nvPr/>
        </p:nvCxnSpPr>
        <p:spPr>
          <a:xfrm flipV="1">
            <a:off x="4287558" y="3352487"/>
            <a:ext cx="2936155" cy="83025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5257CD-F9A3-926F-4B4A-979E85896592}"/>
              </a:ext>
            </a:extLst>
          </p:cNvPr>
          <p:cNvCxnSpPr>
            <a:cxnSpLocks/>
          </p:cNvCxnSpPr>
          <p:nvPr/>
        </p:nvCxnSpPr>
        <p:spPr>
          <a:xfrm flipV="1">
            <a:off x="7238804" y="2961677"/>
            <a:ext cx="1320800" cy="37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A3D5AA-92A7-4B35-BF22-FA3E768F72A3}"/>
              </a:ext>
            </a:extLst>
          </p:cNvPr>
          <p:cNvCxnSpPr>
            <a:cxnSpLocks/>
          </p:cNvCxnSpPr>
          <p:nvPr/>
        </p:nvCxnSpPr>
        <p:spPr>
          <a:xfrm>
            <a:off x="7238804" y="3349626"/>
            <a:ext cx="1320800" cy="17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9A64B-41FF-8E0F-DAA9-D672D4E8CA12}"/>
              </a:ext>
            </a:extLst>
          </p:cNvPr>
          <p:cNvCxnSpPr>
            <a:cxnSpLocks/>
          </p:cNvCxnSpPr>
          <p:nvPr/>
        </p:nvCxnSpPr>
        <p:spPr>
          <a:xfrm>
            <a:off x="7395888" y="3594229"/>
            <a:ext cx="1578575" cy="7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D20977-688A-953D-75CD-73845770F0B3}"/>
              </a:ext>
            </a:extLst>
          </p:cNvPr>
          <p:cNvCxnSpPr>
            <a:cxnSpLocks/>
          </p:cNvCxnSpPr>
          <p:nvPr/>
        </p:nvCxnSpPr>
        <p:spPr>
          <a:xfrm>
            <a:off x="7322827" y="3587621"/>
            <a:ext cx="1163937" cy="134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F8002-46BE-FAF7-FE3A-5927F49777DA}"/>
                  </a:ext>
                </a:extLst>
              </p:cNvPr>
              <p:cNvSpPr txBox="1"/>
              <p:nvPr/>
            </p:nvSpPr>
            <p:spPr>
              <a:xfrm>
                <a:off x="8407796" y="4802647"/>
                <a:ext cx="503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F8002-46BE-FAF7-FE3A-5927F4977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796" y="4802647"/>
                <a:ext cx="503853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2D1CCB-612B-08BE-ECA9-8BB8F03F2FB2}"/>
                  </a:ext>
                </a:extLst>
              </p:cNvPr>
              <p:cNvSpPr txBox="1"/>
              <p:nvPr/>
            </p:nvSpPr>
            <p:spPr>
              <a:xfrm>
                <a:off x="8862888" y="4118538"/>
                <a:ext cx="503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2D1CCB-612B-08BE-ECA9-8BB8F03F2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88" y="4118538"/>
                <a:ext cx="503853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D84E4F-EF22-2CB6-34D2-1F1769540E6C}"/>
                  </a:ext>
                </a:extLst>
              </p:cNvPr>
              <p:cNvSpPr txBox="1"/>
              <p:nvPr/>
            </p:nvSpPr>
            <p:spPr>
              <a:xfrm>
                <a:off x="8376538" y="2714357"/>
                <a:ext cx="866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D84E4F-EF22-2CB6-34D2-1F176954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38" y="2714357"/>
                <a:ext cx="8662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643EC5-0043-E42E-38B3-87B3AE97BEFE}"/>
                  </a:ext>
                </a:extLst>
              </p:cNvPr>
              <p:cNvSpPr txBox="1"/>
              <p:nvPr/>
            </p:nvSpPr>
            <p:spPr>
              <a:xfrm>
                <a:off x="8415555" y="3344719"/>
                <a:ext cx="866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643EC5-0043-E42E-38B3-87B3AE97B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555" y="3344719"/>
                <a:ext cx="866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95B5CE-F7C7-CF91-82DC-068BF89A59BC}"/>
                  </a:ext>
                </a:extLst>
              </p:cNvPr>
              <p:cNvSpPr txBox="1"/>
              <p:nvPr/>
            </p:nvSpPr>
            <p:spPr>
              <a:xfrm>
                <a:off x="6881806" y="2983154"/>
                <a:ext cx="866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95B5CE-F7C7-CF91-82DC-068BF89A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06" y="2983154"/>
                <a:ext cx="8662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65904C-A84A-F984-62DF-08C91E93DEDA}"/>
              </a:ext>
            </a:extLst>
          </p:cNvPr>
          <p:cNvSpPr txBox="1"/>
          <p:nvPr/>
        </p:nvSpPr>
        <p:spPr>
          <a:xfrm>
            <a:off x="2435126" y="2450023"/>
            <a:ext cx="199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pp interaction (primary vertex)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1FEB11-1C5E-40CF-B348-CB1A6772EB16}"/>
                  </a:ext>
                </a:extLst>
              </p:cNvPr>
              <p:cNvSpPr txBox="1"/>
              <p:nvPr/>
            </p:nvSpPr>
            <p:spPr>
              <a:xfrm>
                <a:off x="5139611" y="3412534"/>
                <a:ext cx="868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1FEB11-1C5E-40CF-B348-CB1A6772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11" y="3412534"/>
                <a:ext cx="8689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F0FDB4-8F79-83A0-2F5D-11281D57066E}"/>
                  </a:ext>
                </a:extLst>
              </p:cNvPr>
              <p:cNvSpPr txBox="1"/>
              <p:nvPr/>
            </p:nvSpPr>
            <p:spPr>
              <a:xfrm rot="20761941">
                <a:off x="5119671" y="3873535"/>
                <a:ext cx="180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∼10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F0FDB4-8F79-83A0-2F5D-11281D570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61941">
                <a:off x="5119671" y="3873535"/>
                <a:ext cx="18005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62936-FFC9-80A9-53A7-F3385361485E}"/>
              </a:ext>
            </a:extLst>
          </p:cNvPr>
          <p:cNvCxnSpPr>
            <a:cxnSpLocks/>
          </p:cNvCxnSpPr>
          <p:nvPr/>
        </p:nvCxnSpPr>
        <p:spPr>
          <a:xfrm flipV="1">
            <a:off x="4588116" y="3486057"/>
            <a:ext cx="2513347" cy="7117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056AA5-C0ED-1B90-2D63-A1F36A50958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5935" y="4927498"/>
            <a:ext cx="299273" cy="7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1A9115-F9A9-1228-0EB4-3EAC07F61B84}"/>
              </a:ext>
            </a:extLst>
          </p:cNvPr>
          <p:cNvCxnSpPr>
            <a:cxnSpLocks/>
          </p:cNvCxnSpPr>
          <p:nvPr/>
        </p:nvCxnSpPr>
        <p:spPr>
          <a:xfrm flipH="1">
            <a:off x="2956802" y="4868923"/>
            <a:ext cx="301873" cy="77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5D2B9-7011-E608-56DC-E04FFA910C58}"/>
              </a:ext>
            </a:extLst>
          </p:cNvPr>
          <p:cNvCxnSpPr>
            <a:cxnSpLocks/>
          </p:cNvCxnSpPr>
          <p:nvPr/>
        </p:nvCxnSpPr>
        <p:spPr>
          <a:xfrm>
            <a:off x="3964799" y="4655238"/>
            <a:ext cx="583365" cy="7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F4AB86-DCF8-5AC3-189A-8658CF2C8FF5}"/>
              </a:ext>
            </a:extLst>
          </p:cNvPr>
          <p:cNvCxnSpPr>
            <a:cxnSpLocks/>
          </p:cNvCxnSpPr>
          <p:nvPr/>
        </p:nvCxnSpPr>
        <p:spPr>
          <a:xfrm flipH="1" flipV="1">
            <a:off x="2607512" y="4058201"/>
            <a:ext cx="588947" cy="43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48B65E-1E7C-4B8E-BFFE-0D9E8611E341}"/>
              </a:ext>
            </a:extLst>
          </p:cNvPr>
          <p:cNvCxnSpPr>
            <a:cxnSpLocks/>
          </p:cNvCxnSpPr>
          <p:nvPr/>
        </p:nvCxnSpPr>
        <p:spPr>
          <a:xfrm flipH="1">
            <a:off x="2381927" y="4710495"/>
            <a:ext cx="753419" cy="3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F09E63A-BE8A-04F7-8F1B-5665BFA34745}"/>
              </a:ext>
            </a:extLst>
          </p:cNvPr>
          <p:cNvSpPr txBox="1"/>
          <p:nvPr/>
        </p:nvSpPr>
        <p:spPr>
          <a:xfrm>
            <a:off x="6591251" y="2213148"/>
            <a:ext cx="14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00B050"/>
                </a:solidFill>
              </a:rPr>
              <a:t>Secondary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18879-44C3-ED2D-51BD-31F697DF4013}"/>
                  </a:ext>
                </a:extLst>
              </p:cNvPr>
              <p:cNvSpPr txBox="1"/>
              <p:nvPr/>
            </p:nvSpPr>
            <p:spPr>
              <a:xfrm>
                <a:off x="7099655" y="3267685"/>
                <a:ext cx="404340" cy="38081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18879-44C3-ED2D-51BD-31F697DF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655" y="3267685"/>
                <a:ext cx="404340" cy="380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7CF312-EB08-3575-959A-8DC6A93B675B}"/>
              </a:ext>
            </a:extLst>
          </p:cNvPr>
          <p:cNvCxnSpPr>
            <a:cxnSpLocks/>
          </p:cNvCxnSpPr>
          <p:nvPr/>
        </p:nvCxnSpPr>
        <p:spPr>
          <a:xfrm flipH="1" flipV="1">
            <a:off x="2983638" y="3587621"/>
            <a:ext cx="273946" cy="46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EDBD1A-ED1D-7412-69CF-0D89F26E4800}"/>
              </a:ext>
            </a:extLst>
          </p:cNvPr>
          <p:cNvCxnSpPr>
            <a:cxnSpLocks/>
          </p:cNvCxnSpPr>
          <p:nvPr/>
        </p:nvCxnSpPr>
        <p:spPr>
          <a:xfrm flipV="1">
            <a:off x="3594170" y="3419371"/>
            <a:ext cx="158110" cy="53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0F8C5C-504F-5D7A-5B8C-C478BE02F33E}"/>
              </a:ext>
            </a:extLst>
          </p:cNvPr>
          <p:cNvCxnSpPr>
            <a:cxnSpLocks/>
          </p:cNvCxnSpPr>
          <p:nvPr/>
        </p:nvCxnSpPr>
        <p:spPr>
          <a:xfrm flipV="1">
            <a:off x="3966529" y="3476931"/>
            <a:ext cx="410666" cy="5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5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CBAD-A1E4-87DD-C4BA-0EE3FD4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and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CAA6D-1821-A1B5-03AD-109AC650C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100" y="1530657"/>
                <a:ext cx="651632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Signal: </a:t>
                </a:r>
              </a:p>
              <a:p>
                <a:r>
                  <a:rPr lang="en-AU" dirty="0"/>
                  <a:t>Peak in diphoton invariant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</m:oMath>
                </a14:m>
                <a:r>
                  <a:rPr lang="en-AU" dirty="0"/>
                  <a:t> that does </a:t>
                </a:r>
                <a:r>
                  <a:rPr lang="en-AU" b="1" dirty="0"/>
                  <a:t>not</a:t>
                </a:r>
                <a:r>
                  <a:rPr lang="en-AU" dirty="0"/>
                  <a:t> correspond to mass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Background:</a:t>
                </a:r>
              </a:p>
              <a:p>
                <a:r>
                  <a:rPr lang="en-AU" dirty="0"/>
                  <a:t>Peaks in diphoton invariant mass,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</m:oMath>
                </a14:m>
                <a:r>
                  <a:rPr lang="en-AU" dirty="0"/>
                  <a:t> corresponding to masses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Two types: </a:t>
                </a:r>
              </a:p>
              <a:p>
                <a:pPr>
                  <a:buFontTx/>
                  <a:buChar char="-"/>
                </a:pPr>
                <a:endParaRPr lang="en-AU" b="0" dirty="0"/>
              </a:p>
              <a:p>
                <a:pPr marL="0" indent="0">
                  <a:buNone/>
                </a:pPr>
                <a:endParaRPr lang="en-AU" b="0" dirty="0"/>
              </a:p>
              <a:p>
                <a:pPr>
                  <a:buFontTx/>
                  <a:buChar char="-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CAA6D-1821-A1B5-03AD-109AC650C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100" y="1530657"/>
                <a:ext cx="6516329" cy="4351338"/>
              </a:xfrm>
              <a:blipFill>
                <a:blip r:embed="rId3"/>
                <a:stretch>
                  <a:fillRect l="-1871" t="-2241" r="-1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A34F-1368-319F-C7ED-505C90A9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00" y="6466297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12</a:t>
            </a:fld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4B18D-9441-A51B-63BF-96FF720463CE}"/>
                  </a:ext>
                </a:extLst>
              </p:cNvPr>
              <p:cNvSpPr txBox="1"/>
              <p:nvPr/>
            </p:nvSpPr>
            <p:spPr>
              <a:xfrm>
                <a:off x="817100" y="5261028"/>
                <a:ext cx="2743200" cy="14959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b="1" u="sng" dirty="0">
                    <a:solidFill>
                      <a:srgbClr val="FF0000"/>
                    </a:solidFill>
                  </a:rPr>
                  <a:t>Irreducible Background: </a:t>
                </a:r>
                <a:r>
                  <a:rPr lang="en-AU" b="1" u="sng" dirty="0"/>
                  <a:t>                         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→, 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endParaRPr lang="en-AU" b="1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endParaRPr lang="en-AU" b="1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endParaRPr lang="en-AU" b="1" dirty="0"/>
              </a:p>
              <a:p>
                <a:r>
                  <a:rPr lang="en-AU" b="1" u="sng" dirty="0"/>
                  <a:t>                                     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4B18D-9441-A51B-63BF-96FF7204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0" y="5261028"/>
                <a:ext cx="2743200" cy="1495987"/>
              </a:xfrm>
              <a:prstGeom prst="rect">
                <a:avLst/>
              </a:prstGeom>
              <a:blipFill>
                <a:blip r:embed="rId5"/>
                <a:stretch>
                  <a:fillRect l="-1778" t="-2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D745A-67B3-89AF-A264-3F84C25FDBB4}"/>
                  </a:ext>
                </a:extLst>
              </p:cNvPr>
              <p:cNvSpPr txBox="1"/>
              <p:nvPr/>
            </p:nvSpPr>
            <p:spPr>
              <a:xfrm>
                <a:off x="3602699" y="5261028"/>
                <a:ext cx="3516557" cy="149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b="1" u="sng" dirty="0">
                    <a:solidFill>
                      <a:srgbClr val="FF0000"/>
                    </a:solidFill>
                  </a:rPr>
                  <a:t>Combinatorial Background: </a:t>
                </a:r>
                <a:r>
                  <a:rPr lang="en-AU" b="1" u="sng" dirty="0"/>
                  <a:t>           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AU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b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AU" b="1" dirty="0"/>
                  <a:t> that do not originate from the secondary vertex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b="1" dirty="0"/>
                  <a:t> and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AU" b="1" dirty="0"/>
                  <a:t> from other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D745A-67B3-89AF-A264-3F84C25F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9" y="5261028"/>
                <a:ext cx="3516557" cy="1497600"/>
              </a:xfrm>
              <a:prstGeom prst="rect">
                <a:avLst/>
              </a:prstGeom>
              <a:blipFill>
                <a:blip r:embed="rId6"/>
                <a:stretch>
                  <a:fillRect l="-1560" t="-2033" b="-4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0A35E03-CAA8-32D1-8E6D-512A06763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949" y="3799736"/>
            <a:ext cx="4010489" cy="2807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1B3D2-6041-B337-E9C3-C17BFCBE2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168" y="106353"/>
            <a:ext cx="3650053" cy="31686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4DA891-3FAF-DB51-124E-D7E6E0D28D73}"/>
              </a:ext>
            </a:extLst>
          </p:cNvPr>
          <p:cNvSpPr txBox="1"/>
          <p:nvPr/>
        </p:nvSpPr>
        <p:spPr>
          <a:xfrm>
            <a:off x="8265940" y="3175970"/>
            <a:ext cx="347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9"/>
              </a:rPr>
              <a:t>https://doi.org/10.1140/epjc/s10052-020-08719-9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86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8360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  <a:blipFill>
                <a:blip r:embed="rId3"/>
                <a:stretch>
                  <a:fillRect l="-782" t="-1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27" y="2557370"/>
            <a:ext cx="5174268" cy="36219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670705" y="6219825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arxiv:111.01800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9F60-2164-CDF3-7DB8-FFF3DF7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Analysis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E145-5C5A-C284-75C5-87B02693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14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82D25-8850-02B1-1D7B-640919101D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833" y="1690688"/>
            <a:ext cx="10515600" cy="44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0.  Explore the range of limits that can be imposed on the branching fraction of decay mode to see if analysis is viable </a:t>
            </a:r>
          </a:p>
          <a:p>
            <a:pPr marL="0" indent="0">
              <a:buNone/>
            </a:pPr>
            <a:r>
              <a:rPr lang="en-AU" b="1" dirty="0"/>
              <a:t>1. Event selection (inspect features of MC simulated data for the signal, and real data for the background and attempt to distinguish signal from background)</a:t>
            </a:r>
          </a:p>
          <a:p>
            <a:pPr marL="0" indent="0">
              <a:buNone/>
            </a:pPr>
            <a:r>
              <a:rPr lang="en-AU" dirty="0"/>
              <a:t>2. Check optimised event selection against a real data sample to see if MC simulation models the data</a:t>
            </a:r>
          </a:p>
          <a:p>
            <a:pPr marL="0" indent="0">
              <a:buNone/>
            </a:pPr>
            <a:r>
              <a:rPr lang="en-AU" dirty="0"/>
              <a:t>3. Perform a fit to extract the signal yield (if it appears to exist in the data)</a:t>
            </a:r>
          </a:p>
          <a:p>
            <a:pPr marL="0" indent="0">
              <a:buNone/>
            </a:pPr>
            <a:r>
              <a:rPr lang="en-AU" dirty="0"/>
              <a:t>4. 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327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Preliminary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Explore the range of limits that can be imposed on the branching fraction of decay mode to see if analysis is viable (Step 0)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7" y="1370154"/>
            <a:ext cx="6186736" cy="4351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8BE2F-4413-CE68-0B07-5BCBFA9604B4}"/>
              </a:ext>
            </a:extLst>
          </p:cNvPr>
          <p:cNvSpPr txBox="1"/>
          <p:nvPr/>
        </p:nvSpPr>
        <p:spPr>
          <a:xfrm>
            <a:off x="1057725" y="6284712"/>
            <a:ext cx="9532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D. </a:t>
            </a:r>
            <a:r>
              <a:rPr lang="en-US" dirty="0" err="1">
                <a:effectLst/>
                <a:latin typeface="Arial" panose="020B0604020202020204" pitchFamily="34" charset="0"/>
              </a:rPr>
              <a:t>d’Enterria</a:t>
            </a:r>
            <a:r>
              <a:rPr lang="en-US" i="1" dirty="0">
                <a:effectLst/>
                <a:latin typeface="Arial" panose="020B0604020202020204" pitchFamily="34" charset="0"/>
              </a:rPr>
              <a:t>, Collider constraints on axion-like particles: </a:t>
            </a:r>
          </a:p>
          <a:p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199E72-6320-7C1E-A652-C288E6E7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4993"/>
              </p:ext>
            </p:extLst>
          </p:nvPr>
        </p:nvGraphicFramePr>
        <p:xfrm>
          <a:off x="1494993" y="6282810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278694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1913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hlinkClick r:id="rId4"/>
                        </a:rPr>
                        <a:t>arXiv:2102.08971</a:t>
                      </a:r>
                      <a:r>
                        <a:rPr lang="en-AU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59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59" y="-274364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Preliminary Analysis Outcomes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7737" y="3116163"/>
            <a:ext cx="4057930" cy="3236199"/>
          </a:xfrm>
          <a:prstGeom prst="rect">
            <a:avLst/>
          </a:prstGeom>
        </p:spPr>
      </p:pic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E6A9DFEC-10E1-8F91-BE67-F89512CD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4190"/>
            <a:ext cx="3953045" cy="2777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667" y="3120307"/>
            <a:ext cx="4366333" cy="299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B187AD-0072-F376-BC38-6317FB0ED542}"/>
                  </a:ext>
                </a:extLst>
              </p:cNvPr>
              <p:cNvSpPr txBox="1"/>
              <p:nvPr/>
            </p:nvSpPr>
            <p:spPr>
              <a:xfrm>
                <a:off x="271503" y="1063264"/>
                <a:ext cx="10515600" cy="250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b="0" dirty="0"/>
                  <a:t> </a:t>
                </a:r>
                <a:r>
                  <a:rPr lang="en-AU" sz="2500" dirty="0"/>
                  <a:t>(able to be probed by </a:t>
                </a:r>
                <a:r>
                  <a:rPr lang="en-AU" sz="2500" dirty="0" err="1"/>
                  <a:t>LHCb</a:t>
                </a:r>
                <a:r>
                  <a:rPr lang="en-AU" sz="25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500" b="0" dirty="0"/>
                  <a:t>Can explore new region in the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𝑎𝑊</m:t>
                        </m:r>
                      </m:sub>
                    </m:sSub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b="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500" b="0" dirty="0"/>
                  <a:t> parameter space and possibly set new constraints on the masses and couplings of ALPs to photons and the W boson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800" b="1" dirty="0">
                    <a:solidFill>
                      <a:srgbClr val="00B050"/>
                    </a:solidFill>
                  </a:rPr>
                  <a:t> Analysis is viable and worth pursuing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5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B187AD-0072-F376-BC38-6317FB0ED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" y="1063264"/>
                <a:ext cx="10515600" cy="2505045"/>
              </a:xfrm>
              <a:prstGeom prst="rect">
                <a:avLst/>
              </a:prstGeom>
              <a:blipFill>
                <a:blip r:embed="rId6"/>
                <a:stretch>
                  <a:fillRect l="-870" t="-17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8B58E3-FD9E-0F23-37E2-3B748DACEB13}"/>
              </a:ext>
            </a:extLst>
          </p:cNvPr>
          <p:cNvSpPr txBox="1"/>
          <p:nvPr/>
        </p:nvSpPr>
        <p:spPr>
          <a:xfrm>
            <a:off x="366859" y="6214328"/>
            <a:ext cx="11707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Middle plot sourced from: E. Izaguirre, T. Lin, and B. </a:t>
            </a:r>
            <a:r>
              <a:rPr lang="en-US" dirty="0" err="1">
                <a:effectLst/>
                <a:latin typeface="Arial" panose="020B0604020202020204" pitchFamily="34" charset="0"/>
              </a:rPr>
              <a:t>Shuve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i="1" dirty="0">
                <a:effectLst/>
                <a:latin typeface="Arial" panose="020B0604020202020204" pitchFamily="34" charset="0"/>
              </a:rPr>
              <a:t>A new flavor of searches for axion-like particles</a:t>
            </a:r>
            <a:r>
              <a:rPr lang="en-US" dirty="0">
                <a:effectLst/>
                <a:latin typeface="Arial" panose="020B0604020202020204" pitchFamily="34" charset="0"/>
              </a:rPr>
              <a:t>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2016.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AU" dirty="0">
                <a:hlinkClick r:id="rId7"/>
              </a:rPr>
              <a:t>arXiv:1611.09355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F237-E6E0-44A0-6494-36B0C8B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Future Work: Event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C0725-45C5-CEA3-1CBD-9FCD225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1792B-02AF-A147-6217-CC9E57D32C71}"/>
              </a:ext>
            </a:extLst>
          </p:cNvPr>
          <p:cNvSpPr txBox="1"/>
          <p:nvPr/>
        </p:nvSpPr>
        <p:spPr>
          <a:xfrm>
            <a:off x="838200" y="1112972"/>
            <a:ext cx="493776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/>
              <a:t>Inspect full-detector MC simulated data to understand characteristics of the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/>
              <a:t>Use real data from </a:t>
            </a:r>
            <a:r>
              <a:rPr lang="en-AU" sz="2500" b="1" dirty="0">
                <a:solidFill>
                  <a:srgbClr val="00B050"/>
                </a:solidFill>
              </a:rPr>
              <a:t>high mass sideband</a:t>
            </a:r>
            <a:r>
              <a:rPr lang="en-AU" sz="2500" b="1" dirty="0"/>
              <a:t> </a:t>
            </a:r>
            <a:r>
              <a:rPr lang="en-AU" sz="2500" dirty="0"/>
              <a:t>to model background and inspect features thereof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500" dirty="0"/>
              <a:t>Develop event selection criteria that is able to distinguish the signal from the background based on these features </a:t>
            </a:r>
            <a:r>
              <a:rPr lang="en-AU" sz="2500" b="1" dirty="0">
                <a:solidFill>
                  <a:srgbClr val="FF0000"/>
                </a:solidFill>
              </a:rPr>
              <a:t>(Work 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ACFFBD-5E12-E8F8-1E97-DF655C5A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78" y="1652263"/>
            <a:ext cx="5553987" cy="37315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107196-F70F-F5F6-AD13-E1A52D2249F6}"/>
              </a:ext>
            </a:extLst>
          </p:cNvPr>
          <p:cNvSpPr/>
          <p:nvPr/>
        </p:nvSpPr>
        <p:spPr>
          <a:xfrm>
            <a:off x="10189210" y="3582040"/>
            <a:ext cx="1164590" cy="50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High mass sideband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8EEF72-F0F4-EC05-89C2-19D610918B05}"/>
              </a:ext>
            </a:extLst>
          </p:cNvPr>
          <p:cNvSpPr/>
          <p:nvPr/>
        </p:nvSpPr>
        <p:spPr>
          <a:xfrm>
            <a:off x="6971030" y="3582040"/>
            <a:ext cx="1164590" cy="505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Low mass sideband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6AF08-9A56-7286-7841-43F6F8F34808}"/>
              </a:ext>
            </a:extLst>
          </p:cNvPr>
          <p:cNvSpPr/>
          <p:nvPr/>
        </p:nvSpPr>
        <p:spPr>
          <a:xfrm>
            <a:off x="8416011" y="1823139"/>
            <a:ext cx="1442720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Nominal signal 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4B28D-33C5-89FD-5EE4-0893A2679038}"/>
              </a:ext>
            </a:extLst>
          </p:cNvPr>
          <p:cNvSpPr txBox="1"/>
          <p:nvPr/>
        </p:nvSpPr>
        <p:spPr>
          <a:xfrm>
            <a:off x="838200" y="6228080"/>
            <a:ext cx="100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u="sng" dirty="0">
                <a:hlinkClick r:id="rId4"/>
              </a:rPr>
              <a:t>https://goofit.gitlab.io/root-tutorial/tutorial-3.html</a:t>
            </a:r>
            <a:r>
              <a:rPr lang="en-AU" dirty="0"/>
              <a:t> 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85780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B857-FF54-B354-BE01-550A074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Addendum: Flavour Changing Neutral Currents (FCNC)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quark transition forbidden at tree level in SM</a:t>
                </a:r>
              </a:p>
              <a:p>
                <a:r>
                  <a:rPr lang="en-US" dirty="0"/>
                  <a:t>Neutral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cannot change quark flavour in SM</a:t>
                </a:r>
              </a:p>
              <a:p>
                <a:r>
                  <a:rPr lang="en-US" dirty="0"/>
                  <a:t>Can add “loops” into Feynman diagram and allow for this (decay that proceeds will be suppressed)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dirty="0"/>
                  <a:t> proceeds at one-loop level (it can still occur, but the probability is much lower)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  <a:blipFill>
                <a:blip r:embed="rId3"/>
                <a:stretch>
                  <a:fillRect l="-2180" t="-1942" r="-2316" b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943F-F232-DF12-28BB-2EFDB7CD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3594565"/>
            <a:ext cx="3911600" cy="2943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CA3BD-C416-92AE-D47C-D5960098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18</a:t>
            </a:fld>
            <a:endParaRPr lang="en-AU"/>
          </a:p>
        </p:txBody>
      </p:sp>
      <p:pic>
        <p:nvPicPr>
          <p:cNvPr id="7" name="Picture 6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D76C3E5E-B104-D431-A20D-006506844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63" y="1478997"/>
            <a:ext cx="6111037" cy="17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860D-24BB-ED02-9688-5476C99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Data Flow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Raw data is reconstructed to transform detector hits into objects such as tracks and clusters. Output of this step is a </a:t>
                </a:r>
                <a:r>
                  <a:rPr lang="en-AU" b="1" dirty="0"/>
                  <a:t>DST file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Reconstructed data is further filtered through a process known as </a:t>
                </a:r>
                <a:r>
                  <a:rPr lang="en-AU" b="1" dirty="0"/>
                  <a:t>stripping. </a:t>
                </a:r>
                <a:r>
                  <a:rPr lang="en-AU" dirty="0"/>
                  <a:t>Output data is in either DST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DST (micro-DST) format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  <a:blipFill>
                <a:blip r:embed="rId2"/>
                <a:stretch>
                  <a:fillRect l="-1185" t="-2660" r="-1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/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b="1" u="sng" dirty="0">
                    <a:solidFill>
                      <a:srgbClr val="FF0000"/>
                    </a:solidFill>
                  </a:rPr>
                  <a:t>Note: </a:t>
                </a:r>
                <a:r>
                  <a:rPr lang="en-AU" b="1" dirty="0"/>
                  <a:t>A large number of Monte Carlo (MC) simulated events are also produced that are also processed in a similar way to real data.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𝒑𝒑</m:t>
                    </m:r>
                  </m:oMath>
                </a14:m>
                <a:r>
                  <a:rPr lang="en-AU" b="1" dirty="0"/>
                  <a:t> collisions and the detector response are simulated in this process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blipFill>
                <a:blip r:embed="rId3"/>
                <a:stretch>
                  <a:fillRect l="-546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DFF4B9-6FAA-834C-4E9A-42F8784BB04B}"/>
              </a:ext>
            </a:extLst>
          </p:cNvPr>
          <p:cNvSpPr txBox="1"/>
          <p:nvPr/>
        </p:nvSpPr>
        <p:spPr>
          <a:xfrm>
            <a:off x="1017487" y="5855017"/>
            <a:ext cx="983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Source: </a:t>
            </a:r>
            <a:r>
              <a:rPr lang="en-AU" b="1" dirty="0"/>
              <a:t>LHCb </a:t>
            </a:r>
            <a:r>
              <a:rPr lang="en-AU" b="1" dirty="0" err="1"/>
              <a:t>Starterkit</a:t>
            </a:r>
            <a:r>
              <a:rPr lang="en-AU" b="1" dirty="0"/>
              <a:t>: </a:t>
            </a:r>
            <a:r>
              <a:rPr lang="en-AU" b="1" dirty="0">
                <a:solidFill>
                  <a:srgbClr val="0563C1"/>
                </a:solidFill>
                <a:hlinkClick r:id="rId4"/>
              </a:rPr>
              <a:t>https://lhcb.github.io/starterkit-lessons/first-analysis-steps/README.html</a:t>
            </a:r>
            <a:r>
              <a:rPr lang="en-AU" b="1" dirty="0">
                <a:solidFill>
                  <a:srgbClr val="0563C1"/>
                </a:solidFill>
              </a:rPr>
              <a:t> </a:t>
            </a:r>
            <a:endParaRPr lang="en-AU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5C604-CCD3-98FD-923D-197A529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C66E-E112-3123-3539-6EAB76B5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Model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CBDB9-A7FF-D6B2-B66D-84ECDBD0E666}"/>
              </a:ext>
            </a:extLst>
          </p:cNvPr>
          <p:cNvSpPr txBox="1"/>
          <p:nvPr/>
        </p:nvSpPr>
        <p:spPr>
          <a:xfrm>
            <a:off x="166873" y="1731283"/>
            <a:ext cx="6247526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Four fundamental forces in nature: strong, weak, electromagnetic (EM) and gravitational, each mediated by </a:t>
            </a:r>
            <a:r>
              <a:rPr lang="en-US" sz="2800" b="1" dirty="0"/>
              <a:t>gauge bosons (of integer quantum spin)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Fermions = make up all matter (</a:t>
            </a:r>
            <a:r>
              <a:rPr lang="en-US" sz="2800" b="1" dirty="0"/>
              <a:t>spin ½ particles)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 Model = </a:t>
            </a:r>
            <a:r>
              <a:rPr lang="en-US" sz="2800" b="1" dirty="0">
                <a:solidFill>
                  <a:srgbClr val="FF0000"/>
                </a:solidFill>
              </a:rPr>
              <a:t>(Almost) </a:t>
            </a:r>
            <a:r>
              <a:rPr lang="en-US" sz="2800" dirty="0"/>
              <a:t>comprehensive description of the particles that exist in nature and the interactions between them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79F4-7946-E739-26DD-B7A2E1B1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07" y="1464050"/>
            <a:ext cx="5290720" cy="3981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0DDC4-FEED-711C-3E69-792EDEAB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A0A4-3A7A-05D2-4714-C387ACDB9D68}"/>
              </a:ext>
            </a:extLst>
          </p:cNvPr>
          <p:cNvSpPr txBox="1"/>
          <p:nvPr/>
        </p:nvSpPr>
        <p:spPr>
          <a:xfrm>
            <a:off x="377262" y="6229022"/>
            <a:ext cx="1143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https://www.abc.net.au/news/science/2017-07-15/the-standard-model-of-particle-physics-explained/7670338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3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08D-C054-FA49-F8B6-A36EF98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Simulation Framework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8618E-2B88-2732-78A2-0FEF27E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3" y="4118914"/>
            <a:ext cx="8097457" cy="2600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AD3E0-0BB3-FCDA-F509-9FAA80EBD204}"/>
              </a:ext>
            </a:extLst>
          </p:cNvPr>
          <p:cNvSpPr txBox="1"/>
          <p:nvPr/>
        </p:nvSpPr>
        <p:spPr>
          <a:xfrm>
            <a:off x="548832" y="155324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Applications used for simulation framework (e.g. Gauss, DaVinci, etc.) are predominantly implemented in Python and/or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All MC simulations used so far are </a:t>
            </a:r>
            <a:r>
              <a:rPr lang="en-AU" sz="2800" b="1" dirty="0">
                <a:highlight>
                  <a:srgbClr val="FFFF00"/>
                </a:highlight>
              </a:rPr>
              <a:t>generator level simulations </a:t>
            </a:r>
            <a:r>
              <a:rPr lang="en-AU" sz="2800" dirty="0"/>
              <a:t>(i.e. only Gauss, and DaVinci steps are executed). Full simulation is time-consuming but more detailed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14:cNvPr>
              <p14:cNvContentPartPr/>
              <p14:nvPr/>
            </p14:nvContentPartPr>
            <p14:xfrm>
              <a:off x="2644155" y="5403341"/>
              <a:ext cx="112788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515" y="5295701"/>
                <a:ext cx="1235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14:cNvPr>
              <p14:cNvContentPartPr/>
              <p14:nvPr/>
            </p14:nvContentPartPr>
            <p14:xfrm>
              <a:off x="8114355" y="4398221"/>
              <a:ext cx="1193400" cy="4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0355" y="4290581"/>
                <a:ext cx="1301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14:cNvPr>
              <p14:cNvContentPartPr/>
              <p14:nvPr/>
            </p14:nvContentPartPr>
            <p14:xfrm>
              <a:off x="8097435" y="6085901"/>
              <a:ext cx="1248480" cy="2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3795" y="5978261"/>
                <a:ext cx="135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14:cNvPr>
              <p14:cNvContentPartPr/>
              <p14:nvPr/>
            </p14:nvContentPartPr>
            <p14:xfrm>
              <a:off x="6326235" y="6062501"/>
              <a:ext cx="1248120" cy="5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2595" y="5954501"/>
                <a:ext cx="135576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CE96C-6535-AED6-1AA9-0FBAB47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51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6AF-AD05-A78E-3BB6-DE3EFCC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Upper Limit on Branching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/>
                  <a:t>Compared the decay of interest to the following decay mode: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r>
                  <a:rPr lang="en-AU" sz="2200" dirty="0"/>
                  <a:t>Take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AU" sz="2200" b="0" i="0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e>
                      <m:sup>
                        <m:r>
                          <a:rPr lang="en-AU" sz="22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200" dirty="0"/>
              </a:p>
              <a:p>
                <a:r>
                  <a:rPr lang="en-AU" sz="2200" dirty="0"/>
                  <a:t>Take number of background events in decay of interest = 2475 (same as decay mode for comparison). </a:t>
                </a:r>
              </a:p>
              <a:p>
                <a:r>
                  <a:rPr lang="en-AU" sz="2200" dirty="0"/>
                  <a:t>Num of signal events in comparison decay mode = 547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=1.64</m:t>
                    </m:r>
                  </m:oMath>
                </a14:m>
                <a:r>
                  <a:rPr lang="en-AU" sz="22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⇒#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AU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547</m:t>
                          </m:r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≈1</m:t>
                      </m:r>
                      <m:sSup>
                        <m:sSup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endParaRPr lang="en-AU" sz="2200" b="1" u="sng" dirty="0"/>
              </a:p>
              <a:p>
                <a:pPr marL="0" indent="0">
                  <a:buNone/>
                </a:pPr>
                <a:r>
                  <a:rPr lang="en-AU" sz="2200" b="1" u="sng" dirty="0"/>
                  <a:t>Source: </a:t>
                </a:r>
                <a:r>
                  <a:rPr lang="en-AU" sz="2200" dirty="0">
                    <a:hlinkClick r:id="rId3"/>
                  </a:rPr>
                  <a:t>https://cds.cern.ch/record/1555739/files/CERN-THESIS-2013-051.pdf</a:t>
                </a:r>
                <a:r>
                  <a:rPr lang="en-AU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1681" b="-165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70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A660-2E64-3FA7-B6AF-FD3E3A06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21" y="239455"/>
            <a:ext cx="11673393" cy="1325563"/>
          </a:xfrm>
        </p:spPr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L0 Trigger Efficiency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A95B-4054-9E8F-F163-47BF2AF4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21" y="1945038"/>
            <a:ext cx="6173446" cy="4351338"/>
          </a:xfrm>
        </p:spPr>
        <p:txBody>
          <a:bodyPr>
            <a:normAutofit/>
          </a:bodyPr>
          <a:lstStyle/>
          <a:p>
            <a:r>
              <a:rPr lang="en-AU" dirty="0"/>
              <a:t>Detector data is filtered through  a </a:t>
            </a:r>
            <a:r>
              <a:rPr lang="en-AU" b="1" dirty="0"/>
              <a:t>trigger</a:t>
            </a:r>
            <a:r>
              <a:rPr lang="en-AU" dirty="0"/>
              <a:t>, consisting of an </a:t>
            </a:r>
            <a:r>
              <a:rPr lang="en-AU" b="1" dirty="0"/>
              <a:t>L0 trigger (hardware-level) </a:t>
            </a:r>
            <a:r>
              <a:rPr lang="en-AU" dirty="0"/>
              <a:t>and </a:t>
            </a:r>
            <a:r>
              <a:rPr lang="en-AU" b="1" dirty="0"/>
              <a:t>HLT (high-level trigger), at the software-level</a:t>
            </a:r>
          </a:p>
          <a:p>
            <a:r>
              <a:rPr lang="en-AU" dirty="0"/>
              <a:t>L0 trigger = selects events containing high energy </a:t>
            </a:r>
            <a:r>
              <a:rPr lang="en-AU" b="1" dirty="0">
                <a:solidFill>
                  <a:srgbClr val="00B050"/>
                </a:solidFill>
              </a:rPr>
              <a:t>photons, </a:t>
            </a:r>
            <a:r>
              <a:rPr lang="en-AU" b="1" dirty="0"/>
              <a:t>electrons, </a:t>
            </a:r>
            <a:r>
              <a:rPr lang="en-AU" dirty="0"/>
              <a:t>and </a:t>
            </a:r>
            <a:r>
              <a:rPr lang="en-AU" b="1" dirty="0"/>
              <a:t>hadrons</a:t>
            </a:r>
          </a:p>
          <a:p>
            <a:r>
              <a:rPr lang="en-AU" dirty="0"/>
              <a:t>Performed L0 electromagnetic trigger efficiency study to understand how this varies with ALP mass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b="1" dirty="0"/>
          </a:p>
          <a:p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5F6B-B351-D29B-619E-F59CF866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9727" y="6296376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22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2B169-7542-C995-44DD-400AC46C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4760"/>
            <a:ext cx="5652762" cy="275588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CDBAF1E-996C-3BDE-D0E9-B6B232CE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29" y="4030642"/>
            <a:ext cx="5561529" cy="27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B4D3-32BB-DE20-B232-30F2349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10" y="318438"/>
            <a:ext cx="7628874" cy="1135737"/>
          </a:xfrm>
        </p:spPr>
        <p:txBody>
          <a:bodyPr>
            <a:noAutofit/>
          </a:bodyPr>
          <a:lstStyle/>
          <a:p>
            <a:r>
              <a:rPr lang="en-AU" b="1" dirty="0"/>
              <a:t>Limitations of the Standard Model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8" name="Isosceles Triangle 3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532D-C0D3-D8C9-DE7F-7575306E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10" y="1454175"/>
            <a:ext cx="6901193" cy="4393982"/>
          </a:xfrm>
        </p:spPr>
        <p:txBody>
          <a:bodyPr>
            <a:normAutofit/>
          </a:bodyPr>
          <a:lstStyle/>
          <a:p>
            <a:r>
              <a:rPr lang="en-AU" dirty="0"/>
              <a:t>Does not describe gravitational force (no “graviton”)</a:t>
            </a:r>
          </a:p>
          <a:p>
            <a:r>
              <a:rPr lang="en-AU" dirty="0"/>
              <a:t>Does not describe the nature of dark matter</a:t>
            </a:r>
          </a:p>
          <a:p>
            <a:r>
              <a:rPr lang="en-AU" b="1" dirty="0"/>
              <a:t>CP Violation </a:t>
            </a:r>
            <a:r>
              <a:rPr lang="en-AU" dirty="0"/>
              <a:t>is not observed experimentally in the strong force, despite being theoretically allowed </a:t>
            </a:r>
            <a:r>
              <a:rPr lang="en-AU" b="1" dirty="0"/>
              <a:t>(Strong CP Problem)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50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E9F59-B27A-FD0E-950C-A461FE3BD341}"/>
              </a:ext>
            </a:extLst>
          </p:cNvPr>
          <p:cNvSpPr txBox="1"/>
          <p:nvPr/>
        </p:nvSpPr>
        <p:spPr>
          <a:xfrm>
            <a:off x="609338" y="2845929"/>
            <a:ext cx="683293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11410-4FE3-497E-C573-78A4B5584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5" y="1052249"/>
            <a:ext cx="3549248" cy="3549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F7DD-6DA3-EA85-C59D-C594859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9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BFFD-E77A-DD24-09DE-F113EB9B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292470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CP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2A2-00ED-CE8C-A5AF-CC572B91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5" y="1340505"/>
            <a:ext cx="8186732" cy="4393982"/>
          </a:xfrm>
        </p:spPr>
        <p:txBody>
          <a:bodyPr>
            <a:noAutofit/>
          </a:bodyPr>
          <a:lstStyle/>
          <a:p>
            <a:r>
              <a:rPr lang="en-AU" dirty="0"/>
              <a:t>CP = symmetry which comprises of the </a:t>
            </a:r>
            <a:r>
              <a:rPr lang="en-AU" b="1" dirty="0"/>
              <a:t>charge conjugation (C), and parity (P) </a:t>
            </a:r>
            <a:r>
              <a:rPr lang="en-AU" dirty="0"/>
              <a:t>transformations</a:t>
            </a:r>
          </a:p>
          <a:p>
            <a:r>
              <a:rPr lang="en-AU" dirty="0"/>
              <a:t>CP Violation = explanation for abundance of matter over antimatter in the Universe</a:t>
            </a:r>
          </a:p>
          <a:p>
            <a:r>
              <a:rPr lang="en-AU" dirty="0"/>
              <a:t>CP symmetry is preserved in EM interactions and violated by weak interactions (Cronin &amp; Fitch, 1964)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4771A3-ADD6-805B-E14C-3A0CDA9B6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16" y="1997397"/>
            <a:ext cx="3939183" cy="36128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A359-AA9E-A3B4-94A1-50A4612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78562-E85F-09DC-847F-36FCEB0E2C96}"/>
              </a:ext>
            </a:extLst>
          </p:cNvPr>
          <p:cNvSpPr txBox="1"/>
          <p:nvPr/>
        </p:nvSpPr>
        <p:spPr>
          <a:xfrm>
            <a:off x="670705" y="6318008"/>
            <a:ext cx="88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4"/>
              </a:rPr>
              <a:t>http://www.timeone.ca/glossary/cp-symmetry/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6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 err="1">
                <a:latin typeface="Arial" panose="020B0604020202020204" pitchFamily="34" charset="0"/>
                <a:hlinkClick r:id="rId5"/>
              </a:rPr>
              <a:t>arxiv:hep-ph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/9704427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1087782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second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10877828" cy="1231106"/>
              </a:xfrm>
              <a:prstGeom prst="rect">
                <a:avLst/>
              </a:prstGeom>
              <a:blipFill>
                <a:blip r:embed="rId6"/>
                <a:stretch>
                  <a:fillRect l="-1009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  <a:blipFill>
                <a:blip r:embed="rId3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  <a:blipFill>
                <a:blip r:embed="rId4"/>
                <a:stretch>
                  <a:fillRect l="-1007" t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Promising decay channel to examine at LHCb for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blipFill>
                <a:blip r:embed="rId5"/>
                <a:stretch>
                  <a:fillRect l="-94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9E4D28-D928-C866-BF90-234DD7F24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64" y="2198009"/>
            <a:ext cx="2526203" cy="29228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b="1" dirty="0"/>
              <a:t>y</a:t>
            </a:r>
            <a:fld id="{175C9CBA-CF83-41C6-AEB4-7EFDF2719FAA}" type="slidenum">
              <a:rPr lang="en-AU" smtClean="0"/>
              <a:t>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838200" y="6337038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</p:txBody>
      </p:sp>
      <p:pic>
        <p:nvPicPr>
          <p:cNvPr id="11" name="Picture 10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96B32EF6-E920-EA9E-F869-B53E7809C1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5" y="2586953"/>
            <a:ext cx="7162871" cy="210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248" y="1351326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926075" y="6169580"/>
            <a:ext cx="104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Source:</a:t>
            </a:r>
            <a:r>
              <a:rPr lang="en-US" b="1" dirty="0"/>
              <a:t> </a:t>
            </a:r>
            <a:r>
              <a:rPr lang="en-US" i="1" dirty="0"/>
              <a:t>Daniel </a:t>
            </a:r>
            <a:r>
              <a:rPr lang="en-US" i="1" dirty="0" err="1"/>
              <a:t>Aloni</a:t>
            </a:r>
            <a:r>
              <a:rPr lang="en-US" i="1" dirty="0"/>
              <a:t>, </a:t>
            </a:r>
            <a:r>
              <a:rPr lang="en-US" i="1" dirty="0" err="1"/>
              <a:t>Yotam</a:t>
            </a:r>
            <a:r>
              <a:rPr lang="en-US" i="1" dirty="0"/>
              <a:t> </a:t>
            </a:r>
            <a:r>
              <a:rPr lang="en-US" i="1" dirty="0" err="1"/>
              <a:t>Soreq</a:t>
            </a:r>
            <a:r>
              <a:rPr lang="en-US" i="1" dirty="0"/>
              <a:t>, and Mike Williams Phys. Rev. Lett. 123, 031803 – Published 19 July 2019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20721</TotalTime>
  <Words>3203</Words>
  <Application>Microsoft Office PowerPoint</Application>
  <PresentationFormat>Widescreen</PresentationFormat>
  <Paragraphs>270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Standard Model Overview</vt:lpstr>
      <vt:lpstr>Limitations of the Standard Model</vt:lpstr>
      <vt:lpstr>CP Violation</vt:lpstr>
      <vt:lpstr>The Strong CP Problem</vt:lpstr>
      <vt:lpstr>The Strong CP Problem and its Resolution</vt:lpstr>
      <vt:lpstr>Axion Like Particles (ALPs)</vt:lpstr>
      <vt:lpstr>The B^0→K^∗ a_0, a_0→γγ Decay </vt:lpstr>
      <vt:lpstr>Plot of ALP Branching Fraction vs ALP Mass</vt:lpstr>
      <vt:lpstr>LHCb Detector</vt:lpstr>
      <vt:lpstr>The LHCb Detector (contd.) </vt:lpstr>
      <vt:lpstr>Signal and Background</vt:lpstr>
      <vt:lpstr>Strategy: Search for ALPs at LHCb</vt:lpstr>
      <vt:lpstr>Analysis Steps</vt:lpstr>
      <vt:lpstr>Preliminary Analysis Steps</vt:lpstr>
      <vt:lpstr>Preliminary Analysis Outcomes</vt:lpstr>
      <vt:lpstr>Future Work: Event Selection</vt:lpstr>
      <vt:lpstr>Addendum: Flavour Changing Neutral Currents (FCNC)</vt:lpstr>
      <vt:lpstr>Addendum: LHCb Data Flow </vt:lpstr>
      <vt:lpstr>Addendum: LHCb Simulation Framework</vt:lpstr>
      <vt:lpstr>Addendum: Upper Limit on Branching Ratio</vt:lpstr>
      <vt:lpstr>Addendum: L0 Trigger Efficiency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in B Meson Decays at the LHCb</dc:title>
  <dc:creator>Subrahmanya Pemmaraju</dc:creator>
  <cp:lastModifiedBy>Sai Pemmaraju</cp:lastModifiedBy>
  <cp:revision>43</cp:revision>
  <dcterms:created xsi:type="dcterms:W3CDTF">2022-10-03T06:17:59Z</dcterms:created>
  <dcterms:modified xsi:type="dcterms:W3CDTF">2023-04-16T05:49:43Z</dcterms:modified>
</cp:coreProperties>
</file>