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3" r:id="rId2"/>
    <p:sldId id="274" r:id="rId3"/>
    <p:sldId id="261" r:id="rId4"/>
    <p:sldId id="288" r:id="rId5"/>
    <p:sldId id="289" r:id="rId6"/>
    <p:sldId id="262" r:id="rId7"/>
    <p:sldId id="278" r:id="rId8"/>
    <p:sldId id="279" r:id="rId9"/>
    <p:sldId id="263" r:id="rId10"/>
    <p:sldId id="283" r:id="rId11"/>
    <p:sldId id="280" r:id="rId12"/>
    <p:sldId id="286" r:id="rId13"/>
    <p:sldId id="287" r:id="rId14"/>
    <p:sldId id="264" r:id="rId15"/>
    <p:sldId id="265" r:id="rId16"/>
    <p:sldId id="281" r:id="rId17"/>
    <p:sldId id="266" r:id="rId18"/>
    <p:sldId id="282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2680" autoAdjust="0"/>
  </p:normalViewPr>
  <p:slideViewPr>
    <p:cSldViewPr snapToGrid="0">
      <p:cViewPr varScale="1">
        <p:scale>
          <a:sx n="76" d="100"/>
          <a:sy n="76" d="100"/>
        </p:scale>
        <p:origin x="10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B3618-E65C-4C92-AA5E-9B70DC8F537B}" type="datetimeFigureOut">
              <a:rPr lang="en-AU" smtClean="0"/>
              <a:t>1/02/2023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8E624-F4A5-48BF-9337-C65D85C014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92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Introduce self + supervisor, subject of talk, </a:t>
            </a:r>
            <a:r>
              <a:rPr lang="en-AU" b="1" dirty="0"/>
              <a:t>mention of physics beyond the SM, </a:t>
            </a:r>
          </a:p>
          <a:p>
            <a:pPr marL="171450" indent="-171450">
              <a:buFontTx/>
              <a:buChar char="-"/>
            </a:pPr>
            <a:r>
              <a:rPr lang="en-AU" dirty="0"/>
              <a:t>Emphasise use of </a:t>
            </a:r>
            <a:r>
              <a:rPr lang="en-AU" b="1" dirty="0"/>
              <a:t>natural units for energies, masses and momenta </a:t>
            </a:r>
            <a:r>
              <a:rPr lang="en-AU" dirty="0"/>
              <a:t>measured</a:t>
            </a:r>
          </a:p>
          <a:p>
            <a:r>
              <a:rPr lang="en-AU" dirty="0"/>
              <a:t>- Mention Large Hadron Collider b detector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382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dirty="0"/>
                  <a:t>Promising decay channel to search for ALPs at LHCb is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AU" dirty="0"/>
                  <a:t>, since this gives rise to observable signatures and is easier to analyse in the LHCb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Flavour Changing Neutral Current Decay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Also an electroweak penguin decay (diagram looks like a penguin)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dirty="0"/>
                  <a:t>Promising decay channel to search for ALPs at LHCb is </a:t>
                </a:r>
                <a:r>
                  <a:rPr lang="en-AU" b="0" i="0">
                    <a:latin typeface="Cambria Math" panose="02040503050406030204" pitchFamily="18" charset="0"/>
                  </a:rPr>
                  <a:t>𝐵→𝐾^(∗0) 𝑎_0, 𝑎_0→𝛾𝛾</a:t>
                </a:r>
                <a:r>
                  <a:rPr lang="en-AU" dirty="0"/>
                  <a:t>, since this gives rise to observable signatures and is easier to analyse in the LHCb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Flavour Changing Neutral Current Decay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Also an electroweak penguin decay</a:t>
                </a:r>
              </a:p>
              <a:p>
                <a:endParaRPr lang="en-A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789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dirty="0"/>
              <a:t>Setting limit on branching fraction of decay process to determine if analysis is viable/worth pursuing (i.e. Step 0 on previous slide =&gt; preliminary stages)</a:t>
            </a:r>
          </a:p>
          <a:p>
            <a:r>
              <a:rPr lang="en-AU" sz="1200" dirty="0"/>
              <a:t>Relating the branching ratio to the mass and coupling strength of the ALP to photons</a:t>
            </a:r>
          </a:p>
          <a:p>
            <a:r>
              <a:rPr lang="en-AU" sz="1200" dirty="0"/>
              <a:t>Comparing the limits set on the mass and coupling strength to those in existing literature </a:t>
            </a:r>
            <a:r>
              <a:rPr lang="en-AU" b="1" dirty="0"/>
              <a:t>(LH plot: we are trying to exclude more of the white region if not find the ALP itself). ATLAS has </a:t>
            </a:r>
            <a:r>
              <a:rPr lang="en-AU" b="1" dirty="0" err="1"/>
              <a:t>PbPb</a:t>
            </a:r>
            <a:r>
              <a:rPr lang="en-AU" b="1" dirty="0"/>
              <a:t> collisions for the same and has set different limits to what we can. </a:t>
            </a:r>
          </a:p>
          <a:p>
            <a:r>
              <a:rPr lang="en-AU" sz="1200" b="1" dirty="0"/>
              <a:t>LHCb =&gt; Can try and exclude regions in the low-mass (below 5 GeV) range</a:t>
            </a:r>
            <a:endParaRPr lang="en-AU" sz="1200" dirty="0"/>
          </a:p>
          <a:p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5635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Deduced a mathematical relationship between the branching ratio, coupling strength, and ALP mass </a:t>
            </a:r>
          </a:p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8101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Have to be aware of BR of other decay modes of ALPs (only considering decay for two photons in initial analysis)</a:t>
            </a:r>
          </a:p>
          <a:p>
            <a:pPr marL="171450" indent="-171450">
              <a:buFontTx/>
              <a:buChar char="-"/>
            </a:pPr>
            <a:r>
              <a:rPr lang="en-AU" dirty="0"/>
              <a:t>Light green line is the decay mode of ALP of interest at </a:t>
            </a:r>
            <a:r>
              <a:rPr lang="en-AU" dirty="0" err="1"/>
              <a:t>LHCb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0170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- Plot of the Coupling strength of ALP to the W boson as a function of the ALP mass (at a fixed branching ratio)</a:t>
            </a:r>
          </a:p>
          <a:p>
            <a:pPr marL="171450" indent="-171450">
              <a:buFontTx/>
              <a:buChar char="-"/>
            </a:pPr>
            <a:r>
              <a:rPr lang="en-AU" dirty="0"/>
              <a:t>Deduced an upper limit on BR at which our analysis is viable (10^-7)</a:t>
            </a:r>
          </a:p>
          <a:p>
            <a:pPr marL="0" indent="0">
              <a:buFontTx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1190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Left hand side plot = collider constraints</a:t>
            </a:r>
          </a:p>
          <a:p>
            <a:r>
              <a:rPr lang="en-AU" dirty="0"/>
              <a:t>RHS plot = all experimental constraints. Far right = region probed by colliders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9245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- Decay mode has a clear signal at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4×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with 547 signal events and 2475 background events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- Decay mode has a clear signal at </a:t>
                </a:r>
                <a:r>
                  <a:rPr lang="en-AU" b="0" i="0">
                    <a:latin typeface="Cambria Math" panose="02040503050406030204" pitchFamily="18" charset="0"/>
                  </a:rPr>
                  <a:t>4×10^(−5)</a:t>
                </a:r>
                <a:r>
                  <a:rPr lang="en-AU" dirty="0"/>
                  <a:t> with 547 signal events and 2475 background events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259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dirty="0"/>
              <a:t>CP symmetry = preserved in EM interactions and violated in weak interactions (e.g. Cronin and Fitch’s study of neutral kaon decay in 1964)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dirty="0"/>
              <a:t>CP violation is not observed experimentally in the strong force, despite being theoretically allowed (Strong CP problem). Significant limitation of the Standard Model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7674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b="1" dirty="0"/>
                  <a:t>QED = CP symmetry is preserved. Included the </a:t>
                </a:r>
                <a:r>
                  <a:rPr lang="en-AU" b="1" dirty="0" err="1"/>
                  <a:t>Lagrangian</a:t>
                </a:r>
                <a:r>
                  <a:rPr lang="en-AU" b="1" dirty="0"/>
                  <a:t> for comparison purposes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b="1" dirty="0"/>
                  <a:t>Effects of theta term are not observed in QCD. Hence, one concludes that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AU" b="1" dirty="0"/>
                  <a:t> must be very small</a:t>
                </a:r>
              </a:p>
              <a:p>
                <a:endParaRPr lang="en-AU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b="1" dirty="0"/>
                  <a:t>QED = CP symmetry is preserved. Included the </a:t>
                </a:r>
                <a:r>
                  <a:rPr lang="en-AU" b="1" dirty="0" err="1"/>
                  <a:t>Lagrangian</a:t>
                </a:r>
                <a:r>
                  <a:rPr lang="en-AU" b="1" dirty="0"/>
                  <a:t> for comparison purposes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b="1" dirty="0"/>
                  <a:t>Effects of theta term are not observed in QCD. Hence, one concludes that </a:t>
                </a:r>
                <a:r>
                  <a:rPr lang="en-AU" b="1" i="0">
                    <a:latin typeface="Cambria Math" panose="02040503050406030204" pitchFamily="18" charset="0"/>
                  </a:rPr>
                  <a:t>𝜽</a:t>
                </a:r>
                <a:r>
                  <a:rPr lang="en-AU" b="1" dirty="0"/>
                  <a:t> must be very small</a:t>
                </a:r>
              </a:p>
              <a:p>
                <a:endParaRPr lang="en-AU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2082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b="1" dirty="0"/>
                  <a:t>QED = CP symmetry is preserved. Included the </a:t>
                </a:r>
                <a:r>
                  <a:rPr lang="en-AU" b="1" dirty="0" err="1"/>
                  <a:t>Lagrangian</a:t>
                </a:r>
                <a:r>
                  <a:rPr lang="en-AU" b="1" dirty="0"/>
                  <a:t> for comparison purposes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b="1" dirty="0"/>
                  <a:t>Effects of theta term are not observed in QCD. Hence, one concludes that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AU" b="1" dirty="0"/>
                  <a:t> must be very small</a:t>
                </a:r>
              </a:p>
              <a:p>
                <a:endParaRPr lang="en-AU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b="1" dirty="0"/>
                  <a:t>QED = CP symmetry is preserved. Included the </a:t>
                </a:r>
                <a:r>
                  <a:rPr lang="en-AU" b="1" dirty="0" err="1"/>
                  <a:t>Lagrangian</a:t>
                </a:r>
                <a:r>
                  <a:rPr lang="en-AU" b="1" dirty="0"/>
                  <a:t> for comparison purposes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b="1" dirty="0"/>
                  <a:t>Effects of theta term are not observed in QCD. Hence, one concludes that </a:t>
                </a:r>
                <a:r>
                  <a:rPr lang="en-AU" b="1" i="0">
                    <a:latin typeface="Cambria Math" panose="02040503050406030204" pitchFamily="18" charset="0"/>
                  </a:rPr>
                  <a:t>𝜽</a:t>
                </a:r>
                <a:r>
                  <a:rPr lang="en-AU" b="1" dirty="0"/>
                  <a:t> must be very small</a:t>
                </a:r>
              </a:p>
              <a:p>
                <a:endParaRPr lang="en-AU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6978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Absence of experimental evidence of CP violation =&gt; angular terms are close to 0</a:t>
            </a:r>
          </a:p>
          <a:p>
            <a:pPr marL="171450" indent="-171450">
              <a:buFontTx/>
              <a:buChar char="-"/>
            </a:pPr>
            <a:r>
              <a:rPr lang="en-AU" dirty="0"/>
              <a:t>Experimental measurements of neutron EDM help constrain the value of these terms to below 10^-10 (fine tuning problem)</a:t>
            </a:r>
          </a:p>
          <a:p>
            <a:pPr marL="171450" indent="-171450">
              <a:buFontTx/>
              <a:buChar char="-"/>
            </a:pPr>
            <a:r>
              <a:rPr lang="en-AU" dirty="0"/>
              <a:t>Can promote theta to a dynamic field by introducing a new symmetry that is spontaneously broken (Peccei and Quinn, 1977)</a:t>
            </a:r>
          </a:p>
          <a:p>
            <a:pPr marL="171450" indent="-171450">
              <a:buFontTx/>
              <a:buChar char="-"/>
            </a:pPr>
            <a:r>
              <a:rPr lang="en-AU" dirty="0"/>
              <a:t>Theta is a field =&gt; it has a potential and excitations in this potential will produce new particles</a:t>
            </a:r>
          </a:p>
          <a:p>
            <a:pPr marL="171450" indent="-171450">
              <a:buFontTx/>
              <a:buChar char="-"/>
            </a:pPr>
            <a:r>
              <a:rPr lang="en-AU" dirty="0"/>
              <a:t>New particle = pseudoscalar (spin 0 and odd parity) as known as the </a:t>
            </a:r>
            <a:r>
              <a:rPr lang="en-AU" b="1" dirty="0"/>
              <a:t>axion (NO EXPERIMENTAL EVIDENCE OF THIS, AND THIS HAS BEEN RULED OUT)</a:t>
            </a:r>
          </a:p>
          <a:p>
            <a:pPr marL="171450" indent="-171450">
              <a:buFontTx/>
              <a:buChar char="-"/>
            </a:pPr>
            <a:r>
              <a:rPr lang="en-AU" dirty="0"/>
              <a:t>Axion will sit at the bottom of its field potential, thereby leading to CP violating parameters being equal to 0 w/o fine tuning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860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b="0" dirty="0"/>
              <a:t>SB of approximate symmetry (NOT PQ symmetry) can generate ALPs (they are similar to axions)</a:t>
            </a:r>
          </a:p>
          <a:p>
            <a:pPr marL="171450" indent="-171450">
              <a:buFontTx/>
              <a:buChar char="-"/>
            </a:pPr>
            <a:r>
              <a:rPr lang="en-AU" b="0" dirty="0"/>
              <a:t>Masses and couplings to photons are independent for ALPs, whereas they vary inversely in the case of axions</a:t>
            </a:r>
          </a:p>
          <a:p>
            <a:pPr marL="171450" indent="-171450">
              <a:buFontTx/>
              <a:buChar char="-"/>
            </a:pPr>
            <a:r>
              <a:rPr lang="en-AU" b="0" dirty="0"/>
              <a:t>Couple predominantly to pairs of gauge bosons, depending on model being considered</a:t>
            </a:r>
          </a:p>
          <a:p>
            <a:pPr marL="171450" indent="-171450">
              <a:buFontTx/>
              <a:buChar char="-"/>
            </a:pPr>
            <a:r>
              <a:rPr lang="en-AU" b="0" dirty="0"/>
              <a:t>Hypothetical, feebly interacting </a:t>
            </a:r>
            <a:r>
              <a:rPr lang="en-AU" b="0" dirty="0" err="1"/>
              <a:t>pcle</a:t>
            </a:r>
            <a:r>
              <a:rPr lang="en-AU" b="0" dirty="0"/>
              <a:t> =&gt; Candidate for DM</a:t>
            </a:r>
          </a:p>
          <a:p>
            <a:pPr marL="171450" indent="-171450">
              <a:buFontTx/>
              <a:buChar char="-"/>
            </a:pPr>
            <a:r>
              <a:rPr lang="en-AU" b="0" dirty="0"/>
              <a:t>Helps solve various astrophysical puzzles (e.g. anomalies in energy loss of white dwarf stars)**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41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Spin selection rules =&gt; Axions and ALPs naturally couple to photons</a:t>
            </a:r>
          </a:p>
          <a:p>
            <a:pPr marL="171450" indent="-171450">
              <a:buFontTx/>
              <a:buChar char="-"/>
            </a:pPr>
            <a:r>
              <a:rPr lang="en-AU" dirty="0"/>
              <a:t>Search strategies generally exploit the (inverse) </a:t>
            </a:r>
            <a:r>
              <a:rPr lang="en-AU" dirty="0" err="1"/>
              <a:t>Primakoff</a:t>
            </a:r>
            <a:r>
              <a:rPr lang="en-AU" dirty="0"/>
              <a:t> effect, wherein axions are converted into pairs of photons and vice versa</a:t>
            </a:r>
          </a:p>
          <a:p>
            <a:pPr marL="171450" indent="-171450">
              <a:buFontTx/>
              <a:buChar char="-"/>
            </a:pPr>
            <a:r>
              <a:rPr lang="en-AU" dirty="0"/>
              <a:t>Notable search strategies include: 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LSW: Send laser photons along strong B field and allow for conversion to ALPs on one side of a wall. ALPs might reconvert into photons on the other side of the wall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Helioscope: Detecting solar ALPs which convert into photons in presence of strong B-field</a:t>
            </a:r>
          </a:p>
          <a:p>
            <a:pPr marL="628650" lvl="1" indent="-171450">
              <a:buFontTx/>
              <a:buChar char="-"/>
            </a:pPr>
            <a:r>
              <a:rPr lang="en-AU" dirty="0" err="1"/>
              <a:t>Haloscope</a:t>
            </a:r>
            <a:r>
              <a:rPr lang="en-AU" dirty="0"/>
              <a:t>: Direct search for galactic halo DM axions and ALPs in the lab</a:t>
            </a:r>
          </a:p>
          <a:p>
            <a:pPr marL="628650" lvl="1" indent="-171450">
              <a:buFontTx/>
              <a:buChar char="-"/>
            </a:pPr>
            <a:endParaRPr lang="en-AU" dirty="0"/>
          </a:p>
          <a:p>
            <a:pPr marL="628650" lvl="1" indent="-171450">
              <a:buFontTx/>
              <a:buChar char="-"/>
            </a:pPr>
            <a:r>
              <a:rPr lang="en-AU" dirty="0"/>
              <a:t>Plot: constraints imposed on the mass and coupling strength to photons of ALPs by the different search strategies.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3839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u="sng" dirty="0"/>
              <a:t>Analysis steps</a:t>
            </a:r>
          </a:p>
          <a:p>
            <a:pPr marL="0" indent="0">
              <a:buNone/>
            </a:pPr>
            <a:r>
              <a:rPr lang="en-AU" sz="1200" b="1" dirty="0"/>
              <a:t>0.  Set limit on branching fraction of decay of interest using     MC simulated data to determine if analysis is viable/worth pursuing</a:t>
            </a:r>
          </a:p>
          <a:p>
            <a:pPr marL="457200" indent="-457200">
              <a:buAutoNum type="arabicPeriod"/>
            </a:pPr>
            <a:r>
              <a:rPr lang="en-AU" sz="1200" b="1" dirty="0"/>
              <a:t>Event selection (i.e. impose constraints on kinematic and shape variables to distinguish signal </a:t>
            </a:r>
            <a:r>
              <a:rPr lang="en-AU" b="1" dirty="0"/>
              <a:t>from </a:t>
            </a:r>
            <a:r>
              <a:rPr lang="en-AU" sz="1200" b="1" dirty="0"/>
              <a:t>background within MC simulated data)</a:t>
            </a:r>
          </a:p>
          <a:p>
            <a:pPr marL="457200" indent="-457200">
              <a:buAutoNum type="arabicPeriod"/>
            </a:pPr>
            <a:r>
              <a:rPr lang="en-AU" sz="1200" b="1" dirty="0"/>
              <a:t>Check optimised event selection against a real data sample to verify that MC simulation models the data</a:t>
            </a:r>
          </a:p>
          <a:p>
            <a:pPr marL="457200" indent="-457200">
              <a:buAutoNum type="arabicPeriod"/>
            </a:pPr>
            <a:r>
              <a:rPr lang="en-AU" sz="1200" b="1" dirty="0"/>
              <a:t>Perform a fit to extract the signal yield</a:t>
            </a:r>
          </a:p>
          <a:p>
            <a:pPr marL="457200" indent="-457200">
              <a:buAutoNum type="arabicPeriod"/>
            </a:pPr>
            <a:r>
              <a:rPr lang="en-AU" sz="1200" b="1" dirty="0"/>
              <a:t>Estimate systematic errors </a:t>
            </a:r>
            <a:endParaRPr lang="en-AU" sz="800" b="1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47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Seek diphoton resonance structures (contributions from pi0, eta and eta’ in the purple regions in the graph). Otherwise nothing else is of interest</a:t>
            </a:r>
          </a:p>
          <a:p>
            <a:pPr marL="171450" indent="-171450">
              <a:buFontTx/>
              <a:buChar char="-"/>
            </a:pPr>
            <a:r>
              <a:rPr lang="en-AU" dirty="0"/>
              <a:t>Max mass of ALPs being produced here is 4785.58 MeV (since rest mass of B0 is 5 GeV)</a:t>
            </a:r>
          </a:p>
          <a:p>
            <a:pPr marL="171450" indent="-171450">
              <a:buFontTx/>
              <a:buChar char="-"/>
            </a:pPr>
            <a:r>
              <a:rPr lang="en-AU" dirty="0"/>
              <a:t>Explain plot in further detail (different coloured regions = different meson-anti-meson pairs produced from e+ e- collisions)</a:t>
            </a:r>
          </a:p>
          <a:p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86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5E97-0930-4FA0-8BEC-31F5D30DE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76730-C077-7D79-AE7F-F147BE89E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92420-F586-E263-864C-E916ECF6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1/02/2023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31DAE-0BF9-5467-CD17-4B9E2F1D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D426C-CD05-C81A-C766-86FE490D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68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196F-8BB2-7BEE-5E0C-17BA2190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A5410-87A8-A931-7EEA-EB247F358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391B7-E159-FB80-ED1A-3F09DA66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1/02/2023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DD75-8B2D-BC28-94EC-6E182A38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6493A-B24D-EC61-6C30-FCCF322A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029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9D509-80CF-B2E4-D7C9-97EB71C5B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7A4E3-036D-574A-A76C-B74020563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B8419-2C59-6995-66AA-F6748CC3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1/02/2023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D4FB3-DFC1-2949-8BD8-48116A67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A51FC-39FF-311A-381A-E54D8839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527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7175-9CD0-1FB8-8286-D02DB9ED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FB45C-B510-DED6-9EB3-B802525B1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A81C7-F2A6-5287-07DF-DD542524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1/02/2023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A3FD-4402-4FAA-7B07-E431BBD7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A2678-AEF7-15C0-6F4C-C4D93D4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63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6FA2-11B6-F7CC-23ED-62211AD5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B468A-B113-A774-4C55-A8C97CEB6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FEE0C-4907-EA3D-02A2-05D82704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1/02/2023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32E87-B13F-F550-DAB6-BA7355E6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7F135-7A3E-5A9B-279A-FC63E5D0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955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F9EE-272D-282D-F317-F961AD41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5BAB-EED3-BD82-5B33-CD939B497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CFC7C-47E2-30D0-D786-645B6EAC5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BCB21-57AC-6AE0-F46A-0A1428F1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1/02/2023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92E7A-CADD-466D-55FB-91723CDD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AE472-BF3E-BA57-6389-92F62203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34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A441-074F-4E8E-8BAD-905217F0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8EE49-57D9-B0FC-4904-CCBEB96F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B75E2-4AB3-587E-1C74-DD7970DC2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8A21C-1963-FBC1-3180-93815008A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C7A2D-C68B-44B3-D6EF-9F5F05724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B131E0-ECEC-C072-2104-661D4C22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1/02/2023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8FD0C-AB28-1E92-0AA6-8FA505CF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A5D17-33E7-FE9E-6B89-4520D4B0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63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C36A-92DD-99B0-208B-6DC29A49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C7F3D-5B4C-9DF2-EE2F-C012D3A7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1/02/2023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EBC6D-AE2F-52DD-38D3-3AF11688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95D72-D4FD-71FF-0B58-278CDEBA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778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A3A99-03AF-1171-BB3F-E8ED6BF0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1/02/2023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BCFB0-AB8B-9CED-A205-0125FF16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D3F5A-0AF7-60D0-0467-AEAD2233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125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9D84-A785-8734-6AD5-89A73425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CF945-5B53-CD5F-3D3A-6A1D6903A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FCA20-C2EB-2136-6A68-1D6FD4394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D744F-0E30-43B4-58DF-25B82B09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1/02/2023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7CDF5-7AFE-65D7-D8FD-9256E6BC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11448-D962-84C0-F641-9F8947E4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5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A5D8-F4AE-3040-A36E-2D7ABF80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BFA0E-C74B-9AA1-820A-B2C9235D6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580F7-34FB-CA5C-AF78-DB477E30B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C6B1D-B20C-06AA-A768-AFD3E7DD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6F2C-482B-48A7-BAD4-BFEA4106DEB5}" type="datetimeFigureOut">
              <a:rPr lang="en-AU" smtClean="0"/>
              <a:t>1/02/2023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CF378-90A6-C678-E3CA-5290899A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79350-5EC8-A97B-DDFF-A5399FA7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33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91710-2FEE-D1F5-AE5B-316C586A3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631E4-A447-BA5A-31E1-B8227544A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AF562-52BF-C2F4-50B8-B9B6816DF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66F2C-482B-48A7-BAD4-BFEA4106DEB5}" type="datetimeFigureOut">
              <a:rPr lang="en-AU" smtClean="0"/>
              <a:t>1/02/2023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696B8-4556-5A56-EA48-EF8651D86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FEA98-FA15-632B-6284-F65C882DE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5F9A8-62CB-4CEB-B74C-8F0DD92CA6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486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611.09355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s://cerncourier.com/a/chasing-new-physics-with-electroweak-penguin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xiv.org/abs/2102.0897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arxiv.org/abs/1209.031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11.0935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hep-ph/0412079.pdf" TargetMode="External"/><Relationship Id="rId4" Type="http://schemas.openxmlformats.org/officeDocument/2006/relationships/image" Target="../media/image1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urnals.aps.org/prl/supplemental/10.1103/PhysRevLett.123.031803/supplemental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ds.cern.ch/record/1555739/files/CERN-THESIS-2013-051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hyperlink" Target="https://arxiv.org/pdf/hep-ph/9704427.pdf" TargetMode="External"/><Relationship Id="rId4" Type="http://schemas.openxmlformats.org/officeDocument/2006/relationships/hyperlink" Target="https://www.damtp.cam.ac.uk/user/tong/qft/one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hyperlink" Target="https://arxiv.org/pdf/hep-ph/9704427.pdf" TargetMode="External"/><Relationship Id="rId4" Type="http://schemas.openxmlformats.org/officeDocument/2006/relationships/hyperlink" Target="https://www.damtp.cam.ac.uk/user/tong/qft/one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mtp.cam.ac.uk/user/tong/qft/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407.0546.pdf" TargetMode="External"/><Relationship Id="rId4" Type="http://schemas.openxmlformats.org/officeDocument/2006/relationships/hyperlink" Target="https://arxiv.org/pdf/0806.2807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2111.01800.pdf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B559-E443-484E-1DB8-C511F28D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843358"/>
            <a:ext cx="10905066" cy="1135737"/>
          </a:xfrm>
        </p:spPr>
        <p:txBody>
          <a:bodyPr>
            <a:normAutofit/>
          </a:bodyPr>
          <a:lstStyle/>
          <a:p>
            <a:endParaRPr lang="en-AU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A887-D1C6-BBC9-43CA-352BD4154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4" y="445208"/>
            <a:ext cx="10905066" cy="43939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5400" b="1" dirty="0">
                <a:latin typeface="+mj-lt"/>
              </a:rPr>
              <a:t>The Search for Axion Like Particles (ALPs) in B Meson Decays at the LHCb</a:t>
            </a:r>
            <a:endParaRPr lang="en-AU" sz="5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C8ECC-05BF-D3F5-54A2-07621FEAEABC}"/>
              </a:ext>
            </a:extLst>
          </p:cNvPr>
          <p:cNvSpPr txBox="1"/>
          <p:nvPr/>
        </p:nvSpPr>
        <p:spPr>
          <a:xfrm>
            <a:off x="1470152" y="2120693"/>
            <a:ext cx="92244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400" dirty="0"/>
              <a:t>Subrahmanya “Sai” Pemmaraju (supervised by Prof. </a:t>
            </a:r>
            <a:r>
              <a:rPr lang="en-AU" sz="2400" dirty="0" err="1"/>
              <a:t>Ulrik</a:t>
            </a:r>
            <a:r>
              <a:rPr lang="en-AU" sz="2400" dirty="0"/>
              <a:t> </a:t>
            </a:r>
            <a:r>
              <a:rPr lang="en-AU" sz="2400" dirty="0" err="1"/>
              <a:t>Egede</a:t>
            </a:r>
            <a:r>
              <a:rPr lang="en-AU" sz="2400" dirty="0"/>
              <a:t>)</a:t>
            </a:r>
            <a:r>
              <a:rPr lang="en-AU" sz="2400" b="1" dirty="0"/>
              <a:t> </a:t>
            </a:r>
            <a:r>
              <a:rPr lang="en-AU" sz="2400" dirty="0"/>
              <a:t>06/12/2022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40C46-F69E-AC96-E90D-E61F875F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</a:t>
            </a:fld>
            <a:endParaRPr lang="en-AU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8F45174-C2FC-D21B-7F7D-FA9B5FD19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85" y="2677515"/>
            <a:ext cx="4677844" cy="329398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ED88E49-08F1-B5AA-327B-CF968DF75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680" y="3004458"/>
            <a:ext cx="3593313" cy="249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0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ECDA10-FC12-B283-E606-1D478BF34E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8734" y="76255"/>
                <a:ext cx="10905066" cy="1135737"/>
              </a:xfrm>
            </p:spPr>
            <p:txBody>
              <a:bodyPr>
                <a:normAutofit/>
              </a:bodyPr>
              <a:lstStyle/>
              <a:p>
                <a:r>
                  <a:rPr lang="en-AU" sz="3600" b="1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AU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sz="3600" b="1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3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AU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sSub>
                      <m:sSubPr>
                        <m:ctrlPr>
                          <a:rPr lang="en-AU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sz="36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sz="3600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3600" b="1" i="1">
                        <a:latin typeface="Cambria Math" panose="02040503050406030204" pitchFamily="18" charset="0"/>
                      </a:rPr>
                      <m:t>𝜸𝜸</m:t>
                    </m:r>
                  </m:oMath>
                </a14:m>
                <a:r>
                  <a:rPr lang="en-AU" sz="3600" b="1" dirty="0"/>
                  <a:t> Decay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ECDA10-FC12-B283-E606-1D478BF34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8734" y="76255"/>
                <a:ext cx="10905066" cy="1135737"/>
              </a:xfrm>
              <a:blipFill>
                <a:blip r:embed="rId3"/>
                <a:stretch>
                  <a:fillRect l="-17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C1574-AF52-9F1E-D58F-B67D112DE7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8734" y="972486"/>
                <a:ext cx="10905066" cy="4393982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Consider model where ALP couples to weak gauge bosons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AU" b="0" i="1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en-AU" dirty="0"/>
                  <a:t>, and gives rise to observable signatures (zero coupling with gluons)</a:t>
                </a:r>
              </a:p>
              <a:p>
                <a:pPr marL="0" indent="0"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C1574-AF52-9F1E-D58F-B67D112DE7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8734" y="972486"/>
                <a:ext cx="10905066" cy="4393982"/>
              </a:xfrm>
              <a:blipFill>
                <a:blip r:embed="rId4"/>
                <a:stretch>
                  <a:fillRect l="-1006" t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A1A975-FF42-AE3E-9E4A-A47468494B19}"/>
                  </a:ext>
                </a:extLst>
              </p:cNvPr>
              <p:cNvSpPr txBox="1"/>
              <p:nvPr/>
            </p:nvSpPr>
            <p:spPr>
              <a:xfrm>
                <a:off x="286646" y="4897811"/>
                <a:ext cx="11618708" cy="963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Flavour Changing Neutral Current (FCNC) process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AU" sz="2800" dirty="0"/>
                  <a:t> quark transition)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Electroweak penguin decay that proceeds at one-loop level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A1A975-FF42-AE3E-9E4A-A47468494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46" y="4897811"/>
                <a:ext cx="11618708" cy="963597"/>
              </a:xfrm>
              <a:prstGeom prst="rect">
                <a:avLst/>
              </a:prstGeom>
              <a:blipFill>
                <a:blip r:embed="rId5"/>
                <a:stretch>
                  <a:fillRect l="-944" t="-4403" b="-163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65D755A-4860-6A6C-C06B-00C1E7BE6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7844" y="2127663"/>
            <a:ext cx="7734707" cy="26026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CDB25-E7FD-4E75-58B2-5FE662D6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10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20A08-A847-F753-4A15-F45104C7E52F}"/>
              </a:ext>
            </a:extLst>
          </p:cNvPr>
          <p:cNvSpPr txBox="1"/>
          <p:nvPr/>
        </p:nvSpPr>
        <p:spPr>
          <a:xfrm>
            <a:off x="448734" y="5958973"/>
            <a:ext cx="10241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/>
              <a:t>(R) Image Source:</a:t>
            </a:r>
            <a:r>
              <a:rPr lang="en-AU" b="1" dirty="0"/>
              <a:t> </a:t>
            </a:r>
            <a:r>
              <a:rPr lang="en-AU" dirty="0">
                <a:hlinkClick r:id="rId7"/>
              </a:rPr>
              <a:t>https://cerncourier.com/a/chasing-new-physics-with-electroweak-penguins/</a:t>
            </a:r>
            <a:r>
              <a:rPr lang="en-AU" dirty="0"/>
              <a:t> </a:t>
            </a:r>
          </a:p>
          <a:p>
            <a:r>
              <a:rPr lang="en-AU" b="1" u="sng" dirty="0"/>
              <a:t>Source</a:t>
            </a:r>
            <a:r>
              <a:rPr lang="en-AU" b="1" dirty="0"/>
              <a:t>: </a:t>
            </a:r>
            <a:r>
              <a:rPr lang="en-AU" sz="1800" dirty="0">
                <a:hlinkClick r:id="rId8"/>
              </a:rPr>
              <a:t>https://arxiv.org/abs/1611.09355</a:t>
            </a:r>
            <a:r>
              <a:rPr lang="en-AU" sz="1800" b="1" dirty="0"/>
              <a:t> 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79677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8AB7-C61E-9A67-E047-53C6B101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3" y="332325"/>
            <a:ext cx="10842523" cy="1325563"/>
          </a:xfrm>
        </p:spPr>
        <p:txBody>
          <a:bodyPr/>
          <a:lstStyle/>
          <a:p>
            <a:r>
              <a:rPr lang="en-AU" b="1" dirty="0"/>
              <a:t>My Analysis (to date)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D466A-4D51-6A91-C7F6-310A1AFA0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50" y="1511555"/>
            <a:ext cx="5388807" cy="4351338"/>
          </a:xfrm>
        </p:spPr>
        <p:txBody>
          <a:bodyPr/>
          <a:lstStyle/>
          <a:p>
            <a:r>
              <a:rPr lang="en-AU" sz="2600" b="1" dirty="0"/>
              <a:t>Setting limit on branching fraction of decay process to determine if analysis is viable/worth pursuing (i.e. Step 0 on Slide 6 =&gt; preliminary stages)</a:t>
            </a:r>
          </a:p>
          <a:p>
            <a:r>
              <a:rPr lang="en-AU" sz="2600" dirty="0"/>
              <a:t>Relating the branching ratio to the mass and coupling strength of the ALP to photons</a:t>
            </a:r>
          </a:p>
          <a:p>
            <a:r>
              <a:rPr lang="en-AU" sz="2600" dirty="0"/>
              <a:t>Comparing the limits set on the mass and coupling strength to those in existing literature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43C8AE69-187A-DCF1-5B70-B3CDC0DEA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20" y="1143531"/>
            <a:ext cx="6186736" cy="435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5B8AEE-A576-41EB-FA9F-CCB6164B1385}"/>
              </a:ext>
            </a:extLst>
          </p:cNvPr>
          <p:cNvSpPr txBox="1"/>
          <p:nvPr/>
        </p:nvSpPr>
        <p:spPr>
          <a:xfrm>
            <a:off x="7180201" y="54942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4"/>
              </a:rPr>
              <a:t>http://arxiv.org/abs/2102.08971</a:t>
            </a:r>
            <a:r>
              <a:rPr lang="en-AU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CB92A-5340-887C-2417-E8018288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0030" y="6147003"/>
            <a:ext cx="2743200" cy="365125"/>
          </a:xfrm>
        </p:spPr>
        <p:txBody>
          <a:bodyPr/>
          <a:lstStyle/>
          <a:p>
            <a:fld id="{175C9CBA-CF83-41C6-AEB4-7EFDF2719FAA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666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13DD-9B35-565D-2C52-8B1BB870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Electromagnetic Trigger Efficiency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94914D3-C1AE-5614-AF8F-51E525663B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e>
                        </m:d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endParaRPr lang="en-AU" dirty="0"/>
              </a:p>
              <a:p>
                <a:pPr marL="0" indent="0" algn="ctr">
                  <a:buNone/>
                </a:pPr>
                <a:endParaRPr lang="en-AU" dirty="0"/>
              </a:p>
              <a:p>
                <a:r>
                  <a:rPr lang="en-AU" dirty="0"/>
                  <a:t>Rearrange the expression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</m:oMath>
                </a14:m>
                <a:r>
                  <a:rPr lang="en-AU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endParaRPr lang="en-AU" b="0" dirty="0"/>
              </a:p>
              <a:p>
                <a:pPr marL="0" indent="0" algn="ctr">
                  <a:buNone/>
                </a:pPr>
                <a:endParaRPr lang="en-AU" b="0" dirty="0"/>
              </a:p>
              <a:p>
                <a:r>
                  <a:rPr lang="en-AU" dirty="0"/>
                  <a:t>World average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4.33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±0.15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>
                    <a:hlinkClick r:id="rId2"/>
                  </a:rPr>
                  <a:t>http://arxiv.org/abs/1209.0313</a:t>
                </a:r>
                <a:r>
                  <a:rPr lang="en-AU" dirty="0"/>
                  <a:t>)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94914D3-C1AE-5614-AF8F-51E525663B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b="-5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78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BD04-F2E9-BE90-04C5-69734042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Electromagnetic Trigger Study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01DEF-7976-CEBC-D86A-4FF8DD46E6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Seek to determine how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sup>
                    </m:sSup>
                  </m:oMath>
                </a14:m>
                <a:r>
                  <a:rPr lang="en-AU" dirty="0"/>
                  <a:t> varies as a function of ALP mass</a:t>
                </a:r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01DEF-7976-CEBC-D86A-4FF8DD46E6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DAE5A81-33F5-705A-F3A7-FDD101CE8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48" y="2613637"/>
            <a:ext cx="5971428" cy="2911241"/>
          </a:xfrm>
          <a:prstGeom prst="rect">
            <a:avLst/>
          </a:prstGeo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D7BE7E79-8A7E-2840-BCFB-A27B16ECD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583" y="2575956"/>
            <a:ext cx="6030469" cy="298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15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A75E-9A22-B5E6-4C87-D6265CDC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76" y="486423"/>
            <a:ext cx="11433014" cy="1325563"/>
          </a:xfrm>
        </p:spPr>
        <p:txBody>
          <a:bodyPr/>
          <a:lstStyle/>
          <a:p>
            <a:r>
              <a:rPr lang="en-AU" b="1" dirty="0"/>
              <a:t>Link Between Branching Ratio, Coupling Strength and ALP Mass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78C4D-36D7-B03B-DB92-4BCFE01B6A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6549" y="1937657"/>
                <a:ext cx="11885451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5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d>
                        <m:dPr>
                          <m:ctrlPr>
                            <a:rPr lang="en-AU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r>
                        <a:rPr lang="en-AU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AU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AU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500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sz="2500" dirty="0"/>
              </a:p>
              <a:p>
                <a:pPr marL="0" indent="0">
                  <a:buNone/>
                </a:pPr>
                <a:r>
                  <a:rPr lang="en-AU" sz="2500" dirty="0"/>
                  <a:t>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AU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AU" sz="2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2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p>
                                              <m:r>
                                                <a:rPr lang="en-AU" sz="2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AU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5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AU" sz="25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5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AU" sz="25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sz="2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p>
                                              <m:r>
                                                <a:rPr lang="en-AU" sz="25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AU" sz="2500" dirty="0"/>
              </a:p>
              <a:p>
                <a:pPr marL="0" indent="0">
                  <a:buNone/>
                </a:pPr>
                <a:r>
                  <a:rPr lang="en-AU" sz="25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sz="2500" dirty="0"/>
                  <a:t> is the form factor of the pseudoscalar current (see next slide)</a:t>
                </a:r>
              </a:p>
              <a:p>
                <a:pPr marL="0" indent="0">
                  <a:buNone/>
                </a:pPr>
                <a:r>
                  <a:rPr lang="en-AU" sz="2500" dirty="0"/>
                  <a:t>(Source: </a:t>
                </a:r>
                <a:r>
                  <a:rPr lang="en-AU" sz="2500" dirty="0">
                    <a:hlinkClick r:id="rId3"/>
                  </a:rPr>
                  <a:t>https://arxiv.org/abs/1611.09355</a:t>
                </a:r>
                <a:r>
                  <a:rPr lang="en-AU" sz="2500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78C4D-36D7-B03B-DB92-4BCFE01B6A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6549" y="1937657"/>
                <a:ext cx="11885451" cy="4351338"/>
              </a:xfrm>
              <a:blipFill>
                <a:blip r:embed="rId4"/>
                <a:stretch>
                  <a:fillRect l="-8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846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66080-58DC-4539-3E64-EFE0E1AA14F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AU" b="1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AU" b="1" dirty="0"/>
                  <a:t> Decays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66080-58DC-4539-3E64-EFE0E1AA14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17E8D-ACAA-8107-236B-DA97AF7BF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5000" y="2452850"/>
            <a:ext cx="6037059" cy="39469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92549-1404-D1A6-EDD7-A693E7A487F0}"/>
                  </a:ext>
                </a:extLst>
              </p:cNvPr>
              <p:cNvSpPr txBox="1"/>
              <p:nvPr/>
            </p:nvSpPr>
            <p:spPr>
              <a:xfrm>
                <a:off x="475903" y="1499968"/>
                <a:ext cx="11240193" cy="1414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600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sz="2600" b="0" dirty="0"/>
              </a:p>
              <a:p>
                <a:endParaRPr lang="en-AU" sz="2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92549-1404-D1A6-EDD7-A693E7A48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03" y="1499968"/>
                <a:ext cx="11240193" cy="1414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DE9B354-BBB1-DB86-42DF-96C834236A31}"/>
              </a:ext>
            </a:extLst>
          </p:cNvPr>
          <p:cNvSpPr txBox="1"/>
          <p:nvPr/>
        </p:nvSpPr>
        <p:spPr>
          <a:xfrm>
            <a:off x="838200" y="6272463"/>
            <a:ext cx="10889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/>
              <a:t>Source: </a:t>
            </a:r>
            <a:r>
              <a:rPr lang="en-AU" sz="2600" b="0" i="0" u="none" strike="noStrike" dirty="0">
                <a:solidFill>
                  <a:srgbClr val="1D1C1D"/>
                </a:solidFill>
                <a:effectLst/>
                <a:latin typeface="Slack-Lato"/>
                <a:hlinkClick r:id="rId5"/>
              </a:rPr>
              <a:t>https://arxiv.org/pdf/hep-ph/0412079.pdf</a:t>
            </a:r>
            <a:endParaRPr lang="en-AU" sz="2600" b="0" i="0" dirty="0">
              <a:solidFill>
                <a:srgbClr val="1D1C1D"/>
              </a:solidFill>
              <a:effectLst/>
              <a:latin typeface="Slack-Lato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2076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9510-AFC2-D0C3-4EA7-C3159B39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Plot of ALP Branching Fraction vs ALP Mass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EC7532-72BB-690B-AC0E-C3FA9569A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2846" y="1360801"/>
            <a:ext cx="8259354" cy="491045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9F3B1-8E96-3C6A-13D0-DE29546D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16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68264-C5D6-B848-2575-69A01FCC4963}"/>
              </a:ext>
            </a:extLst>
          </p:cNvPr>
          <p:cNvSpPr txBox="1"/>
          <p:nvPr/>
        </p:nvSpPr>
        <p:spPr>
          <a:xfrm>
            <a:off x="2096082" y="6169709"/>
            <a:ext cx="771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4"/>
              </a:rPr>
              <a:t>https://journals.aps.org/prl/supplemental/10.1103/PhysRevLett.123.031803/supplemental.pdf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1186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FB81A-4748-7962-0D3D-7EDECB06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20570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Coupling Strength vs ALP Mass (fixed Branching Ratio)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09755-DE30-7958-2C85-108118894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0052" y="3171421"/>
            <a:ext cx="3827046" cy="3052069"/>
          </a:xfrm>
          <a:prstGeom prst="rect">
            <a:avLst/>
          </a:prstGeom>
        </p:spPr>
      </p:pic>
      <p:pic>
        <p:nvPicPr>
          <p:cNvPr id="3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E6A9DFEC-10E1-8F91-BE67-F89512CD8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2094"/>
            <a:ext cx="4209193" cy="2956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8AD551-68D4-AFEC-5102-FE3769212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1973" y="3192075"/>
            <a:ext cx="4395270" cy="301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5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9628-A547-81E5-EC3F-C979CC62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Summary of Mass and Coupling Constraints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FCC4BF-FF3C-A00A-E971-D68628B84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854758"/>
            <a:ext cx="5911645" cy="4202642"/>
          </a:xfrm>
        </p:spPr>
      </p:pic>
      <p:pic>
        <p:nvPicPr>
          <p:cNvPr id="6" name="Picture 5" descr="Chart, diagram&#10;&#10;Description automatically generated">
            <a:extLst>
              <a:ext uri="{FF2B5EF4-FFF2-40B4-BE49-F238E27FC236}">
                <a16:creationId xmlns:a16="http://schemas.microsoft.com/office/drawing/2014/main" id="{3C3968E4-35DC-2CF3-A2E2-05564B20B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" y="1915291"/>
            <a:ext cx="5803190" cy="408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75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B6AF-AD05-A78E-3BB6-DE3EFCCF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FF0000"/>
                </a:solidFill>
              </a:rPr>
              <a:t>Addendum: Upper Limit on Branching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DB91FF-4376-01BF-781C-1907C19898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AU" sz="2200" dirty="0"/>
                  <a:t>Compared the decay of interest to the following decay mode: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AU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AU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sSup>
                        <m:sSupPr>
                          <m:ctrlPr>
                            <a:rPr lang="en-AU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AU" sz="2200" dirty="0"/>
              </a:p>
              <a:p>
                <a:r>
                  <a:rPr lang="en-AU" sz="2200" dirty="0"/>
                  <a:t>Take </a:t>
                </a:r>
                <a14:m>
                  <m:oMath xmlns:m="http://schemas.openxmlformats.org/officeDocument/2006/math"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AU" sz="2200" b="0" i="0" smtClean="0">
                        <a:latin typeface="Cambria Math" panose="02040503050406030204" pitchFamily="18" charset="0"/>
                      </a:rPr>
                      <m:t>=9 </m:t>
                    </m:r>
                    <m:sSup>
                      <m:sSup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sz="2200" b="0" i="0" smtClean="0">
                            <a:latin typeface="Cambria Math" panose="02040503050406030204" pitchFamily="18" charset="0"/>
                          </a:rPr>
                          <m:t>fb</m:t>
                        </m:r>
                      </m:e>
                      <m:sup>
                        <m:r>
                          <a:rPr lang="en-AU" sz="22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AU" sz="2200" dirty="0"/>
              </a:p>
              <a:p>
                <a:r>
                  <a:rPr lang="en-AU" sz="2200" dirty="0"/>
                  <a:t>Take number of background events in decay of interest = 2475 (same as decay mode for comparison). </a:t>
                </a:r>
              </a:p>
              <a:p>
                <a:r>
                  <a:rPr lang="en-AU" sz="2200" dirty="0"/>
                  <a:t>Num of signal events in comparison decay mode = 547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AU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AU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AU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AU" sz="2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rad>
                      </m:den>
                    </m:f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=1.64</m:t>
                    </m:r>
                  </m:oMath>
                </a14:m>
                <a:r>
                  <a:rPr lang="en-AU" sz="2200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≈85</m:t>
                      </m:r>
                    </m:oMath>
                  </m:oMathPara>
                </a14:m>
                <a:endParaRPr lang="en-AU" sz="2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⇒#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</m:num>
                        <m:den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en-AU" sz="2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AU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547</m:t>
                          </m:r>
                        </m:e>
                      </m:d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=85</m:t>
                      </m:r>
                    </m:oMath>
                  </m:oMathPara>
                </a14:m>
                <a:endParaRPr lang="en-AU" sz="2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≈1</m:t>
                      </m:r>
                      <m:sSup>
                        <m:sSupPr>
                          <m:ctrlPr>
                            <a:rPr lang="en-AU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en-AU" sz="2200" dirty="0"/>
              </a:p>
              <a:p>
                <a:endParaRPr lang="en-AU" sz="2200" b="1" u="sng" dirty="0"/>
              </a:p>
              <a:p>
                <a:pPr marL="0" indent="0">
                  <a:buNone/>
                </a:pPr>
                <a:r>
                  <a:rPr lang="en-AU" sz="2200" b="1" u="sng" dirty="0"/>
                  <a:t>Source: </a:t>
                </a:r>
                <a:r>
                  <a:rPr lang="en-AU" sz="2200" dirty="0">
                    <a:hlinkClick r:id="rId3"/>
                  </a:rPr>
                  <a:t>https://cds.cern.ch/record/1555739/files/CERN-THESIS-2013-051.pdf</a:t>
                </a:r>
                <a:r>
                  <a:rPr lang="en-AU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DB91FF-4376-01BF-781C-1907C1989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54" t="-1681" b="-165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70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CB962CF-61A3-4EF9-94F6-7C59B032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16AC-7493-ED9C-9B4B-655E75D3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>
            <a:normAutofit/>
          </a:bodyPr>
          <a:lstStyle/>
          <a:p>
            <a:r>
              <a:rPr lang="en-AU" sz="4000" b="1" dirty="0"/>
              <a:t>Background and Motivation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3C49F-2DA2-704F-8FC9-091EDFCEC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7741"/>
            <a:ext cx="6797405" cy="3719384"/>
          </a:xfrm>
        </p:spPr>
        <p:txBody>
          <a:bodyPr>
            <a:normAutofit/>
          </a:bodyPr>
          <a:lstStyle/>
          <a:p>
            <a:r>
              <a:rPr lang="en-AU" dirty="0"/>
              <a:t>CP symmetry is preserved in EM interactions but violated by weak interactions (Cronin &amp; Fitch, 1964)</a:t>
            </a:r>
          </a:p>
          <a:p>
            <a:r>
              <a:rPr lang="en-AU" dirty="0"/>
              <a:t>CP violation is not observed experimentally in the strong force, despite being theoretically allowed </a:t>
            </a:r>
            <a:r>
              <a:rPr lang="en-AU" b="1" dirty="0"/>
              <a:t>(Strong CP Problem). </a:t>
            </a:r>
            <a:r>
              <a:rPr lang="en-AU" dirty="0"/>
              <a:t>Significant limitation of the Standard Model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3226A4A8-E70E-EB0D-65B0-9B9A12196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608" y="0"/>
            <a:ext cx="3514964" cy="3168155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DA49947-4957-020C-737B-D2B38D544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75" y="3538861"/>
            <a:ext cx="3739441" cy="281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674B-5153-9C25-CDC6-4BEC042A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70636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The Strong CP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8E62-727A-267C-1A8A-E9FF5A29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8B74E-0B35-001E-1AC6-E3075FCE6FE1}"/>
              </a:ext>
            </a:extLst>
          </p:cNvPr>
          <p:cNvSpPr txBox="1"/>
          <p:nvPr/>
        </p:nvSpPr>
        <p:spPr>
          <a:xfrm>
            <a:off x="443604" y="1155818"/>
            <a:ext cx="10163225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CP violation is </a:t>
            </a:r>
            <a:r>
              <a:rPr lang="en-AU" sz="2800" b="1" dirty="0"/>
              <a:t>theoretically permitted </a:t>
            </a:r>
            <a:r>
              <a:rPr lang="en-AU" sz="2800" dirty="0"/>
              <a:t>in the strong force (QCD) but there is </a:t>
            </a:r>
            <a:r>
              <a:rPr lang="en-AU" sz="2800" b="1" dirty="0"/>
              <a:t>no experimental evidence of this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QED </a:t>
            </a:r>
            <a:r>
              <a:rPr lang="en-AU" sz="2800" dirty="0" err="1"/>
              <a:t>Lagrangian</a:t>
            </a:r>
            <a:r>
              <a:rPr lang="en-AU" sz="2800" dirty="0"/>
              <a:t> (electromagnetism):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endParaRPr lang="en-AU" sz="2800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867E7E-208C-5554-42D9-4B554384B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05" y="4032996"/>
            <a:ext cx="9398925" cy="107951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F82B90-0A45-E25D-9D0A-B80392915EF9}"/>
              </a:ext>
            </a:extLst>
          </p:cNvPr>
          <p:cNvSpPr txBox="1"/>
          <p:nvPr/>
        </p:nvSpPr>
        <p:spPr>
          <a:xfrm>
            <a:off x="221560" y="6197689"/>
            <a:ext cx="12192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 err="1">
                <a:latin typeface="Arial" panose="020B0604020202020204" pitchFamily="34" charset="0"/>
              </a:rPr>
              <a:t>D.Tong</a:t>
            </a:r>
            <a:r>
              <a:rPr lang="en-US" sz="1700" dirty="0">
                <a:latin typeface="Arial" panose="020B0604020202020204" pitchFamily="34" charset="0"/>
              </a:rPr>
              <a:t>, </a:t>
            </a:r>
            <a:r>
              <a:rPr lang="en-US" sz="1700" i="1" dirty="0">
                <a:latin typeface="Arial" panose="020B0604020202020204" pitchFamily="34" charset="0"/>
              </a:rPr>
              <a:t>Lectures in Quantum Field Theory: </a:t>
            </a:r>
            <a:r>
              <a:rPr lang="en-US" sz="1700" dirty="0">
                <a:latin typeface="Arial" panose="020B0604020202020204" pitchFamily="34" charset="0"/>
                <a:hlinkClick r:id="rId4"/>
              </a:rPr>
              <a:t>https://www.damtp.cam.ac.uk/user/tong/qft/one.pdf</a:t>
            </a:r>
            <a:r>
              <a:rPr lang="en-US" sz="1700" dirty="0">
                <a:latin typeface="Arial" panose="020B0604020202020204" pitchFamily="34" charset="0"/>
              </a:rPr>
              <a:t> </a:t>
            </a:r>
            <a:endParaRPr lang="en-US" sz="1700" dirty="0">
              <a:effectLst/>
              <a:latin typeface="Arial" panose="020B0604020202020204" pitchFamily="34" charset="0"/>
            </a:endParaRPr>
          </a:p>
          <a:p>
            <a:r>
              <a:rPr lang="en-US" sz="1700" dirty="0">
                <a:effectLst/>
                <a:latin typeface="Arial" panose="020B0604020202020204" pitchFamily="34" charset="0"/>
              </a:rPr>
              <a:t>C.T. Chan, </a:t>
            </a:r>
            <a:r>
              <a:rPr lang="en-US" sz="1700" i="1" dirty="0">
                <a:effectLst/>
                <a:latin typeface="Arial" panose="020B0604020202020204" pitchFamily="34" charset="0"/>
              </a:rPr>
              <a:t>On the Symmetry Constraints of CP Violations</a:t>
            </a:r>
            <a:r>
              <a:rPr lang="en-US" sz="1700" dirty="0">
                <a:effectLst/>
                <a:latin typeface="Arial" panose="020B0604020202020204" pitchFamily="34" charset="0"/>
              </a:rPr>
              <a:t> </a:t>
            </a:r>
            <a:r>
              <a:rPr lang="en-US" sz="1700" i="1" dirty="0">
                <a:effectLst/>
                <a:latin typeface="Arial" panose="020B0604020202020204" pitchFamily="34" charset="0"/>
              </a:rPr>
              <a:t>in QCD</a:t>
            </a:r>
            <a:r>
              <a:rPr lang="en-US" sz="1700" dirty="0">
                <a:latin typeface="Arial" panose="020B0604020202020204" pitchFamily="34" charset="0"/>
              </a:rPr>
              <a:t>: </a:t>
            </a:r>
            <a:r>
              <a:rPr lang="en-US" sz="1700" dirty="0">
                <a:latin typeface="Arial" panose="020B0604020202020204" pitchFamily="34" charset="0"/>
                <a:hlinkClick r:id="rId5"/>
              </a:rPr>
              <a:t>https://arxiv.org/pdf/hep-ph/9704427.pdf</a:t>
            </a:r>
            <a:r>
              <a:rPr lang="en-US" sz="1700" dirty="0">
                <a:latin typeface="Arial" panose="020B0604020202020204" pitchFamily="34" charset="0"/>
              </a:rPr>
              <a:t> </a:t>
            </a:r>
            <a:endParaRPr lang="en-AU" sz="1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A8138F-4E81-8E37-0824-B19CF62AFB90}"/>
              </a:ext>
            </a:extLst>
          </p:cNvPr>
          <p:cNvSpPr txBox="1"/>
          <p:nvPr/>
        </p:nvSpPr>
        <p:spPr>
          <a:xfrm>
            <a:off x="443604" y="3492423"/>
            <a:ext cx="9754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Consider the QCD (strong) </a:t>
            </a:r>
            <a:r>
              <a:rPr lang="en-AU" sz="2800" dirty="0" err="1"/>
              <a:t>Lagrangian</a:t>
            </a:r>
            <a:r>
              <a:rPr lang="en-AU" sz="2800" dirty="0"/>
              <a:t> written in the following form: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82A424-6203-B188-E702-126F33E91353}"/>
              </a:ext>
            </a:extLst>
          </p:cNvPr>
          <p:cNvSpPr/>
          <p:nvPr/>
        </p:nvSpPr>
        <p:spPr>
          <a:xfrm>
            <a:off x="4422773" y="4120051"/>
            <a:ext cx="1894787" cy="802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37AFD6-7B17-B035-92EB-989BF4899676}"/>
                  </a:ext>
                </a:extLst>
              </p:cNvPr>
              <p:cNvSpPr txBox="1"/>
              <p:nvPr/>
            </p:nvSpPr>
            <p:spPr>
              <a:xfrm>
                <a:off x="670705" y="5063128"/>
                <a:ext cx="9836192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effects of the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AU" sz="2800" dirty="0"/>
                  <a:t>-dependent term are not observed experimentally. </a:t>
                </a:r>
                <a:r>
                  <a:rPr lang="en-AU" sz="2800" b="1" dirty="0"/>
                  <a:t>Hence, </a:t>
                </a:r>
                <a14:m>
                  <m:oMath xmlns:m="http://schemas.openxmlformats.org/officeDocument/2006/math">
                    <m:r>
                      <a:rPr lang="en-AU" sz="28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AU" sz="2800" b="1" dirty="0"/>
                  <a:t> must be very small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37AFD6-7B17-B035-92EB-989BF4899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05" y="5063128"/>
                <a:ext cx="9836192" cy="1231106"/>
              </a:xfrm>
              <a:prstGeom prst="rect">
                <a:avLst/>
              </a:prstGeom>
              <a:blipFill>
                <a:blip r:embed="rId6"/>
                <a:stretch>
                  <a:fillRect l="-1115" t="-49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1B89AE3C-18BD-F931-750C-2EF6F41E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3</a:t>
            </a:fld>
            <a:endParaRPr lang="en-AU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D49F92B-257B-2D22-CAD5-1726CD714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6621" y="2559008"/>
            <a:ext cx="7020966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674B-5153-9C25-CDC6-4BEC042A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70636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The Strong CP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8E62-727A-267C-1A8A-E9FF5A29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8B74E-0B35-001E-1AC6-E3075FCE6FE1}"/>
              </a:ext>
            </a:extLst>
          </p:cNvPr>
          <p:cNvSpPr txBox="1"/>
          <p:nvPr/>
        </p:nvSpPr>
        <p:spPr>
          <a:xfrm>
            <a:off x="443604" y="1155818"/>
            <a:ext cx="10163225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CP violation is </a:t>
            </a:r>
            <a:r>
              <a:rPr lang="en-AU" sz="2800" b="1" dirty="0"/>
              <a:t>theoretically permitted </a:t>
            </a:r>
            <a:r>
              <a:rPr lang="en-AU" sz="2800" dirty="0"/>
              <a:t>in the strong force (QCD) but there is </a:t>
            </a:r>
            <a:r>
              <a:rPr lang="en-AU" sz="2800" b="1" dirty="0"/>
              <a:t>no experimental evidence of this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QED </a:t>
            </a:r>
            <a:r>
              <a:rPr lang="en-AU" sz="2800" dirty="0" err="1"/>
              <a:t>Lagrangian</a:t>
            </a:r>
            <a:r>
              <a:rPr lang="en-AU" sz="2800" dirty="0"/>
              <a:t> (electromagnetism):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endParaRPr lang="en-AU" sz="2800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867E7E-208C-5554-42D9-4B554384B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05" y="4032996"/>
            <a:ext cx="9398925" cy="107951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F82B90-0A45-E25D-9D0A-B80392915EF9}"/>
              </a:ext>
            </a:extLst>
          </p:cNvPr>
          <p:cNvSpPr txBox="1"/>
          <p:nvPr/>
        </p:nvSpPr>
        <p:spPr>
          <a:xfrm>
            <a:off x="221560" y="6197689"/>
            <a:ext cx="12192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 err="1">
                <a:latin typeface="Arial" panose="020B0604020202020204" pitchFamily="34" charset="0"/>
              </a:rPr>
              <a:t>D.Tong</a:t>
            </a:r>
            <a:r>
              <a:rPr lang="en-US" sz="1700" dirty="0">
                <a:latin typeface="Arial" panose="020B0604020202020204" pitchFamily="34" charset="0"/>
              </a:rPr>
              <a:t>, </a:t>
            </a:r>
            <a:r>
              <a:rPr lang="en-US" sz="1700" i="1" dirty="0">
                <a:latin typeface="Arial" panose="020B0604020202020204" pitchFamily="34" charset="0"/>
              </a:rPr>
              <a:t>Lectures in Quantum Field Theory: </a:t>
            </a:r>
            <a:r>
              <a:rPr lang="en-US" sz="1700" dirty="0">
                <a:latin typeface="Arial" panose="020B0604020202020204" pitchFamily="34" charset="0"/>
                <a:hlinkClick r:id="rId4"/>
              </a:rPr>
              <a:t>https://www.damtp.cam.ac.uk/user/tong/qft/one.pdf</a:t>
            </a:r>
            <a:r>
              <a:rPr lang="en-US" sz="1700" dirty="0">
                <a:latin typeface="Arial" panose="020B0604020202020204" pitchFamily="34" charset="0"/>
              </a:rPr>
              <a:t> </a:t>
            </a:r>
            <a:endParaRPr lang="en-US" sz="1700" dirty="0">
              <a:effectLst/>
              <a:latin typeface="Arial" panose="020B0604020202020204" pitchFamily="34" charset="0"/>
            </a:endParaRPr>
          </a:p>
          <a:p>
            <a:r>
              <a:rPr lang="en-US" sz="1700" dirty="0">
                <a:effectLst/>
                <a:latin typeface="Arial" panose="020B0604020202020204" pitchFamily="34" charset="0"/>
              </a:rPr>
              <a:t>C.T. Chan, </a:t>
            </a:r>
            <a:r>
              <a:rPr lang="en-US" sz="1700" i="1" dirty="0">
                <a:effectLst/>
                <a:latin typeface="Arial" panose="020B0604020202020204" pitchFamily="34" charset="0"/>
              </a:rPr>
              <a:t>On the Symmetry Constraints of CP Violations</a:t>
            </a:r>
            <a:r>
              <a:rPr lang="en-US" sz="1700" dirty="0">
                <a:effectLst/>
                <a:latin typeface="Arial" panose="020B0604020202020204" pitchFamily="34" charset="0"/>
              </a:rPr>
              <a:t> </a:t>
            </a:r>
            <a:r>
              <a:rPr lang="en-US" sz="1700" i="1" dirty="0">
                <a:effectLst/>
                <a:latin typeface="Arial" panose="020B0604020202020204" pitchFamily="34" charset="0"/>
              </a:rPr>
              <a:t>in QCD</a:t>
            </a:r>
            <a:r>
              <a:rPr lang="en-US" sz="1700" dirty="0">
                <a:latin typeface="Arial" panose="020B0604020202020204" pitchFamily="34" charset="0"/>
              </a:rPr>
              <a:t>: </a:t>
            </a:r>
            <a:r>
              <a:rPr lang="en-US" sz="1700" dirty="0">
                <a:latin typeface="Arial" panose="020B0604020202020204" pitchFamily="34" charset="0"/>
                <a:hlinkClick r:id="rId5"/>
              </a:rPr>
              <a:t>https://arxiv.org/pdf/hep-ph/9704427.pdf</a:t>
            </a:r>
            <a:r>
              <a:rPr lang="en-US" sz="1700" dirty="0">
                <a:latin typeface="Arial" panose="020B0604020202020204" pitchFamily="34" charset="0"/>
              </a:rPr>
              <a:t> </a:t>
            </a:r>
            <a:endParaRPr lang="en-AU" sz="1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A8138F-4E81-8E37-0824-B19CF62AFB90}"/>
              </a:ext>
            </a:extLst>
          </p:cNvPr>
          <p:cNvSpPr txBox="1"/>
          <p:nvPr/>
        </p:nvSpPr>
        <p:spPr>
          <a:xfrm>
            <a:off x="443604" y="3492423"/>
            <a:ext cx="9754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Consider the QCD (strong) </a:t>
            </a:r>
            <a:r>
              <a:rPr lang="en-AU" sz="2800" dirty="0" err="1"/>
              <a:t>Lagrangian</a:t>
            </a:r>
            <a:r>
              <a:rPr lang="en-AU" sz="2800" dirty="0"/>
              <a:t> written in the following form: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82A424-6203-B188-E702-126F33E91353}"/>
              </a:ext>
            </a:extLst>
          </p:cNvPr>
          <p:cNvSpPr/>
          <p:nvPr/>
        </p:nvSpPr>
        <p:spPr>
          <a:xfrm>
            <a:off x="4422773" y="4120051"/>
            <a:ext cx="1894787" cy="802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37AFD6-7B17-B035-92EB-989BF4899676}"/>
                  </a:ext>
                </a:extLst>
              </p:cNvPr>
              <p:cNvSpPr txBox="1"/>
              <p:nvPr/>
            </p:nvSpPr>
            <p:spPr>
              <a:xfrm>
                <a:off x="670705" y="5063128"/>
                <a:ext cx="9836192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effects of the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AU" sz="2800" dirty="0"/>
                  <a:t>-dependent term are not observed experimentally. </a:t>
                </a:r>
                <a:r>
                  <a:rPr lang="en-AU" sz="2800" b="1" dirty="0"/>
                  <a:t>Hence, </a:t>
                </a:r>
                <a14:m>
                  <m:oMath xmlns:m="http://schemas.openxmlformats.org/officeDocument/2006/math">
                    <m:r>
                      <a:rPr lang="en-AU" sz="28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AU" sz="2800" b="1" dirty="0"/>
                  <a:t> must be very small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37AFD6-7B17-B035-92EB-989BF4899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05" y="5063128"/>
                <a:ext cx="9836192" cy="1231106"/>
              </a:xfrm>
              <a:prstGeom prst="rect">
                <a:avLst/>
              </a:prstGeom>
              <a:blipFill>
                <a:blip r:embed="rId6"/>
                <a:stretch>
                  <a:fillRect l="-1115" t="-49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1B89AE3C-18BD-F931-750C-2EF6F41E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4</a:t>
            </a:fld>
            <a:endParaRPr lang="en-AU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D49F92B-257B-2D22-CAD5-1726CD714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6621" y="2559008"/>
            <a:ext cx="7020966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2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674B-5153-9C25-CDC6-4BEC042A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The Strong CP Problem and its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8E62-727A-267C-1A8A-E9FF5A29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DAA10F4-EB88-BAB6-1113-63EC8E7B0B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67" y="1656240"/>
                <a:ext cx="10515600" cy="46056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/>
                  <a:t>Experimental measurements of neutron EDM =&gt;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AU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AU" dirty="0"/>
                  <a:t> </a:t>
                </a:r>
                <a:endParaRPr lang="en-AU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dirty="0"/>
              </a:p>
              <a:p>
                <a:r>
                  <a:rPr lang="en-AU" dirty="0"/>
                  <a:t>Spontaneous breaking of this </a:t>
                </a:r>
                <a:r>
                  <a:rPr lang="en-AU" b="1" dirty="0"/>
                  <a:t>PQ symmetry </a:t>
                </a:r>
                <a:r>
                  <a:rPr lang="en-AU" dirty="0"/>
                  <a:t>introduces a new </a:t>
                </a:r>
                <a:r>
                  <a:rPr lang="en-AU" b="1" u="sng" dirty="0"/>
                  <a:t>pseudoscalar</a:t>
                </a:r>
                <a:r>
                  <a:rPr lang="en-AU" b="1" dirty="0"/>
                  <a:t> (spin 0 and odd parity) </a:t>
                </a:r>
                <a:r>
                  <a:rPr lang="en-AU" dirty="0"/>
                  <a:t>particle known as the </a:t>
                </a:r>
                <a:r>
                  <a:rPr lang="en-AU" b="1" u="sng" dirty="0"/>
                  <a:t>(QCD) axion</a:t>
                </a:r>
                <a:r>
                  <a:rPr lang="en-AU" dirty="0"/>
                  <a:t>. (No experimental evidence of this)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DAA10F4-EB88-BAB6-1113-63EC8E7B0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1656240"/>
                <a:ext cx="10515600" cy="4605692"/>
              </a:xfrm>
              <a:prstGeom prst="rect">
                <a:avLst/>
              </a:prstGeom>
              <a:blipFill>
                <a:blip r:embed="rId3"/>
                <a:stretch>
                  <a:fillRect l="-1043" t="-22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F59B4-C87D-1C14-4D57-6491DD86C6D9}"/>
                  </a:ext>
                </a:extLst>
              </p:cNvPr>
              <p:cNvSpPr txBox="1"/>
              <p:nvPr/>
            </p:nvSpPr>
            <p:spPr>
              <a:xfrm>
                <a:off x="733774" y="2174761"/>
                <a:ext cx="10094888" cy="95410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AU" sz="2800" b="1" dirty="0">
                    <a:solidFill>
                      <a:srgbClr val="FF0000"/>
                    </a:solidFill>
                  </a:rPr>
                  <a:t>Solution: </a:t>
                </a:r>
                <a:r>
                  <a:rPr lang="en-AU" sz="2800" dirty="0">
                    <a:solidFill>
                      <a:schemeClr val="tx1"/>
                    </a:solidFill>
                  </a:rPr>
                  <a:t>Promote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to a </a:t>
                </a:r>
                <a:r>
                  <a:rPr lang="en-AU" sz="2800" b="1" dirty="0">
                    <a:solidFill>
                      <a:schemeClr val="tx1"/>
                    </a:solidFill>
                  </a:rPr>
                  <a:t>dynamic field </a:t>
                </a:r>
                <a:r>
                  <a:rPr lang="en-AU" sz="2800" dirty="0">
                    <a:solidFill>
                      <a:schemeClr val="tx1"/>
                    </a:solidFill>
                  </a:rPr>
                  <a:t>by adding a new symmetry that is spontaneously broken (Peccei &amp; Quinn, 1977)*</a:t>
                </a:r>
                <a:endParaRPr lang="en-AU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F59B4-C87D-1C14-4D57-6491DD86C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74" y="2174761"/>
                <a:ext cx="10094888" cy="954107"/>
              </a:xfrm>
              <a:prstGeom prst="rect">
                <a:avLst/>
              </a:prstGeom>
              <a:blipFill>
                <a:blip r:embed="rId4"/>
                <a:stretch>
                  <a:fillRect l="-1023" t="-4321" b="-15432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BDE9F-54C0-2EF8-B295-7D0F6747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5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F580E3-E25F-FDB0-1895-42BF2A5CC9A1}"/>
              </a:ext>
            </a:extLst>
          </p:cNvPr>
          <p:cNvSpPr txBox="1"/>
          <p:nvPr/>
        </p:nvSpPr>
        <p:spPr>
          <a:xfrm>
            <a:off x="419100" y="6384077"/>
            <a:ext cx="9981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</a:rPr>
              <a:t>*</a:t>
            </a:r>
            <a:r>
              <a:rPr lang="en-US" sz="1800" dirty="0" err="1">
                <a:latin typeface="Arial" panose="020B0604020202020204" pitchFamily="34" charset="0"/>
              </a:rPr>
              <a:t>D.Tong</a:t>
            </a:r>
            <a:r>
              <a:rPr lang="en-US" sz="1800" dirty="0">
                <a:latin typeface="Arial" panose="020B0604020202020204" pitchFamily="34" charset="0"/>
              </a:rPr>
              <a:t>, </a:t>
            </a:r>
            <a:r>
              <a:rPr lang="en-US" sz="1800" i="1" dirty="0">
                <a:latin typeface="Arial" panose="020B0604020202020204" pitchFamily="34" charset="0"/>
              </a:rPr>
              <a:t>Lectures in Quantum Field Theory: </a:t>
            </a:r>
            <a:r>
              <a:rPr lang="en-US" dirty="0">
                <a:latin typeface="Arial" panose="020B0604020202020204" pitchFamily="34" charset="0"/>
                <a:hlinkClick r:id="rId5"/>
              </a:rPr>
              <a:t>https://www.damtp.cam.ac.uk/user/tong/qft/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endParaRPr lang="en-US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4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6E0B-EE28-BE95-7201-E16A113A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Axion Like Particles (ALPs)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E229922-E043-F8EE-21F0-D390731C91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574" y="1627335"/>
                <a:ext cx="10484705" cy="4393982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Spontaneous breaking of an approximate symmetry </a:t>
                </a:r>
                <a:r>
                  <a:rPr lang="en-AU" b="1" dirty="0"/>
                  <a:t>(not PQ)</a:t>
                </a:r>
                <a:r>
                  <a:rPr lang="en-AU" dirty="0"/>
                  <a:t> can also generate other </a:t>
                </a:r>
                <a:r>
                  <a:rPr lang="en-AU" b="1" dirty="0"/>
                  <a:t>axion-like particles (ALPs). </a:t>
                </a:r>
              </a:p>
              <a:p>
                <a:r>
                  <a:rPr lang="en-AU" b="1" dirty="0"/>
                  <a:t> </a:t>
                </a:r>
                <a:r>
                  <a:rPr lang="en-AU" dirty="0"/>
                  <a:t>Masses and couplings to photons are independent for ALPs and are therefore far less constrained</a:t>
                </a:r>
              </a:p>
              <a:p>
                <a:r>
                  <a:rPr lang="en-AU" dirty="0"/>
                  <a:t>Couple predominantly to pairs of gauge bosons (e.g.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𝑔𝑔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𝑍𝑍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en-AU" dirty="0"/>
                  <a:t>etc.) depending on the model being considered*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E229922-E043-F8EE-21F0-D390731C9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574" y="1627335"/>
                <a:ext cx="10484705" cy="4393982"/>
              </a:xfrm>
              <a:blipFill>
                <a:blip r:embed="rId3"/>
                <a:stretch>
                  <a:fillRect l="-1047" t="-2358" r="-15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4AD2808-7CD9-1739-F406-42C129527FA2}"/>
              </a:ext>
            </a:extLst>
          </p:cNvPr>
          <p:cNvSpPr txBox="1"/>
          <p:nvPr/>
        </p:nvSpPr>
        <p:spPr>
          <a:xfrm>
            <a:off x="670705" y="6358199"/>
            <a:ext cx="9786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** </a:t>
            </a:r>
            <a:r>
              <a:rPr lang="en-AU" dirty="0" err="1"/>
              <a:t>Isern</a:t>
            </a:r>
            <a:r>
              <a:rPr lang="en-AU" dirty="0"/>
              <a:t> et al. (2018) </a:t>
            </a:r>
            <a:r>
              <a:rPr lang="en-AU" i="1" dirty="0"/>
              <a:t>Axions and the Cooling of White Dwarf Stars </a:t>
            </a:r>
            <a:r>
              <a:rPr lang="en-AU" dirty="0">
                <a:hlinkClick r:id="rId4"/>
              </a:rPr>
              <a:t>https://arxiv.org/pdf/0806.2807.pdf</a:t>
            </a:r>
            <a:r>
              <a:rPr lang="en-AU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49829-CE05-A65D-5AA5-1686CF731411}"/>
              </a:ext>
            </a:extLst>
          </p:cNvPr>
          <p:cNvSpPr txBox="1"/>
          <p:nvPr/>
        </p:nvSpPr>
        <p:spPr>
          <a:xfrm>
            <a:off x="643467" y="5988867"/>
            <a:ext cx="9602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*Ringwald (2014) </a:t>
            </a:r>
            <a:r>
              <a:rPr lang="en-AU" i="1" dirty="0"/>
              <a:t>Axions and Axion-Like Particles:</a:t>
            </a:r>
            <a:r>
              <a:rPr lang="en-AU" dirty="0"/>
              <a:t> </a:t>
            </a:r>
            <a:r>
              <a:rPr lang="en-AU" dirty="0">
                <a:hlinkClick r:id="rId5"/>
              </a:rPr>
              <a:t>https://arxiv.org/pdf/1407.0546.pdf</a:t>
            </a:r>
            <a:r>
              <a:rPr lang="en-AU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C5DBB-4C89-3D66-D2D0-C171D375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09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15B47-7657-C694-D026-54D78479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AU" sz="4000" b="1" dirty="0"/>
              <a:t>Experimental Searches for Axions and ALPs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91E47-EC8D-DE7D-D0DD-F3DACB66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60" y="1522279"/>
            <a:ext cx="5950166" cy="4495966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Spin-selection rules =&gt; light pseudoscalars naturally couple to photons</a:t>
            </a:r>
          </a:p>
          <a:p>
            <a:r>
              <a:rPr lang="en-AU" dirty="0"/>
              <a:t>Search strategies generally exploit the (inverse) </a:t>
            </a:r>
            <a:r>
              <a:rPr lang="en-AU" dirty="0" err="1"/>
              <a:t>Primakoff</a:t>
            </a:r>
            <a:r>
              <a:rPr lang="en-AU" dirty="0"/>
              <a:t> effect</a:t>
            </a:r>
          </a:p>
          <a:p>
            <a:r>
              <a:rPr lang="en-AU" dirty="0"/>
              <a:t>Notable search strategies (excluding collider searches):</a:t>
            </a:r>
          </a:p>
          <a:p>
            <a:pPr lvl="1"/>
            <a:r>
              <a:rPr lang="en-AU" sz="2800" b="1" dirty="0"/>
              <a:t>LSW (Light Shining Through Walls) Experiments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Any Light Particles Search (ALPS I)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ALPS II</a:t>
            </a:r>
          </a:p>
          <a:p>
            <a:pPr lvl="1"/>
            <a:r>
              <a:rPr lang="en-AU" sz="2800" b="1" dirty="0"/>
              <a:t>Helioscope Searches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International Axion Observatory (IAXO)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CERN Axion Space Telescope (CAST)</a:t>
            </a:r>
          </a:p>
          <a:p>
            <a:pPr lvl="1"/>
            <a:r>
              <a:rPr lang="en-AU" sz="2800" b="1" dirty="0" err="1"/>
              <a:t>Haloscope</a:t>
            </a:r>
            <a:r>
              <a:rPr lang="en-AU" sz="2800" b="1" dirty="0"/>
              <a:t> Searches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Axion Dark Matter Experiment (ADMX)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PIXIE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PRISM CMB </a:t>
            </a:r>
          </a:p>
          <a:p>
            <a:pPr lvl="2"/>
            <a:endParaRPr lang="en-AU" sz="2400" b="1" dirty="0"/>
          </a:p>
          <a:p>
            <a:endParaRPr lang="en-AU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083A417-B664-C4B0-4ECA-0D9D320B7E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6" r="2" b="259"/>
          <a:stretch/>
        </p:blipFill>
        <p:spPr>
          <a:xfrm>
            <a:off x="6470926" y="1391958"/>
            <a:ext cx="5950166" cy="4074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A6605D-5E30-5F96-D4E5-881F8ADE4445}"/>
              </a:ext>
            </a:extLst>
          </p:cNvPr>
          <p:cNvSpPr txBox="1"/>
          <p:nvPr/>
        </p:nvSpPr>
        <p:spPr>
          <a:xfrm>
            <a:off x="409492" y="6232815"/>
            <a:ext cx="1295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>
                <a:latin typeface="Calibri (Body)"/>
                <a:cs typeface="Arial" panose="020B0604020202020204" pitchFamily="34" charset="0"/>
              </a:rPr>
              <a:t>Source: </a:t>
            </a:r>
            <a:r>
              <a:rPr lang="en-US" b="0" i="0" dirty="0">
                <a:effectLst/>
                <a:latin typeface="Calibri (Body)"/>
                <a:cs typeface="Arial" panose="020B0604020202020204" pitchFamily="34" charset="0"/>
              </a:rPr>
              <a:t>A. Ringwald. </a:t>
            </a:r>
            <a:r>
              <a:rPr lang="en-US" b="0" i="1" dirty="0">
                <a:effectLst/>
                <a:latin typeface="Calibri (Body)"/>
                <a:cs typeface="Arial" panose="020B0604020202020204" pitchFamily="34" charset="0"/>
              </a:rPr>
              <a:t>Axions and axion-like particles</a:t>
            </a:r>
            <a:r>
              <a:rPr lang="en-US" b="0" i="0" dirty="0">
                <a:effectLst/>
                <a:latin typeface="Calibri (Body)"/>
                <a:cs typeface="Arial" panose="020B0604020202020204" pitchFamily="34" charset="0"/>
              </a:rPr>
              <a:t>, 2014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endParaRPr lang="en-AU" b="1" u="sng" dirty="0"/>
          </a:p>
        </p:txBody>
      </p:sp>
    </p:spTree>
    <p:extLst>
      <p:ext uri="{BB962C8B-B14F-4D97-AF65-F5344CB8AC3E}">
        <p14:creationId xmlns:p14="http://schemas.microsoft.com/office/powerpoint/2010/main" val="170668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2960-5F18-BCB0-A830-F54CBAB1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168274"/>
            <a:ext cx="10515600" cy="1325563"/>
          </a:xfrm>
        </p:spPr>
        <p:txBody>
          <a:bodyPr/>
          <a:lstStyle/>
          <a:p>
            <a:r>
              <a:rPr lang="en-AU" b="1" dirty="0"/>
              <a:t>Strategy: Search for ALPs at Colliders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03408-F943-A247-CAC7-E6CEC0503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53331"/>
            <a:ext cx="10937240" cy="4351338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FB9C012-A7BD-217A-34FE-37246DEE567D}"/>
              </a:ext>
            </a:extLst>
          </p:cNvPr>
          <p:cNvSpPr txBox="1">
            <a:spLocks/>
          </p:cNvSpPr>
          <p:nvPr/>
        </p:nvSpPr>
        <p:spPr>
          <a:xfrm>
            <a:off x="721360" y="1381260"/>
            <a:ext cx="10556240" cy="4095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0.  Set limit on branching fraction of decay of interest using Monte Carlo (MC) simulated data to determine if analysis is viable/worth pursuing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AU" dirty="0"/>
              <a:t>Event selection (i.e. impose constraints on kinematic and shape variables to distinguish signal from background within MC simulated data)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AU" dirty="0"/>
              <a:t>Check optimised event selection against a real data sample to verify that MC simulation models the data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AU" dirty="0"/>
              <a:t>Perform a fit to extract the signal yield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AU" dirty="0"/>
              <a:t>Estimate systematic errors </a:t>
            </a:r>
          </a:p>
        </p:txBody>
      </p:sp>
    </p:spTree>
    <p:extLst>
      <p:ext uri="{BB962C8B-B14F-4D97-AF65-F5344CB8AC3E}">
        <p14:creationId xmlns:p14="http://schemas.microsoft.com/office/powerpoint/2010/main" val="143804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8585-61C1-047B-026B-D7066188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49" y="98273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Strategy: Search for ALPs at LHCb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67F06-94EE-7971-5E8B-68164CB70F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650" y="1065773"/>
                <a:ext cx="11700978" cy="4962958"/>
              </a:xfrm>
            </p:spPr>
            <p:txBody>
              <a:bodyPr>
                <a:normAutofit/>
              </a:bodyPr>
              <a:lstStyle/>
              <a:p>
                <a:r>
                  <a:rPr lang="en-AU" sz="2500" dirty="0"/>
                  <a:t>Seek diphoton resonance structures</a:t>
                </a:r>
              </a:p>
              <a:p>
                <a:r>
                  <a:rPr lang="en-AU" sz="2400" dirty="0"/>
                  <a:t>Promising decay channel for search: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sz="2500" dirty="0"/>
              </a:p>
              <a:p>
                <a:r>
                  <a:rPr lang="en-AU" sz="2500" dirty="0"/>
                  <a:t>ALPs produced in </a:t>
                </a:r>
                <a14:m>
                  <m:oMath xmlns:m="http://schemas.openxmlformats.org/officeDocument/2006/math"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sz="2500" dirty="0"/>
                  <a:t>-meson decays have a maximal mass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5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AU" sz="25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AU" sz="25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5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r>
                        <a:rPr lang="en-AU" sz="25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5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AU" sz="2500" b="0" i="1">
                          <a:latin typeface="Cambria Math" panose="02040503050406030204" pitchFamily="18" charset="0"/>
                        </a:rPr>
                        <m:t>=5279.26−493.68 </m:t>
                      </m:r>
                      <m:r>
                        <a:rPr lang="en-AU" sz="2500" b="0" i="1">
                          <a:latin typeface="Cambria Math" panose="02040503050406030204" pitchFamily="18" charset="0"/>
                        </a:rPr>
                        <m:t>𝑀𝑒𝑉</m:t>
                      </m:r>
                      <m:r>
                        <a:rPr lang="en-AU" sz="2500" b="0" i="1">
                          <a:latin typeface="Cambria Math" panose="02040503050406030204" pitchFamily="18" charset="0"/>
                        </a:rPr>
                        <m:t>=4785.58 </m:t>
                      </m:r>
                      <m:r>
                        <a:rPr lang="en-AU" sz="2500" b="0" i="1">
                          <a:latin typeface="Cambria Math" panose="02040503050406030204" pitchFamily="18" charset="0"/>
                        </a:rPr>
                        <m:t>𝑀𝑒𝑉</m:t>
                      </m:r>
                    </m:oMath>
                  </m:oMathPara>
                </a14:m>
                <a:endParaRPr lang="en-AU" sz="2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67F06-94EE-7971-5E8B-68164CB70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50" y="1065773"/>
                <a:ext cx="11700978" cy="4962958"/>
              </a:xfrm>
              <a:blipFill>
                <a:blip r:embed="rId3"/>
                <a:stretch>
                  <a:fillRect l="-782" t="-172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16A3406-6B2F-7F19-EE4D-A94E7A469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594" y="2755244"/>
            <a:ext cx="4799249" cy="33594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75BB-B22A-5B84-2081-205E2845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9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FB478-F145-FD91-ED1A-EFF1F2D1F179}"/>
              </a:ext>
            </a:extLst>
          </p:cNvPr>
          <p:cNvSpPr txBox="1"/>
          <p:nvPr/>
        </p:nvSpPr>
        <p:spPr>
          <a:xfrm>
            <a:off x="757633" y="6073006"/>
            <a:ext cx="11025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The BABAR Collaboration: </a:t>
            </a:r>
            <a:r>
              <a:rPr lang="en-AU" i="1" dirty="0"/>
              <a:t>Search for Axion Like Particles in B Meson Decays: </a:t>
            </a:r>
            <a:r>
              <a:rPr lang="en-AU" dirty="0">
                <a:hlinkClick r:id="rId5"/>
              </a:rPr>
              <a:t>https://arxiv.org/pdf/2111.01800.pdf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053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4336</TotalTime>
  <Words>2207</Words>
  <Application>Microsoft Office PowerPoint</Application>
  <PresentationFormat>Widescreen</PresentationFormat>
  <Paragraphs>189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(Body)</vt:lpstr>
      <vt:lpstr>Calibri Light</vt:lpstr>
      <vt:lpstr>Cambria Math</vt:lpstr>
      <vt:lpstr>Courier New</vt:lpstr>
      <vt:lpstr>Slack-Lato</vt:lpstr>
      <vt:lpstr>Office Theme</vt:lpstr>
      <vt:lpstr>PowerPoint Presentation</vt:lpstr>
      <vt:lpstr>Background and Motivation </vt:lpstr>
      <vt:lpstr>The Strong CP Problem</vt:lpstr>
      <vt:lpstr>The Strong CP Problem</vt:lpstr>
      <vt:lpstr>The Strong CP Problem and its Resolution</vt:lpstr>
      <vt:lpstr>Axion Like Particles (ALPs)</vt:lpstr>
      <vt:lpstr>Experimental Searches for Axions and ALPs</vt:lpstr>
      <vt:lpstr>Strategy: Search for ALPs at Colliders</vt:lpstr>
      <vt:lpstr>Strategy: Search for ALPs at LHCb</vt:lpstr>
      <vt:lpstr>The B^0→K^(∗0) a_0, a_0→γγ Decay </vt:lpstr>
      <vt:lpstr>My Analysis (to date)</vt:lpstr>
      <vt:lpstr>Electromagnetic Trigger Efficiency Study</vt:lpstr>
      <vt:lpstr>Electromagnetic Trigger Study (contd.)</vt:lpstr>
      <vt:lpstr>Link Between Branching Ratio, Coupling Strength and ALP Mass</vt:lpstr>
      <vt:lpstr>Plot of A_0 (q^2 ) for B_d→K^∗ Decays</vt:lpstr>
      <vt:lpstr>Plot of ALP Branching Fraction vs ALP Mass</vt:lpstr>
      <vt:lpstr>Coupling Strength vs ALP Mass (fixed Branching Ratio)</vt:lpstr>
      <vt:lpstr>Summary of Mass and Coupling Constraints</vt:lpstr>
      <vt:lpstr>Addendum: Upper Limit on Branching Ratio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Pemmaraju</dc:creator>
  <cp:lastModifiedBy>Sai Pemmaraju</cp:lastModifiedBy>
  <cp:revision>12</cp:revision>
  <dcterms:created xsi:type="dcterms:W3CDTF">2022-12-01T00:40:35Z</dcterms:created>
  <dcterms:modified xsi:type="dcterms:W3CDTF">2023-02-01T23:33:32Z</dcterms:modified>
</cp:coreProperties>
</file>