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73" r:id="rId2"/>
    <p:sldId id="257" r:id="rId3"/>
    <p:sldId id="258" r:id="rId4"/>
    <p:sldId id="259" r:id="rId5"/>
    <p:sldId id="260" r:id="rId6"/>
    <p:sldId id="261" r:id="rId7"/>
    <p:sldId id="277" r:id="rId8"/>
    <p:sldId id="262" r:id="rId9"/>
    <p:sldId id="266" r:id="rId10"/>
    <p:sldId id="274" r:id="rId11"/>
    <p:sldId id="280" r:id="rId12"/>
    <p:sldId id="263" r:id="rId13"/>
    <p:sldId id="281" r:id="rId14"/>
    <p:sldId id="275" r:id="rId15"/>
    <p:sldId id="279" r:id="rId16"/>
    <p:sldId id="270" r:id="rId17"/>
    <p:sldId id="269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5039" autoAdjust="0"/>
  </p:normalViewPr>
  <p:slideViewPr>
    <p:cSldViewPr snapToGrid="0">
      <p:cViewPr varScale="1">
        <p:scale>
          <a:sx n="81" d="100"/>
          <a:sy n="81" d="100"/>
        </p:scale>
        <p:origin x="941" y="6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>
      <p:cViewPr>
        <p:scale>
          <a:sx n="150" d="100"/>
          <a:sy n="150" d="100"/>
        </p:scale>
        <p:origin x="1320" y="-4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1T23:40:20.9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2,'14'0,"32"-1,1 2,76 13,-72-7,1-3,0-1,60-6,-13 1,2417 2,-2496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1T23:41:03.6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2,'89'-1,"98"3,-116 9,-47-7,41 3,35 5,-65-7,34 1,627-4,-337-4,98 2,-443 0,0 2,-1 0,20 5,31 5,9-1,-52-6,0-2,23 2,406-4,-213-3,-219 3,-1 1,31 7,-29-5,0-1,19 1,-19-3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1T23:41:11.1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74,'916'0,"-721"-12,-2 1,-146 10,28 2,-1-3,1-3,83-18,-98 14,1 2,0 3,103 6,-45 0,1025-2,-1132 0,-1 1,1 0,-1 0,1 1,-1 1,0 0,19 8,-15-3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1T23:41:17.8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2,'33'0,"-13"-2,-1 2,1 1,0 0,-1 2,1 0,-1 1,24 8,-18-4,0-1,42 7,-43-10,0 1,-1 1,35 14,-30-10,0-1,1-2,0-1,51 5,-45-7,42 2,119-6,-80-2,525 2,-623-1,0-1,29-6,-28 4,1 0,22 0,635 2,-328 4,154-2,-503 0,38 4,-38-4,1 0,0 0,-1 0,1 0,-1 0,1 0,0 0,-1 0,1 0,0 0,-1 1,1-1,-1 0,1 0,-1 1,1-1,-1 0,1 1,-1-1,1 1,-1-1,1 1,-1-1,1 1,-1-1,0 1,1-1,-1 1,0-1,0 1,1 0,-1-1,0 1,0-1,0 1,0 0,0-1,0 1,0 0,0-1,0 1,0 0,0-1,0 1,0-1,0 1,-1 0,1-1,0 1,0-1,-1 1,0 0,-5 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50A88-3729-483A-B413-96EC9DB7E9B8}" type="datetimeFigureOut">
              <a:rPr lang="en-AU" smtClean="0"/>
              <a:t>18/10/2022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C56AD-EC86-4840-9BA7-064D59FA2D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2634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Introduce self + supervisor, subject of talk, </a:t>
            </a:r>
            <a:r>
              <a:rPr lang="en-AU" b="1" dirty="0"/>
              <a:t>mention of physics beyond the SM, </a:t>
            </a:r>
          </a:p>
          <a:p>
            <a:pPr marL="171450" indent="-171450">
              <a:buFontTx/>
              <a:buChar char="-"/>
            </a:pPr>
            <a:r>
              <a:rPr lang="en-AU" dirty="0"/>
              <a:t>Emphasise use of </a:t>
            </a:r>
            <a:r>
              <a:rPr lang="en-AU" b="1" dirty="0"/>
              <a:t>natural units for energies, masses and momenta </a:t>
            </a:r>
            <a:r>
              <a:rPr lang="en-AU" dirty="0"/>
              <a:t>measured</a:t>
            </a:r>
          </a:p>
          <a:p>
            <a:r>
              <a:rPr lang="en-AU" dirty="0"/>
              <a:t>- Mention Large Hadron Collider b detector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4382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500" dirty="0"/>
                  <a:t>- </a:t>
                </a:r>
                <a:r>
                  <a:rPr lang="en-US" sz="1500" dirty="0" err="1"/>
                  <a:t>Specialised</a:t>
                </a:r>
                <a:r>
                  <a:rPr lang="en-US" sz="1500" dirty="0"/>
                  <a:t> experiment that is part of the LHC</a:t>
                </a:r>
                <a:r>
                  <a:rPr lang="en-US" sz="1500" baseline="0" dirty="0"/>
                  <a:t> in Switzerland, </a:t>
                </a:r>
                <a:r>
                  <a:rPr lang="en-US" sz="1500" dirty="0"/>
                  <a:t>designed to investigate CP violation in particles involving the </a:t>
                </a:r>
                <a14:m>
                  <m:oMath xmlns:m="http://schemas.openxmlformats.org/officeDocument/2006/math">
                    <m:r>
                      <a:rPr lang="en-AU" sz="15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500" dirty="0"/>
                  <a:t>-quark through collisions of opposing proton beams at high energies</a:t>
                </a:r>
              </a:p>
              <a:p>
                <a:r>
                  <a:rPr lang="en-AU" sz="1500" b="0" dirty="0"/>
                  <a:t>- </a:t>
                </a:r>
                <a14:m>
                  <m:oMath xmlns:m="http://schemas.openxmlformats.org/officeDocument/2006/math">
                    <m:r>
                      <a:rPr lang="en-AU" sz="1500" b="0" i="1" smtClean="0">
                        <a:latin typeface="Cambria Math" panose="02040503050406030204" pitchFamily="18" charset="0"/>
                      </a:rPr>
                      <m:t>𝑝𝑝</m:t>
                    </m:r>
                  </m:oMath>
                </a14:m>
                <a:r>
                  <a:rPr lang="en-US" sz="1500" dirty="0"/>
                  <a:t> collision produces numerous unstable particles, many of which will subsequently decay into lighter, more stable particles</a:t>
                </a:r>
              </a:p>
              <a:p>
                <a:r>
                  <a:rPr lang="en-US" sz="1500" dirty="0"/>
                  <a:t>Two key components (subdetectors) designed to measure kinematics of decay products for this analysis:</a:t>
                </a:r>
              </a:p>
              <a:p>
                <a:r>
                  <a:rPr lang="en-US" sz="1500" b="1" dirty="0">
                    <a:solidFill>
                      <a:srgbClr val="FF0000"/>
                    </a:solidFill>
                  </a:rPr>
                  <a:t>Vertex Locator (VELO): </a:t>
                </a:r>
                <a:r>
                  <a:rPr lang="en-US" sz="1500" dirty="0"/>
                  <a:t>Identify primary/secondary vertices (enables decay length of B0 to be measured and identifies the vertices of the particles’ origins)</a:t>
                </a:r>
              </a:p>
              <a:p>
                <a:r>
                  <a:rPr lang="en-US" sz="1500" b="1" dirty="0">
                    <a:solidFill>
                      <a:srgbClr val="FF0000"/>
                    </a:solidFill>
                  </a:rPr>
                  <a:t>EM CALORIMETER (ECAL): </a:t>
                </a:r>
                <a:r>
                  <a:rPr lang="en-US" sz="1500" dirty="0">
                    <a:solidFill>
                      <a:schemeClr val="tx1"/>
                    </a:solidFill>
                  </a:rPr>
                  <a:t>Measures </a:t>
                </a:r>
                <a:r>
                  <a:rPr lang="en-US" sz="1500" b="1" dirty="0">
                    <a:solidFill>
                      <a:schemeClr val="tx1"/>
                    </a:solidFill>
                  </a:rPr>
                  <a:t>transverse energy </a:t>
                </a:r>
                <a:r>
                  <a:rPr lang="en-US" sz="1500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1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AU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5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1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AU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500" dirty="0">
                    <a:solidFill>
                      <a:schemeClr val="tx1"/>
                    </a:solidFill>
                  </a:rPr>
                  <a:t> for decays with a photon in the final state (e.g</a:t>
                </a:r>
                <a:r>
                  <a:rPr lang="en-US" sz="1500" dirty="0"/>
                  <a:t>.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15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sz="1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sz="15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15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sz="1500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5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1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1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5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1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15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sz="1500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en-US" sz="1500" dirty="0">
                    <a:solidFill>
                      <a:schemeClr val="tx1"/>
                    </a:solidFill>
                  </a:rPr>
                  <a:t> decay channel)</a:t>
                </a:r>
              </a:p>
              <a:p>
                <a:endParaRPr lang="en-US" sz="1500" dirty="0">
                  <a:solidFill>
                    <a:schemeClr val="tx1"/>
                  </a:solidFill>
                </a:endParaRP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500" dirty="0"/>
                  <a:t>- </a:t>
                </a:r>
                <a:r>
                  <a:rPr lang="en-US" sz="1500" dirty="0" err="1"/>
                  <a:t>Specialised</a:t>
                </a:r>
                <a:r>
                  <a:rPr lang="en-US" sz="1500" dirty="0"/>
                  <a:t> experiment designed to investigate CP violation in particles involving the </a:t>
                </a:r>
                <a:r>
                  <a:rPr lang="en-AU" sz="1500" b="0" i="0">
                    <a:latin typeface="Cambria Math" panose="02040503050406030204" pitchFamily="18" charset="0"/>
                  </a:rPr>
                  <a:t>𝑏</a:t>
                </a:r>
                <a:r>
                  <a:rPr lang="en-US" sz="1500" dirty="0"/>
                  <a:t>-quark through collisions of opposing proton beams at high energies</a:t>
                </a:r>
              </a:p>
              <a:p>
                <a:r>
                  <a:rPr lang="en-AU" sz="1500" b="0" dirty="0"/>
                  <a:t>- </a:t>
                </a:r>
                <a:r>
                  <a:rPr lang="en-AU" sz="1500" b="0" i="0">
                    <a:latin typeface="Cambria Math" panose="02040503050406030204" pitchFamily="18" charset="0"/>
                  </a:rPr>
                  <a:t>𝑝𝑝</a:t>
                </a:r>
                <a:r>
                  <a:rPr lang="en-US" sz="1500" dirty="0"/>
                  <a:t> collision produces numerous unstable particles, many of which will subsequently decay into lighter, more stable particles</a:t>
                </a:r>
              </a:p>
              <a:p>
                <a:r>
                  <a:rPr lang="en-US" sz="1500" dirty="0"/>
                  <a:t>Two key components (subdetectors) designed to measure kinematics of decay products for this analysis:</a:t>
                </a:r>
              </a:p>
              <a:p>
                <a:r>
                  <a:rPr lang="en-US" sz="1500" b="1" dirty="0">
                    <a:solidFill>
                      <a:srgbClr val="FF0000"/>
                    </a:solidFill>
                  </a:rPr>
                  <a:t>Vertex Locator (VELO): </a:t>
                </a:r>
                <a:r>
                  <a:rPr lang="en-US" sz="1500" dirty="0"/>
                  <a:t>Identify primary/secondary vertices (enables decay length of B0 to be measured and identifies the vertices of the particles’ origins)</a:t>
                </a:r>
              </a:p>
              <a:p>
                <a:r>
                  <a:rPr lang="en-US" sz="1500" b="1" dirty="0">
                    <a:solidFill>
                      <a:srgbClr val="FF0000"/>
                    </a:solidFill>
                  </a:rPr>
                  <a:t>EM CALORIMETER (ECAL): </a:t>
                </a:r>
                <a:r>
                  <a:rPr lang="en-US" sz="1500" dirty="0">
                    <a:solidFill>
                      <a:schemeClr val="tx1"/>
                    </a:solidFill>
                  </a:rPr>
                  <a:t>Measures </a:t>
                </a:r>
                <a:r>
                  <a:rPr lang="en-US" sz="1500" b="1" dirty="0">
                    <a:solidFill>
                      <a:schemeClr val="tx1"/>
                    </a:solidFill>
                  </a:rPr>
                  <a:t>transverse energy </a:t>
                </a:r>
                <a:r>
                  <a:rPr lang="en-US" sz="1500" dirty="0">
                    <a:solidFill>
                      <a:schemeClr val="tx1"/>
                    </a:solidFill>
                  </a:rPr>
                  <a:t>of </a:t>
                </a:r>
                <a:r>
                  <a:rPr lang="en-AU" sz="1500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𝑒^−, 𝛾</a:t>
                </a:r>
                <a:r>
                  <a:rPr lang="en-US" sz="1500" dirty="0">
                    <a:solidFill>
                      <a:schemeClr val="tx1"/>
                    </a:solidFill>
                  </a:rPr>
                  <a:t>, and </a:t>
                </a:r>
                <a:r>
                  <a:rPr lang="en-AU" sz="1500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𝜋^0</a:t>
                </a:r>
                <a:r>
                  <a:rPr lang="en-US" sz="1500" dirty="0">
                    <a:solidFill>
                      <a:schemeClr val="tx1"/>
                    </a:solidFill>
                  </a:rPr>
                  <a:t> for decays with a photon in the final state (e.g</a:t>
                </a:r>
                <a:r>
                  <a:rPr lang="en-US" sz="1500" dirty="0"/>
                  <a:t>. in </a:t>
                </a:r>
                <a:r>
                  <a:rPr lang="en-AU" sz="1500" b="0" i="0">
                    <a:latin typeface="Cambria Math" panose="02040503050406030204" pitchFamily="18" charset="0"/>
                  </a:rPr>
                  <a:t>𝐵^0→𝐾^(∗0) 𝑎_0, 𝑎_0→𝛾𝛾</a:t>
                </a:r>
                <a:r>
                  <a:rPr lang="en-US" sz="1500" dirty="0">
                    <a:solidFill>
                      <a:schemeClr val="tx1"/>
                    </a:solidFill>
                  </a:rPr>
                  <a:t> decay channel)</a:t>
                </a:r>
              </a:p>
              <a:p>
                <a:endParaRPr lang="en-US" sz="1500" dirty="0">
                  <a:solidFill>
                    <a:schemeClr val="tx1"/>
                  </a:solidFill>
                </a:endParaRPr>
              </a:p>
              <a:p>
                <a:endParaRPr lang="en-AU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1334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0818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Seek diphoton resonance structures (contributions from pi0, eta and eta’ in the purple regions in the graph). Otherwise nothing else is of interest</a:t>
            </a:r>
          </a:p>
          <a:p>
            <a:pPr marL="171450" indent="-171450">
              <a:buFontTx/>
              <a:buChar char="-"/>
            </a:pPr>
            <a:r>
              <a:rPr lang="en-AU" dirty="0"/>
              <a:t>Max mass of ALPs being produced here is 4785.58 MeV (since rest mass of B0 is 5 GeV)</a:t>
            </a:r>
          </a:p>
          <a:p>
            <a:pPr marL="171450" indent="-171450">
              <a:buFontTx/>
              <a:buChar char="-"/>
            </a:pPr>
            <a:r>
              <a:rPr lang="en-AU" dirty="0"/>
              <a:t>Explain plot in further detail (different coloured regions = different meson-anti-meson pairs produced from e+ </a:t>
            </a:r>
            <a:r>
              <a:rPr lang="en-AU"/>
              <a:t>e- collisions)</a:t>
            </a:r>
            <a:endParaRPr lang="en-AU" dirty="0"/>
          </a:p>
          <a:p>
            <a:r>
              <a:rPr lang="en-AU" b="1" u="sng" dirty="0"/>
              <a:t>Analysis steps</a:t>
            </a:r>
          </a:p>
          <a:p>
            <a:pPr marL="0" indent="0">
              <a:buNone/>
            </a:pPr>
            <a:r>
              <a:rPr lang="en-AU" sz="1200" b="1" dirty="0"/>
              <a:t>0.  Set limit on branching fraction of decay of interest using     MC simulated data to determine if analysis is viable/worth pursuing</a:t>
            </a:r>
          </a:p>
          <a:p>
            <a:pPr marL="457200" indent="-457200">
              <a:buAutoNum type="arabicPeriod"/>
            </a:pPr>
            <a:r>
              <a:rPr lang="en-AU" sz="1200" b="1" dirty="0"/>
              <a:t>Event selection (i.e. impose constraints on kinematic and shape variables to distinguish signal </a:t>
            </a:r>
            <a:r>
              <a:rPr lang="en-AU" b="1" dirty="0"/>
              <a:t>from </a:t>
            </a:r>
            <a:r>
              <a:rPr lang="en-AU" sz="1200" b="1" dirty="0"/>
              <a:t>background within MC simulated data)</a:t>
            </a:r>
          </a:p>
          <a:p>
            <a:pPr marL="457200" indent="-457200">
              <a:buAutoNum type="arabicPeriod"/>
            </a:pPr>
            <a:r>
              <a:rPr lang="en-AU" sz="1200" b="1" dirty="0"/>
              <a:t>Check optimised event selection against a real data sample to verify that MC simulation models the data</a:t>
            </a:r>
          </a:p>
          <a:p>
            <a:pPr marL="457200" indent="-457200">
              <a:buAutoNum type="arabicPeriod"/>
            </a:pPr>
            <a:r>
              <a:rPr lang="en-AU" sz="1200" b="1" dirty="0"/>
              <a:t>Perform a fit to extract the signal yield</a:t>
            </a:r>
          </a:p>
          <a:p>
            <a:pPr marL="457200" indent="-457200">
              <a:buAutoNum type="arabicPeriod"/>
            </a:pPr>
            <a:r>
              <a:rPr lang="en-AU" sz="1200" b="1" dirty="0"/>
              <a:t>Estimate systematic errors </a:t>
            </a:r>
            <a:endParaRPr lang="en-AU" sz="800" b="1" dirty="0"/>
          </a:p>
          <a:p>
            <a:endParaRPr lang="en-AU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866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dirty="0"/>
              <a:t>Setting limit on branching fraction of decay process to determine if analysis is viable/worth pursuing (i.e. Step 0 on previous slide =&gt; preliminary stages)</a:t>
            </a:r>
          </a:p>
          <a:p>
            <a:r>
              <a:rPr lang="en-AU" sz="1200" dirty="0"/>
              <a:t>Relating the branching ratio to the mass and coupling strength of the ALP to photons</a:t>
            </a:r>
          </a:p>
          <a:p>
            <a:r>
              <a:rPr lang="en-AU" sz="1200" dirty="0"/>
              <a:t>Comparing the limits set on the mass and coupling strength to those in existing literature </a:t>
            </a:r>
            <a:r>
              <a:rPr lang="en-AU" b="1" dirty="0"/>
              <a:t>(LH plot: we are trying to exclude more of the white region if not find the ALP itself). ATLAS has </a:t>
            </a:r>
            <a:r>
              <a:rPr lang="en-AU" b="1" dirty="0" err="1"/>
              <a:t>PbPb</a:t>
            </a:r>
            <a:r>
              <a:rPr lang="en-AU" b="1" dirty="0"/>
              <a:t> collisions for the same and has set different limits to what we can. </a:t>
            </a:r>
          </a:p>
          <a:p>
            <a:r>
              <a:rPr lang="en-AU" sz="1200" b="1" dirty="0"/>
              <a:t>LHCb =&gt; Can try and exclude regions in the low-mass (below 5 GeV) range</a:t>
            </a:r>
            <a:endParaRPr lang="en-AU" sz="1200" dirty="0"/>
          </a:p>
          <a:p>
            <a:r>
              <a:rPr lang="en-AU" sz="1200" dirty="0"/>
              <a:t>Have to be aware of BRs of other decay modes for ALPs depending on their mass </a:t>
            </a:r>
            <a:r>
              <a:rPr lang="en-AU" sz="1200" b="1" dirty="0"/>
              <a:t>(right hand plot =&gt; green line)</a:t>
            </a:r>
          </a:p>
          <a:p>
            <a:r>
              <a:rPr lang="en-AU" b="1" dirty="0"/>
              <a:t>- Ultimately we are looking where branching ratio of ALP to two photons is 1 (i.e. below 2 electron masses),and trying to avoid background contamination from eta, pi and eta’</a:t>
            </a:r>
            <a:endParaRPr lang="en-AU" sz="1200" dirty="0"/>
          </a:p>
          <a:p>
            <a:endParaRPr lang="en-AU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5635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- Have to be aware of BR of other decay modes of ALPs (only considering decay for two photons in initial analysis)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0170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595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2023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SM is a model that describes fundamental constituents of nature and the forces acting between them</a:t>
            </a:r>
          </a:p>
          <a:p>
            <a:pPr marL="171450" indent="-171450">
              <a:buFontTx/>
              <a:buChar char="-"/>
            </a:pPr>
            <a:r>
              <a:rPr lang="en-AU" dirty="0"/>
              <a:t>Four fundamental forces in nature: strong, weak, EM and gravitational</a:t>
            </a:r>
          </a:p>
          <a:p>
            <a:pPr marL="171450" indent="-171450">
              <a:buFontTx/>
              <a:buChar char="-"/>
            </a:pPr>
            <a:r>
              <a:rPr lang="en-AU" dirty="0"/>
              <a:t>Each are mediated by </a:t>
            </a:r>
            <a:r>
              <a:rPr lang="en-AU" b="1" dirty="0"/>
              <a:t>gauge bosons (having integer quantum spin)</a:t>
            </a:r>
          </a:p>
          <a:p>
            <a:pPr marL="171450" indent="-171450">
              <a:buFontTx/>
              <a:buChar char="-"/>
            </a:pPr>
            <a:r>
              <a:rPr lang="en-AU" dirty="0"/>
              <a:t>Fermions = make up all matter </a:t>
            </a:r>
            <a:r>
              <a:rPr lang="en-AU" b="1" dirty="0"/>
              <a:t>(spin 1/2 particles)</a:t>
            </a:r>
          </a:p>
          <a:p>
            <a:pPr marL="171450" indent="-171450">
              <a:buFontTx/>
              <a:buChar char="-"/>
            </a:pPr>
            <a:r>
              <a:rPr lang="en-AU" dirty="0"/>
              <a:t>SM = incomplete. There are many aspects observed or theorised that are not accounted for by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3910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No mention of gravitational force in SM</a:t>
            </a:r>
          </a:p>
          <a:p>
            <a:pPr marL="171450" indent="-171450">
              <a:buFontTx/>
              <a:buChar char="-"/>
            </a:pPr>
            <a:r>
              <a:rPr lang="en-AU" dirty="0"/>
              <a:t>Dark matter and dark energy are not described by this</a:t>
            </a:r>
          </a:p>
          <a:p>
            <a:pPr marL="171450" indent="-171450">
              <a:buFontTx/>
              <a:buChar char="-"/>
            </a:pPr>
            <a:r>
              <a:rPr lang="en-AU" dirty="0"/>
              <a:t>A phenomenon known as </a:t>
            </a:r>
            <a:r>
              <a:rPr lang="en-AU" b="1" dirty="0"/>
              <a:t>CP violation </a:t>
            </a:r>
            <a:r>
              <a:rPr lang="en-AU" dirty="0"/>
              <a:t>is </a:t>
            </a:r>
            <a:r>
              <a:rPr lang="en-AU" b="1" dirty="0"/>
              <a:t>not experimentally observed in the strong force</a:t>
            </a:r>
            <a:r>
              <a:rPr lang="en-AU" dirty="0"/>
              <a:t>, despite being theoretically allowed (forms the basis of the strong CP problem). Foundation for introduction of ALPs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235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Symmetry = invariance of physical system under transformation (e.g. soccer ball is symmetric under rotation)</a:t>
            </a:r>
          </a:p>
          <a:p>
            <a:pPr marL="171450" indent="-171450">
              <a:buFontTx/>
              <a:buChar char="-"/>
            </a:pPr>
            <a:r>
              <a:rPr lang="en-AU" dirty="0"/>
              <a:t>Particular symmetry of interest is CP symmetry, composed of </a:t>
            </a:r>
            <a:r>
              <a:rPr lang="en-AU" b="1" dirty="0"/>
              <a:t>charge conjugation (C) and parity (P) operations</a:t>
            </a:r>
          </a:p>
          <a:p>
            <a:pPr marL="171450" indent="-171450">
              <a:buFontTx/>
              <a:buChar char="-"/>
            </a:pPr>
            <a:r>
              <a:rPr lang="en-AU" dirty="0"/>
              <a:t>Charge conjugation = swap particles for antiparticles</a:t>
            </a:r>
          </a:p>
          <a:p>
            <a:pPr marL="171450" indent="-171450">
              <a:buFontTx/>
              <a:buChar char="-"/>
            </a:pPr>
            <a:r>
              <a:rPr lang="en-AU" dirty="0"/>
              <a:t>Parity = inversion of spatial coordinates (ilk mirror image)</a:t>
            </a:r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r>
              <a:rPr lang="en-AU" dirty="0"/>
              <a:t>CP symmetry = preserved in EM interactions and violated in weak interactions (e.g. Cronin and Fitch’s study of neutral kaon decay in 1964)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2290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/>
              <a:t>- </a:t>
            </a:r>
            <a:r>
              <a:rPr lang="en-AU" b="1" dirty="0" err="1"/>
              <a:t>Lagrangian</a:t>
            </a:r>
            <a:r>
              <a:rPr lang="en-AU" b="1" dirty="0"/>
              <a:t> = functional from which equations of motion of a system can be derived</a:t>
            </a:r>
          </a:p>
          <a:p>
            <a:pPr marL="171450" indent="-171450">
              <a:buFontTx/>
              <a:buChar char="-"/>
            </a:pPr>
            <a:r>
              <a:rPr lang="en-AU" b="1" dirty="0"/>
              <a:t>F = EM field strength tensor. Equivalent term is present in the QCD </a:t>
            </a:r>
            <a:r>
              <a:rPr lang="en-AU" b="1" dirty="0" err="1"/>
              <a:t>Lagrangian</a:t>
            </a:r>
            <a:r>
              <a:rPr lang="en-AU" b="1" dirty="0"/>
              <a:t> involving the gluonic FST</a:t>
            </a:r>
          </a:p>
          <a:p>
            <a:pPr marL="171450" indent="-171450">
              <a:buFontTx/>
              <a:buChar char="-"/>
            </a:pPr>
            <a:r>
              <a:rPr lang="en-AU" b="1" dirty="0"/>
              <a:t>Theta is CP violating, and we do not see the effects of the term involving it. Hence, conclude that it must be very small</a:t>
            </a:r>
          </a:p>
          <a:p>
            <a:pPr marL="171450" indent="-171450">
              <a:buFontTx/>
              <a:buChar char="-"/>
            </a:pPr>
            <a:endParaRPr lang="en-AU" b="1" dirty="0"/>
          </a:p>
          <a:p>
            <a:endParaRPr lang="en-A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2082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Absence of experimental evidence of CP violation =&gt; angular terms are close to 0</a:t>
            </a:r>
          </a:p>
          <a:p>
            <a:pPr marL="171450" indent="-171450">
              <a:buFontTx/>
              <a:buChar char="-"/>
            </a:pPr>
            <a:r>
              <a:rPr lang="en-AU" dirty="0"/>
              <a:t>Experimental measurements of neutron EDM help constrain the value of these terms to below 10^-10 (fine tuning problem)</a:t>
            </a:r>
          </a:p>
          <a:p>
            <a:pPr marL="171450" indent="-171450">
              <a:buFontTx/>
              <a:buChar char="-"/>
            </a:pPr>
            <a:r>
              <a:rPr lang="en-AU" dirty="0"/>
              <a:t>Can promote theta to a dynamic field by introducing a new symmetry that is spontaneously broken (Peccei and Quinn, 1977)</a:t>
            </a:r>
          </a:p>
          <a:p>
            <a:pPr marL="171450" indent="-171450">
              <a:buFontTx/>
              <a:buChar char="-"/>
            </a:pPr>
            <a:r>
              <a:rPr lang="en-AU" dirty="0"/>
              <a:t>Theta is a field =&gt; it has a potential and excitations in this potential will produce new particles</a:t>
            </a:r>
          </a:p>
          <a:p>
            <a:pPr marL="171450" indent="-171450">
              <a:buFontTx/>
              <a:buChar char="-"/>
            </a:pPr>
            <a:r>
              <a:rPr lang="en-AU" dirty="0"/>
              <a:t>New particle = pseudoscalar (spin 0 and odd parity) as known as the </a:t>
            </a:r>
            <a:r>
              <a:rPr lang="en-AU" b="1" dirty="0"/>
              <a:t>axion (NO EXPERIMENTAL EVIDENCE OF THIS, AND THIS HAS BEEN RULED OUT)</a:t>
            </a:r>
          </a:p>
          <a:p>
            <a:pPr marL="171450" indent="-171450">
              <a:buFontTx/>
              <a:buChar char="-"/>
            </a:pPr>
            <a:r>
              <a:rPr lang="en-AU" dirty="0"/>
              <a:t>Axion will sit at the bottom of its field potential, thereby leading to CP violating parameters being equal to 0 w/o fine tuning</a:t>
            </a:r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9694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SB of </a:t>
            </a:r>
            <a:r>
              <a:rPr lang="en-AU" b="1" dirty="0"/>
              <a:t>approximate symmetry (NOT PQ symmetry) can generate ALPs (they are similar to axions)</a:t>
            </a:r>
          </a:p>
          <a:p>
            <a:pPr marL="171450" indent="-171450">
              <a:buFontTx/>
              <a:buChar char="-"/>
            </a:pPr>
            <a:r>
              <a:rPr lang="en-AU" b="1" dirty="0"/>
              <a:t>Masses and couplings to photons are independent for ALPs, whereas they vary inversely in the case of axions</a:t>
            </a:r>
          </a:p>
          <a:p>
            <a:pPr marL="171450" indent="-171450">
              <a:buFontTx/>
              <a:buChar char="-"/>
            </a:pPr>
            <a:r>
              <a:rPr lang="en-AU" b="1" dirty="0"/>
              <a:t>Couple predominantly to pairs of gauge bosons, depending on model being considered</a:t>
            </a:r>
          </a:p>
          <a:p>
            <a:pPr marL="171450" indent="-171450">
              <a:buFontTx/>
              <a:buChar char="-"/>
            </a:pPr>
            <a:r>
              <a:rPr lang="en-AU" b="1" dirty="0"/>
              <a:t>Hypothetical, feebly interacting </a:t>
            </a:r>
            <a:r>
              <a:rPr lang="en-AU" b="1" dirty="0" err="1"/>
              <a:t>pcle</a:t>
            </a:r>
            <a:r>
              <a:rPr lang="en-AU" b="1" dirty="0"/>
              <a:t> =&gt; Candidate for DM</a:t>
            </a:r>
          </a:p>
          <a:p>
            <a:pPr marL="171450" indent="-171450">
              <a:buFontTx/>
              <a:buChar char="-"/>
            </a:pPr>
            <a:r>
              <a:rPr lang="en-AU" b="1" dirty="0"/>
              <a:t>Helps solve various astrophysical puzzles (e.g. anomalies in energy loss of white dwarf stars)**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3411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AU" dirty="0"/>
                  <a:t>Promising decay channel to search for ALPs at LHCb is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en-AU" dirty="0"/>
                  <a:t>, since this gives rise to observable signatures and is easier to analyse in the LHCb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dirty="0"/>
                  <a:t>Flavour Changing Neutral Current Decay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dirty="0"/>
                  <a:t>Also an electroweak penguin decay (diagram looks like a penguin)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AU" dirty="0"/>
                  <a:t>Promising decay channel to search for ALPs at LHCb is </a:t>
                </a:r>
                <a:r>
                  <a:rPr lang="en-AU" b="0" i="0">
                    <a:latin typeface="Cambria Math" panose="02040503050406030204" pitchFamily="18" charset="0"/>
                  </a:rPr>
                  <a:t>𝐵→𝐾^(∗0) 𝑎_0, 𝑎_0→𝛾𝛾</a:t>
                </a:r>
                <a:r>
                  <a:rPr lang="en-AU" dirty="0"/>
                  <a:t>, since this gives rise to observable signatures and is easier to analyse in the LHCb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dirty="0"/>
                  <a:t>Flavour Changing Neutral Current Decay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dirty="0"/>
                  <a:t>Also an electroweak penguin decay</a:t>
                </a:r>
              </a:p>
              <a:p>
                <a:endParaRPr lang="en-AU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789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FA44-4D8F-40F6-81B4-7A52BA71204B}" type="datetime1">
              <a:rPr lang="en-AU" smtClean="0"/>
              <a:t>18/10/2022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537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011B-E254-4D96-8071-AEC76F55794E}" type="datetime1">
              <a:rPr lang="en-AU" smtClean="0"/>
              <a:t>18/10/2022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788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C22F-AA41-4D85-8DB9-CA01840AA818}" type="datetime1">
              <a:rPr lang="en-AU" smtClean="0"/>
              <a:t>18/10/2022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893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6622-5D17-419F-A002-30A133CAABFE}" type="datetime1">
              <a:rPr lang="en-AU" smtClean="0"/>
              <a:t>18/10/2022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616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C52E-FCDD-48CE-B43F-D85D41059FEE}" type="datetime1">
              <a:rPr lang="en-AU" smtClean="0"/>
              <a:t>18/10/2022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902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24ED-F48D-4865-BDDA-1D0CDA46120D}" type="datetime1">
              <a:rPr lang="en-AU" smtClean="0"/>
              <a:t>18/10/2022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96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449D-49BC-4B18-8605-D215A7AB3787}" type="datetime1">
              <a:rPr lang="en-AU" smtClean="0"/>
              <a:t>18/10/2022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91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CC48-9C1B-4747-847E-92E2A3AEC945}" type="datetime1">
              <a:rPr lang="en-AU" smtClean="0"/>
              <a:t>18/10/2022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880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E226-9B7F-48F6-89C8-F9F40DB69F46}" type="datetime1">
              <a:rPr lang="en-AU" smtClean="0"/>
              <a:t>18/10/2022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45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A7C-C1B0-4410-A4AB-21E013A3BCCE}" type="datetime1">
              <a:rPr lang="en-AU" smtClean="0"/>
              <a:t>18/10/2022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396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C93C-565A-4EBF-8AB8-00E7D2F290EE}" type="datetime1">
              <a:rPr lang="en-AU" smtClean="0"/>
              <a:t>18/10/2022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64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1588C-AF4F-45C4-9372-F9132EEE4B42}" type="datetime1">
              <a:rPr lang="en-AU" smtClean="0"/>
              <a:t>18/10/2022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863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st.unife.it/it/ricerca/aree-di-ricerca-1/esperimento-lhcb-al-cern/the-lhcb-experiment-at-cern" TargetMode="Externa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hc-closer.es/taking_a_closer_look_at_lhc/0.lhcb" TargetMode="Externa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2111.01800.pdf" TargetMode="Externa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xiv.org/abs/2102.08971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ournals.aps.org/prl/supplemental/10.1103/PhysRevLett.123.031803/supplemental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hcb.github.io/starterkit-lessons/first-analysis-steps/README.html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customXml" Target="../ink/ink2.xml"/><Relationship Id="rId10" Type="http://schemas.openxmlformats.org/officeDocument/2006/relationships/image" Target="../media/image27.png"/><Relationship Id="rId4" Type="http://schemas.openxmlformats.org/officeDocument/2006/relationships/image" Target="../media/image240.png"/><Relationship Id="rId9" Type="http://schemas.openxmlformats.org/officeDocument/2006/relationships/customXml" Target="../ink/ink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quarknet.fnal.gov/toolkits/ati/whatgevs.html" TargetMode="Externa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bc.net.au/news/science/2017-07-15/the-standard-model-of-particle-physics-explained/767033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imeone.ca/glossary/cp-symmetry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hyperlink" Target="https://arxiv.org/pdf/hep-ph/9704427.pdf" TargetMode="External"/><Relationship Id="rId4" Type="http://schemas.openxmlformats.org/officeDocument/2006/relationships/hyperlink" Target="https://www.damtp.cam.ac.uk/user/tong/qft/one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amtp.cam.ac.uk/user/tong/qft/" TargetMode="Externa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407.0546.pdf" TargetMode="External"/><Relationship Id="rId4" Type="http://schemas.openxmlformats.org/officeDocument/2006/relationships/hyperlink" Target="https://arxiv.org/pdf/0806.2807.pdf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erncourier.com/a/chasing-new-physics-with-electroweak-penguins/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1B559-E443-484E-1DB8-C511F28D6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592" y="843358"/>
            <a:ext cx="10905066" cy="1135737"/>
          </a:xfrm>
        </p:spPr>
        <p:txBody>
          <a:bodyPr>
            <a:normAutofit/>
          </a:bodyPr>
          <a:lstStyle/>
          <a:p>
            <a:endParaRPr lang="en-AU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0A887-D1C6-BBC9-43CA-352BD4154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34" y="445208"/>
            <a:ext cx="10905066" cy="43939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5400" b="1" dirty="0">
                <a:latin typeface="+mj-lt"/>
              </a:rPr>
              <a:t>The Search for Axion Like Particles (ALPs) in B Meson Decays at the LHCb</a:t>
            </a:r>
            <a:endParaRPr lang="en-AU" sz="5400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4C8ECC-05BF-D3F5-54A2-07621FEAEABC}"/>
              </a:ext>
            </a:extLst>
          </p:cNvPr>
          <p:cNvSpPr txBox="1"/>
          <p:nvPr/>
        </p:nvSpPr>
        <p:spPr>
          <a:xfrm>
            <a:off x="1470152" y="2120693"/>
            <a:ext cx="92244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2400" dirty="0"/>
              <a:t>Subrahmanya “Sai” Pemmaraju (supervised by Prof. </a:t>
            </a:r>
            <a:r>
              <a:rPr lang="en-AU" sz="2400" dirty="0" err="1"/>
              <a:t>Ulrik</a:t>
            </a:r>
            <a:r>
              <a:rPr lang="en-AU" sz="2400" dirty="0"/>
              <a:t> </a:t>
            </a:r>
            <a:r>
              <a:rPr lang="en-AU" sz="2400" dirty="0" err="1"/>
              <a:t>Egede</a:t>
            </a:r>
            <a:r>
              <a:rPr lang="en-AU" sz="2400" dirty="0"/>
              <a:t>)</a:t>
            </a:r>
            <a:r>
              <a:rPr lang="en-AU" sz="2400" b="1" dirty="0"/>
              <a:t> </a:t>
            </a:r>
            <a:r>
              <a:rPr lang="en-AU" sz="2400" dirty="0"/>
              <a:t>18/10/2022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F97A0A-988F-02E4-3D7E-AFFA3CA9ADE0}"/>
                  </a:ext>
                </a:extLst>
              </p:cNvPr>
              <p:cNvSpPr txBox="1"/>
              <p:nvPr/>
            </p:nvSpPr>
            <p:spPr>
              <a:xfrm>
                <a:off x="895488" y="5979166"/>
                <a:ext cx="1065999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>
                    <a:solidFill>
                      <a:srgbClr val="FF0000"/>
                    </a:solidFill>
                  </a:rPr>
                  <a:t>Note: </a:t>
                </a:r>
                <a:r>
                  <a:rPr lang="en-AU" dirty="0"/>
                  <a:t>For most of this talk, I will resort to using natural units, as is conventional in particle physics. These are units where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ℏ=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AU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AU" b="1" dirty="0"/>
                  <a:t> </a:t>
                </a:r>
                <a:r>
                  <a:rPr lang="en-AU" dirty="0"/>
                  <a:t>Thus, energies, masses, and momenta are all measured or reported in either MeV or GeV</a:t>
                </a:r>
                <a:endParaRPr lang="en-AU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F97A0A-988F-02E4-3D7E-AFFA3CA9A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488" y="5979166"/>
                <a:ext cx="10659996" cy="923330"/>
              </a:xfrm>
              <a:prstGeom prst="rect">
                <a:avLst/>
              </a:prstGeom>
              <a:blipFill>
                <a:blip r:embed="rId3"/>
                <a:stretch>
                  <a:fillRect l="-515" t="-3974" b="-99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40C46-F69E-AC96-E90D-E61F875F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</a:t>
            </a:fld>
            <a:endParaRPr lang="en-AU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8F45174-C2FC-D21B-7F7D-FA9B5FD19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85" y="2677515"/>
            <a:ext cx="4677844" cy="329398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CED88E49-08F1-B5AA-327B-CF968DF753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680" y="3004458"/>
            <a:ext cx="3593313" cy="249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05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5B949-AEAB-BAA0-693C-5F4DFE5F8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28" y="295721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The LHCb Detector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E5520608-26D9-0E78-7269-3414079D4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0352" y="1345815"/>
                <a:ext cx="11318585" cy="4393982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𝑝𝑝</m:t>
                    </m:r>
                  </m:oMath>
                </a14:m>
                <a:r>
                  <a:rPr lang="en-US" sz="2200" dirty="0"/>
                  <a:t> collision produces numerous unstable particles, many of which will subsequently decay into lighter, more stable particles</a:t>
                </a:r>
              </a:p>
            </p:txBody>
          </p:sp>
        </mc:Choice>
        <mc:Fallback xmlns="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E5520608-26D9-0E78-7269-3414079D49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352" y="1345815"/>
                <a:ext cx="11318585" cy="4393982"/>
              </a:xfrm>
              <a:blipFill>
                <a:blip r:embed="rId3"/>
                <a:stretch>
                  <a:fillRect l="-592" t="-16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91AFD00-8082-4E5E-47C5-905C9DB65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892" y="2349360"/>
            <a:ext cx="7437337" cy="34587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23FB67-E8A4-6D36-A2D7-86FD9D73B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10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3ECB2D-2AD9-F2CB-129B-85DC0D8C8F3B}"/>
              </a:ext>
            </a:extLst>
          </p:cNvPr>
          <p:cNvSpPr txBox="1"/>
          <p:nvPr/>
        </p:nvSpPr>
        <p:spPr>
          <a:xfrm>
            <a:off x="486828" y="6103172"/>
            <a:ext cx="1121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u="sng" dirty="0"/>
              <a:t>Image Source:</a:t>
            </a:r>
            <a:r>
              <a:rPr lang="en-AU" b="1" dirty="0"/>
              <a:t> </a:t>
            </a:r>
            <a:r>
              <a:rPr lang="en-AU" dirty="0">
                <a:hlinkClick r:id="rId5"/>
              </a:rPr>
              <a:t>http://fst.unife.it/it/ricerca/aree-di-ricerca-1/esperimento-lhcb-al-cern/the-lhcb-experiment-at-cern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1051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F608-199F-94CD-4A2C-D935D305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LHCb Detector 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E0D922-2581-732F-FBED-35A3C8B245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511" y="1690688"/>
                <a:ext cx="4636626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Two key components (subdetectors) designed to measure kinematics of decay products for this analysis:</a:t>
                </a:r>
              </a:p>
              <a:p>
                <a:pPr lvl="1"/>
                <a:r>
                  <a:rPr lang="en-US" sz="2200" b="1" dirty="0">
                    <a:solidFill>
                      <a:srgbClr val="FF0000"/>
                    </a:solidFill>
                  </a:rPr>
                  <a:t>Vertex Locator (VELO): </a:t>
                </a:r>
                <a:r>
                  <a:rPr lang="en-US" sz="2200" dirty="0"/>
                  <a:t>Identify primary/secondary vertices</a:t>
                </a:r>
              </a:p>
              <a:p>
                <a:pPr lvl="1"/>
                <a:r>
                  <a:rPr lang="en-US" sz="2200" b="1" dirty="0">
                    <a:solidFill>
                      <a:srgbClr val="FF0000"/>
                    </a:solidFill>
                  </a:rPr>
                  <a:t>Electromagnetic Calorimeter (ECAL): </a:t>
                </a:r>
                <a:r>
                  <a:rPr lang="en-US" sz="2200" dirty="0">
                    <a:solidFill>
                      <a:schemeClr val="tx1"/>
                    </a:solidFill>
                  </a:rPr>
                  <a:t>Measures </a:t>
                </a:r>
                <a:r>
                  <a:rPr lang="en-US" sz="2200" b="1" dirty="0">
                    <a:solidFill>
                      <a:schemeClr val="tx1"/>
                    </a:solidFill>
                  </a:rPr>
                  <a:t>transverse energy </a:t>
                </a:r>
                <a:r>
                  <a:rPr lang="en-US" sz="2200" dirty="0">
                    <a:solidFill>
                      <a:schemeClr val="tx1"/>
                    </a:solidFill>
                  </a:rPr>
                  <a:t>of photons in </a:t>
                </a:r>
                <a:r>
                  <a:rPr lang="en-US" sz="2200" dirty="0"/>
                  <a:t>a decay’s </a:t>
                </a:r>
                <a:r>
                  <a:rPr lang="en-US" sz="2200" dirty="0">
                    <a:solidFill>
                      <a:schemeClr val="tx1"/>
                    </a:solidFill>
                  </a:rPr>
                  <a:t>final state (e.g</a:t>
                </a:r>
                <a:r>
                  <a:rPr lang="en-US" sz="2200" dirty="0"/>
                  <a:t>.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)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E0D922-2581-732F-FBED-35A3C8B245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511" y="1690688"/>
                <a:ext cx="4636626" cy="4351338"/>
              </a:xfrm>
              <a:blipFill>
                <a:blip r:embed="rId3"/>
                <a:stretch>
                  <a:fillRect l="-1445" t="-1681" r="-39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CE082-E57E-C427-D410-41E6CF1D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11</a:t>
            </a:fld>
            <a:endParaRPr lang="en-AU"/>
          </a:p>
        </p:txBody>
      </p:sp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8F7AEC3B-2910-7D11-170D-DD1E144C03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708" y="1487830"/>
            <a:ext cx="6072259" cy="45541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C49E5B-8860-7DE4-B278-671689CC5A18}"/>
              </a:ext>
            </a:extLst>
          </p:cNvPr>
          <p:cNvSpPr txBox="1"/>
          <p:nvPr/>
        </p:nvSpPr>
        <p:spPr>
          <a:xfrm>
            <a:off x="838200" y="6356350"/>
            <a:ext cx="10082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u="sng" dirty="0"/>
              <a:t>Image Source:</a:t>
            </a:r>
            <a:r>
              <a:rPr lang="en-AU" b="1" dirty="0"/>
              <a:t> </a:t>
            </a:r>
            <a:r>
              <a:rPr lang="en-AU" dirty="0">
                <a:hlinkClick r:id="rId5"/>
              </a:rPr>
              <a:t>https://www.lhc-closer.es/taking_a_closer_look_at_lhc/0.lhcb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2735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D8585-61C1-047B-026B-D7066188E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49" y="383604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Strategy: Search for ALPs at LHCb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567F06-94EE-7971-5E8B-68164CB70F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673" y="1585732"/>
                <a:ext cx="11700978" cy="4962958"/>
              </a:xfrm>
            </p:spPr>
            <p:txBody>
              <a:bodyPr>
                <a:normAutofit/>
              </a:bodyPr>
              <a:lstStyle/>
              <a:p>
                <a:r>
                  <a:rPr lang="en-AU" sz="2500" dirty="0"/>
                  <a:t>Seek diphoton resonance structures</a:t>
                </a:r>
              </a:p>
              <a:p>
                <a:r>
                  <a:rPr lang="en-AU" sz="2500" dirty="0"/>
                  <a:t>ALPs produced in </a:t>
                </a:r>
                <a14:m>
                  <m:oMath xmlns:m="http://schemas.openxmlformats.org/officeDocument/2006/math">
                    <m:r>
                      <a:rPr lang="en-AU" sz="25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AU" sz="2500" dirty="0"/>
                  <a:t>-meson decays have a maximal mass of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5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5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AU" sz="25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5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5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AU" sz="25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5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5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p>
                            <m:s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500" b="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  <m:r>
                        <a:rPr lang="en-AU" sz="2500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sz="25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5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p>
                            <m:s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500" b="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AU" sz="2500" b="0" i="1">
                          <a:latin typeface="Cambria Math" panose="02040503050406030204" pitchFamily="18" charset="0"/>
                        </a:rPr>
                        <m:t>=5279.26−493.68 </m:t>
                      </m:r>
                      <m:r>
                        <a:rPr lang="en-AU" sz="2500" b="0" i="1">
                          <a:latin typeface="Cambria Math" panose="02040503050406030204" pitchFamily="18" charset="0"/>
                        </a:rPr>
                        <m:t>𝑀𝑒𝑉</m:t>
                      </m:r>
                      <m:r>
                        <a:rPr lang="en-AU" sz="2500" b="0" i="1">
                          <a:latin typeface="Cambria Math" panose="02040503050406030204" pitchFamily="18" charset="0"/>
                        </a:rPr>
                        <m:t>=4785.58 </m:t>
                      </m:r>
                      <m:r>
                        <a:rPr lang="en-AU" sz="2500" b="0" i="1">
                          <a:latin typeface="Cambria Math" panose="02040503050406030204" pitchFamily="18" charset="0"/>
                        </a:rPr>
                        <m:t>𝑀𝑒𝑉</m:t>
                      </m:r>
                    </m:oMath>
                  </m:oMathPara>
                </a14:m>
                <a:endParaRPr lang="en-AU" sz="25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567F06-94EE-7971-5E8B-68164CB70F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673" y="1585732"/>
                <a:ext cx="11700978" cy="4962958"/>
              </a:xfrm>
              <a:blipFill>
                <a:blip r:embed="rId3"/>
                <a:stretch>
                  <a:fillRect l="-782" t="-15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16A3406-6B2F-7F19-EE4D-A94E7A469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9092" y="2854179"/>
            <a:ext cx="5174268" cy="362198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A75BB-B22A-5B84-2081-205E2845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12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FB478-F145-FD91-ED1A-EFF1F2D1F179}"/>
              </a:ext>
            </a:extLst>
          </p:cNvPr>
          <p:cNvSpPr txBox="1"/>
          <p:nvPr/>
        </p:nvSpPr>
        <p:spPr>
          <a:xfrm>
            <a:off x="670705" y="6390395"/>
            <a:ext cx="11025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The BABAR Collaboration: </a:t>
            </a:r>
            <a:r>
              <a:rPr lang="en-AU" i="1" dirty="0"/>
              <a:t>Search for Axion Like Particles in B Meson Decays: </a:t>
            </a:r>
            <a:r>
              <a:rPr lang="en-AU" dirty="0">
                <a:hlinkClick r:id="rId5"/>
              </a:rPr>
              <a:t>https://arxiv.org/pdf/2111.01800.pdf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0530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9F60-2164-CDF3-7DB8-FFF3DF7B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Analysis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2E145-5C5A-C284-75C5-87B02693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13</a:t>
            </a:fld>
            <a:endParaRPr lang="en-A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C82D25-8850-02B1-1D7B-640919101D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48833" y="1690688"/>
            <a:ext cx="10515600" cy="44832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AU" b="1" dirty="0"/>
              <a:t>0.  Set limit on branching fraction of decay of interest using Monte Carlo (MC) simulated data to determine if analysis is viable/worth pursuing</a:t>
            </a:r>
          </a:p>
          <a:p>
            <a:pPr marL="457200" indent="-457200">
              <a:buAutoNum type="arabicPeriod"/>
            </a:pPr>
            <a:r>
              <a:rPr lang="en-AU" dirty="0"/>
              <a:t>Event selection (i.e. impose constraints on kinematic and shape variables to distinguish signal from background within MC simulated data)</a:t>
            </a:r>
          </a:p>
          <a:p>
            <a:pPr marL="457200" indent="-457200">
              <a:buAutoNum type="arabicPeriod"/>
            </a:pPr>
            <a:r>
              <a:rPr lang="en-AU" dirty="0"/>
              <a:t>Check optimised event selection against a real data sample to verify that MC simulation models the data</a:t>
            </a:r>
          </a:p>
          <a:p>
            <a:pPr marL="457200" indent="-457200">
              <a:buAutoNum type="arabicPeriod"/>
            </a:pPr>
            <a:r>
              <a:rPr lang="en-AU" dirty="0"/>
              <a:t>Perform a fit to extract the signal yield</a:t>
            </a:r>
          </a:p>
          <a:p>
            <a:pPr marL="457200" indent="-457200">
              <a:buAutoNum type="arabicPeriod"/>
            </a:pPr>
            <a:r>
              <a:rPr lang="en-AU" dirty="0"/>
              <a:t>Estimate systematic errors </a:t>
            </a:r>
          </a:p>
        </p:txBody>
      </p:sp>
    </p:spTree>
    <p:extLst>
      <p:ext uri="{BB962C8B-B14F-4D97-AF65-F5344CB8AC3E}">
        <p14:creationId xmlns:p14="http://schemas.microsoft.com/office/powerpoint/2010/main" val="32764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8AB7-C61E-9A67-E047-53C6B101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73" y="332325"/>
            <a:ext cx="10842523" cy="1325563"/>
          </a:xfrm>
        </p:spPr>
        <p:txBody>
          <a:bodyPr/>
          <a:lstStyle/>
          <a:p>
            <a:r>
              <a:rPr lang="en-AU" b="1" dirty="0"/>
              <a:t>My Analysis (to date)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D466A-4D51-6A91-C7F6-310A1AFA0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50" y="1511555"/>
            <a:ext cx="5388807" cy="4351338"/>
          </a:xfrm>
        </p:spPr>
        <p:txBody>
          <a:bodyPr/>
          <a:lstStyle/>
          <a:p>
            <a:r>
              <a:rPr lang="en-AU" sz="2600" b="1" dirty="0"/>
              <a:t>Setting limit on branching fraction of decay process to determine if analysis is viable/worth pursuing (i.e. Step 0 on previous slide =&gt; preliminary stages)</a:t>
            </a:r>
          </a:p>
          <a:p>
            <a:r>
              <a:rPr lang="en-AU" sz="2600" dirty="0"/>
              <a:t>Relating the branching ratio to the mass and coupling strength of the ALP to photons</a:t>
            </a:r>
          </a:p>
          <a:p>
            <a:r>
              <a:rPr lang="en-AU" sz="2600" dirty="0"/>
              <a:t>Comparing the limits set on the mass and coupling strength to those in existing literature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43C8AE69-187A-DCF1-5B70-B3CDC0DEA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214" y="1354376"/>
            <a:ext cx="6186736" cy="4351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5B8AEE-A576-41EB-FA9F-CCB6164B1385}"/>
              </a:ext>
            </a:extLst>
          </p:cNvPr>
          <p:cNvSpPr txBox="1"/>
          <p:nvPr/>
        </p:nvSpPr>
        <p:spPr>
          <a:xfrm>
            <a:off x="6853630" y="56362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4"/>
              </a:rPr>
              <a:t>http://arxiv.org/abs/2102.08971</a:t>
            </a:r>
            <a:r>
              <a:rPr lang="en-AU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CB92A-5340-887C-2417-E8018288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0030" y="6147003"/>
            <a:ext cx="2743200" cy="365125"/>
          </a:xfrm>
        </p:spPr>
        <p:txBody>
          <a:bodyPr/>
          <a:lstStyle/>
          <a:p>
            <a:fld id="{175C9CBA-CF83-41C6-AEB4-7EFDF2719FAA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6661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9510-AFC2-D0C3-4EA7-C3159B39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Plot of ALP Branching Fraction vs ALP Mass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EC7532-72BB-690B-AC0E-C3FA9569A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2846" y="1360801"/>
            <a:ext cx="8259354" cy="491045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9F3B1-8E96-3C6A-13D0-DE29546D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15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68264-C5D6-B848-2575-69A01FCC4963}"/>
              </a:ext>
            </a:extLst>
          </p:cNvPr>
          <p:cNvSpPr txBox="1"/>
          <p:nvPr/>
        </p:nvSpPr>
        <p:spPr>
          <a:xfrm>
            <a:off x="2096082" y="6169709"/>
            <a:ext cx="7710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hlinkClick r:id="rId4"/>
              </a:rPr>
              <a:t>https://journals.aps.org/prl/supplemental/10.1103/PhysRevLett.123.031803/supplemental.pdf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1186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4B857-FF54-B354-BE01-550A07493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>
                <a:solidFill>
                  <a:srgbClr val="FF0000"/>
                </a:solidFill>
              </a:rPr>
              <a:t>Addendum: Flavour Changing Neutral Currents (FCNC)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DA348F8-1028-B157-E51A-0990621E4B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1779204"/>
                <a:ext cx="4478443" cy="4393982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)→</m:t>
                    </m:r>
                    <m:bar>
                      <m:barPr>
                        <m:pos m:val="top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ba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quark transition forbidden at tree level in SM</a:t>
                </a:r>
              </a:p>
              <a:p>
                <a:r>
                  <a:rPr lang="en-US" dirty="0"/>
                  <a:t>Neutral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cannot change quark flavour in SM</a:t>
                </a:r>
              </a:p>
              <a:p>
                <a:r>
                  <a:rPr lang="en-US" dirty="0"/>
                  <a:t>Can add “loops” into Feynman diagram and allow for this (decay that proceeds will be suppressed)</a:t>
                </a:r>
              </a:p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en-US" dirty="0"/>
                  <a:t> proceeds at one-loop level (it can still occur, but the probability is much lower)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DA348F8-1028-B157-E51A-0990621E4B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1779204"/>
                <a:ext cx="4478443" cy="4393982"/>
              </a:xfrm>
              <a:blipFill>
                <a:blip r:embed="rId3"/>
                <a:stretch>
                  <a:fillRect l="-2180" t="-1942" r="-2316" b="-208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03943F-F232-DF12-28BB-2EFDB7CD1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1" y="3594565"/>
            <a:ext cx="3911600" cy="294348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BD71978-CDF6-E2A6-516C-8190E88A3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1911" y="1207052"/>
            <a:ext cx="6240780" cy="209997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9CA3BD-C416-92AE-D47C-D5960098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9060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2860D-24BB-ED02-9688-5476C99E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FF0000"/>
                </a:solidFill>
              </a:rPr>
              <a:t>Addendum: LHCb Data Flow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1212E62-8B46-94AC-F5F1-7DEBC96FF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05160" cy="3894455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Data is filtered through  a </a:t>
                </a:r>
                <a:r>
                  <a:rPr lang="en-AU" b="1" dirty="0"/>
                  <a:t>trigger</a:t>
                </a:r>
                <a:r>
                  <a:rPr lang="en-AU" dirty="0"/>
                  <a:t>, consisting of an </a:t>
                </a:r>
                <a:r>
                  <a:rPr lang="en-AU" b="1" dirty="0"/>
                  <a:t>L0 trigger (hardware-level) </a:t>
                </a:r>
                <a:r>
                  <a:rPr lang="en-AU" dirty="0"/>
                  <a:t>and </a:t>
                </a:r>
                <a:r>
                  <a:rPr lang="en-AU" b="1" dirty="0"/>
                  <a:t>HLT (high-level trigger), at the software-level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Raw data is reconstructed to transform detector hits into objects such as tracks and clusters. Output of this step is a </a:t>
                </a:r>
                <a:r>
                  <a:rPr lang="en-AU" b="1" dirty="0"/>
                  <a:t>DST file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Reconstructed data is further filtered through a process known as </a:t>
                </a:r>
                <a:r>
                  <a:rPr lang="en-AU" b="1" dirty="0"/>
                  <a:t>stripping. </a:t>
                </a:r>
                <a:r>
                  <a:rPr lang="en-AU" dirty="0"/>
                  <a:t>Output data is in either DST 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AU" dirty="0"/>
                  <a:t>DST (micro-DST) format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1212E62-8B46-94AC-F5F1-7DEBC96FF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05160" cy="3894455"/>
              </a:xfrm>
              <a:blipFill>
                <a:blip r:embed="rId2"/>
                <a:stretch>
                  <a:fillRect l="-1185" t="-2660" r="-14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4889ED-210E-2DDB-8BA6-F942E790CC5D}"/>
                  </a:ext>
                </a:extLst>
              </p:cNvPr>
              <p:cNvSpPr txBox="1"/>
              <p:nvPr/>
            </p:nvSpPr>
            <p:spPr>
              <a:xfrm>
                <a:off x="1017487" y="4796750"/>
                <a:ext cx="10046753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AU" b="1" u="sng" dirty="0">
                    <a:solidFill>
                      <a:srgbClr val="FF0000"/>
                    </a:solidFill>
                  </a:rPr>
                  <a:t>Note: </a:t>
                </a:r>
                <a:r>
                  <a:rPr lang="en-AU" b="1" dirty="0"/>
                  <a:t>A large number of Monte Carlo (MC) simulated events are also produced that are also processed in a similar way to real data. </a:t>
                </a:r>
                <a14:m>
                  <m:oMath xmlns:m="http://schemas.openxmlformats.org/officeDocument/2006/math">
                    <m:r>
                      <a:rPr lang="en-AU" b="1" i="1" smtClean="0">
                        <a:latin typeface="Cambria Math" panose="02040503050406030204" pitchFamily="18" charset="0"/>
                      </a:rPr>
                      <m:t>𝒑𝒑</m:t>
                    </m:r>
                  </m:oMath>
                </a14:m>
                <a:r>
                  <a:rPr lang="en-AU" b="1" dirty="0"/>
                  <a:t> collisions and the detector response are simulated in this process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4889ED-210E-2DDB-8BA6-F942E790C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487" y="4796750"/>
                <a:ext cx="10046753" cy="646331"/>
              </a:xfrm>
              <a:prstGeom prst="rect">
                <a:avLst/>
              </a:prstGeom>
              <a:blipFill>
                <a:blip r:embed="rId3"/>
                <a:stretch>
                  <a:fillRect l="-546" t="-5660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5DFF4B9-6FAA-834C-4E9A-42F8784BB04B}"/>
              </a:ext>
            </a:extLst>
          </p:cNvPr>
          <p:cNvSpPr txBox="1"/>
          <p:nvPr/>
        </p:nvSpPr>
        <p:spPr>
          <a:xfrm>
            <a:off x="1017487" y="5855017"/>
            <a:ext cx="9839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u="sng" dirty="0">
                <a:solidFill>
                  <a:srgbClr val="FF0000"/>
                </a:solidFill>
              </a:rPr>
              <a:t>Source: </a:t>
            </a:r>
            <a:r>
              <a:rPr lang="en-AU" b="1" dirty="0"/>
              <a:t>LHCb </a:t>
            </a:r>
            <a:r>
              <a:rPr lang="en-AU" b="1" dirty="0" err="1"/>
              <a:t>Starterkit</a:t>
            </a:r>
            <a:r>
              <a:rPr lang="en-AU" b="1" dirty="0"/>
              <a:t>: </a:t>
            </a:r>
            <a:r>
              <a:rPr lang="en-AU" b="1" dirty="0">
                <a:solidFill>
                  <a:srgbClr val="0563C1"/>
                </a:solidFill>
                <a:hlinkClick r:id="rId4"/>
              </a:rPr>
              <a:t>https://lhcb.github.io/starterkit-lessons/first-analysis-steps/README.html</a:t>
            </a:r>
            <a:r>
              <a:rPr lang="en-AU" b="1" dirty="0">
                <a:solidFill>
                  <a:srgbClr val="0563C1"/>
                </a:solidFill>
              </a:rPr>
              <a:t> </a:t>
            </a:r>
            <a:endParaRPr lang="en-AU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65C604-CCD3-98FD-923D-197A5293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553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C08D-C054-FA49-F8B6-A36EF98E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FF0000"/>
                </a:solidFill>
              </a:rPr>
              <a:t>Addendum: LHCb Simulation Framework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98618E-2B88-2732-78A2-0FEF27E3D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903" y="4118914"/>
            <a:ext cx="8097457" cy="26002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0AD3E0-0BB3-FCDA-F509-9FAA80EBD204}"/>
              </a:ext>
            </a:extLst>
          </p:cNvPr>
          <p:cNvSpPr txBox="1"/>
          <p:nvPr/>
        </p:nvSpPr>
        <p:spPr>
          <a:xfrm>
            <a:off x="548832" y="1553242"/>
            <a:ext cx="1051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Applications used for simulation framework (e.g. Gauss, DaVinci, etc.) are predominantly implemented in Python and/or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All MC simulations used so far are </a:t>
            </a:r>
            <a:r>
              <a:rPr lang="en-AU" sz="2800" b="1" dirty="0">
                <a:highlight>
                  <a:srgbClr val="FFFF00"/>
                </a:highlight>
              </a:rPr>
              <a:t>generator level simulations </a:t>
            </a:r>
            <a:r>
              <a:rPr lang="en-AU" sz="2800" dirty="0"/>
              <a:t>(i.e. only Gauss, and DaVinci steps are executed). Full simulation is time-consuming but more detailed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F850C48-A7C7-0401-EB01-15243C6DF803}"/>
                  </a:ext>
                </a:extLst>
              </p14:cNvPr>
              <p14:cNvContentPartPr/>
              <p14:nvPr/>
            </p14:nvContentPartPr>
            <p14:xfrm>
              <a:off x="2644155" y="5403341"/>
              <a:ext cx="1127880" cy="10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F850C48-A7C7-0401-EB01-15243C6DF8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0515" y="5295701"/>
                <a:ext cx="123552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483F7DF-50F9-336B-6645-312432AC0157}"/>
                  </a:ext>
                </a:extLst>
              </p14:cNvPr>
              <p14:cNvContentPartPr/>
              <p14:nvPr/>
            </p14:nvContentPartPr>
            <p14:xfrm>
              <a:off x="8114355" y="4398221"/>
              <a:ext cx="1193400" cy="42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483F7DF-50F9-336B-6645-312432AC01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60355" y="4290581"/>
                <a:ext cx="13010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3C1810D-AF31-DC70-8D8C-2D9CB7C05A41}"/>
                  </a:ext>
                </a:extLst>
              </p14:cNvPr>
              <p14:cNvContentPartPr/>
              <p14:nvPr/>
            </p14:nvContentPartPr>
            <p14:xfrm>
              <a:off x="8097435" y="6085901"/>
              <a:ext cx="1248480" cy="26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3C1810D-AF31-DC70-8D8C-2D9CB7C05A4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43795" y="5978261"/>
                <a:ext cx="13561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3313022-F64A-9694-9851-50A6DFC3EA34}"/>
                  </a:ext>
                </a:extLst>
              </p14:cNvPr>
              <p14:cNvContentPartPr/>
              <p14:nvPr/>
            </p14:nvContentPartPr>
            <p14:xfrm>
              <a:off x="6326235" y="6062501"/>
              <a:ext cx="1248120" cy="54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3313022-F64A-9694-9851-50A6DFC3EA3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72595" y="5954501"/>
                <a:ext cx="1355760" cy="2703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CCE96C-6535-AED6-1AA9-0FBAB473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951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1B559-E443-484E-1DB8-C511F28D6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Unit Conversion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6CC9570-93CF-050F-6478-AA86ADE84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69" y="1653165"/>
            <a:ext cx="11381461" cy="3158353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A4E3EB-FDC7-9151-F8DE-14D1ECABC9F2}"/>
                  </a:ext>
                </a:extLst>
              </p:cNvPr>
              <p:cNvSpPr txBox="1"/>
              <p:nvPr/>
            </p:nvSpPr>
            <p:spPr>
              <a:xfrm>
                <a:off x="405269" y="5011303"/>
                <a:ext cx="11381461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AU" b="1" u="sng" dirty="0">
                    <a:solidFill>
                      <a:srgbClr val="FF0000"/>
                    </a:solidFill>
                  </a:rPr>
                  <a:t>Reminder: </a:t>
                </a:r>
                <a:r>
                  <a:rPr lang="en-AU" b="1" dirty="0"/>
                  <a:t>For most of this talk, I will resort to using natural units, as is conventional in particle physics. These are units where </a:t>
                </a:r>
                <a14:m>
                  <m:oMath xmlns:m="http://schemas.openxmlformats.org/officeDocument/2006/math">
                    <m:r>
                      <a:rPr lang="en-AU" b="1" i="1" smtClean="0">
                        <a:latin typeface="Cambria Math" panose="02040503050406030204" pitchFamily="18" charset="0"/>
                      </a:rPr>
                      <m:t>ℏ=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AU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AU" b="1" dirty="0"/>
                  <a:t> Thus, energies, masses, and momenta are all measured or reported in either MeV or GeV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A4E3EB-FDC7-9151-F8DE-14D1ECABC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69" y="5011303"/>
                <a:ext cx="11381461" cy="646331"/>
              </a:xfrm>
              <a:prstGeom prst="rect">
                <a:avLst/>
              </a:prstGeom>
              <a:blipFill>
                <a:blip r:embed="rId4"/>
                <a:stretch>
                  <a:fillRect l="-428" t="-4717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3829D344-CE9E-6FE0-18A1-680A131210A0}"/>
              </a:ext>
            </a:extLst>
          </p:cNvPr>
          <p:cNvSpPr/>
          <p:nvPr/>
        </p:nvSpPr>
        <p:spPr>
          <a:xfrm>
            <a:off x="436134" y="3238500"/>
            <a:ext cx="11350596" cy="10587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879F73-D24B-2198-9167-E7FE741A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2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6E1700-1CE8-45C0-875B-995E93B70320}"/>
              </a:ext>
            </a:extLst>
          </p:cNvPr>
          <p:cNvSpPr txBox="1"/>
          <p:nvPr/>
        </p:nvSpPr>
        <p:spPr>
          <a:xfrm>
            <a:off x="507030" y="6285689"/>
            <a:ext cx="1053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/>
              <a:t>Figure Source:</a:t>
            </a:r>
            <a:r>
              <a:rPr lang="en-AU" b="1" dirty="0"/>
              <a:t>  </a:t>
            </a:r>
            <a:r>
              <a:rPr lang="en-AU" dirty="0">
                <a:hlinkClick r:id="rId5"/>
              </a:rPr>
              <a:t>https://quarknet.fnal.gov/toolkits/ati/whatgevs.html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730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3C66E-E112-3123-3539-6EAB76B5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Standard Model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CBDB9-A7FF-D6B2-B66D-84ECDBD0E666}"/>
              </a:ext>
            </a:extLst>
          </p:cNvPr>
          <p:cNvSpPr txBox="1"/>
          <p:nvPr/>
        </p:nvSpPr>
        <p:spPr>
          <a:xfrm>
            <a:off x="643468" y="1782981"/>
            <a:ext cx="4970877" cy="4393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Four fundamental forces in nature: strong, weak, electromagnetic (EM) and gravitational, each mediated by </a:t>
            </a:r>
            <a:r>
              <a:rPr lang="en-US" sz="2800" b="1" dirty="0"/>
              <a:t>gauge bosons (of integer quantum spin)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 i="1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Fermions = make up all matter (</a:t>
            </a:r>
            <a:r>
              <a:rPr lang="en-US" sz="2800" b="1" dirty="0"/>
              <a:t>spin ½ particles)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Standard Model = </a:t>
            </a:r>
            <a:r>
              <a:rPr lang="en-US" sz="2800" b="1" dirty="0">
                <a:solidFill>
                  <a:srgbClr val="FF0000"/>
                </a:solidFill>
              </a:rPr>
              <a:t>(Almost) </a:t>
            </a:r>
            <a:r>
              <a:rPr lang="en-US" sz="2800" dirty="0"/>
              <a:t>comprehensive description of the particles that exist in nature and the interactions between them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8079F4-7946-E739-26DD-B7A2E1B12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812" y="1457471"/>
            <a:ext cx="5290720" cy="398126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70DDC4-FEED-711C-3E69-792EDEABE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3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41A0A4-3A7A-05D2-4714-C387ACDB9D68}"/>
              </a:ext>
            </a:extLst>
          </p:cNvPr>
          <p:cNvSpPr txBox="1"/>
          <p:nvPr/>
        </p:nvSpPr>
        <p:spPr>
          <a:xfrm>
            <a:off x="377262" y="6229022"/>
            <a:ext cx="11437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u="sng" dirty="0"/>
              <a:t>Image Source</a:t>
            </a:r>
            <a:r>
              <a:rPr lang="en-AU" dirty="0"/>
              <a:t>: </a:t>
            </a:r>
            <a:r>
              <a:rPr lang="en-AU" dirty="0">
                <a:hlinkClick r:id="rId4"/>
              </a:rPr>
              <a:t>https://www.abc.net.au/news/science/2017-07-15/the-standard-model-of-particle-physics-explained/7670338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663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44B4D3-32BB-DE20-B232-30F2349B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10" y="318438"/>
            <a:ext cx="7628874" cy="1135737"/>
          </a:xfrm>
        </p:spPr>
        <p:txBody>
          <a:bodyPr>
            <a:noAutofit/>
          </a:bodyPr>
          <a:lstStyle/>
          <a:p>
            <a:r>
              <a:rPr lang="en-AU" b="1" dirty="0"/>
              <a:t>Limitations of the Standard Model</a:t>
            </a:r>
          </a:p>
        </p:txBody>
      </p:sp>
      <p:grpSp>
        <p:nvGrpSpPr>
          <p:cNvPr id="47" name="Group 37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48" name="Isosceles Triangle 38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39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2532D-C0D3-D8C9-DE7F-7575306EA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10" y="1454175"/>
            <a:ext cx="6901193" cy="4393982"/>
          </a:xfrm>
        </p:spPr>
        <p:txBody>
          <a:bodyPr>
            <a:normAutofit/>
          </a:bodyPr>
          <a:lstStyle/>
          <a:p>
            <a:r>
              <a:rPr lang="en-AU" dirty="0"/>
              <a:t>Does not describe gravitational force (no “graviton”)</a:t>
            </a:r>
          </a:p>
          <a:p>
            <a:r>
              <a:rPr lang="en-AU" dirty="0"/>
              <a:t>Does not describe the nature of dark matter</a:t>
            </a:r>
          </a:p>
          <a:p>
            <a:r>
              <a:rPr lang="en-AU" b="1" dirty="0"/>
              <a:t>CP Violation </a:t>
            </a:r>
            <a:r>
              <a:rPr lang="en-AU" dirty="0"/>
              <a:t>is not observed experimentally in the strong force, despite being theoretically allowed </a:t>
            </a:r>
            <a:r>
              <a:rPr lang="en-AU" b="1" dirty="0"/>
              <a:t>(Strong CP Problem)</a:t>
            </a:r>
          </a:p>
          <a:p>
            <a:pPr marL="0" indent="0">
              <a:buNone/>
            </a:pPr>
            <a:endParaRPr lang="en-AU" sz="2000" dirty="0"/>
          </a:p>
          <a:p>
            <a:endParaRPr lang="en-AU" sz="2000" dirty="0"/>
          </a:p>
          <a:p>
            <a:endParaRPr lang="en-AU" sz="2000" dirty="0"/>
          </a:p>
        </p:txBody>
      </p:sp>
      <p:sp>
        <p:nvSpPr>
          <p:cNvPr id="50" name="Isosceles Triangle 4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CE9F59-B27A-FD0E-950C-A461FE3BD341}"/>
              </a:ext>
            </a:extLst>
          </p:cNvPr>
          <p:cNvSpPr txBox="1"/>
          <p:nvPr/>
        </p:nvSpPr>
        <p:spPr>
          <a:xfrm>
            <a:off x="609338" y="2845929"/>
            <a:ext cx="6832936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0A811410-4FE3-497E-C573-78A4B5584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635" y="1052249"/>
            <a:ext cx="3549248" cy="35492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DF7DD-6DA3-EA85-C59D-C5948596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599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6BFFD-E77A-DD24-09DE-F113EB9B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627" y="292470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CP Violation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052A2-00ED-CE8C-A5AF-CC572B913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295" y="1340505"/>
            <a:ext cx="8186732" cy="4393982"/>
          </a:xfrm>
        </p:spPr>
        <p:txBody>
          <a:bodyPr>
            <a:noAutofit/>
          </a:bodyPr>
          <a:lstStyle/>
          <a:p>
            <a:r>
              <a:rPr lang="en-AU" dirty="0"/>
              <a:t>CP = symmetry which comprises of the </a:t>
            </a:r>
            <a:r>
              <a:rPr lang="en-AU" b="1" dirty="0"/>
              <a:t>charge conjugation (C), and parity (P) </a:t>
            </a:r>
            <a:r>
              <a:rPr lang="en-AU" dirty="0"/>
              <a:t>transformations</a:t>
            </a:r>
          </a:p>
          <a:p>
            <a:r>
              <a:rPr lang="en-AU" dirty="0"/>
              <a:t>CP Violation = explanation for abundance of matter over antimatter in the Universe</a:t>
            </a:r>
          </a:p>
          <a:p>
            <a:r>
              <a:rPr lang="en-AU" dirty="0"/>
              <a:t>CP symmetry is preserved in EM interactions and violated by weak interactions (Cronin &amp; Fitch, 1964)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9F4771A3-ADD6-805B-E14C-3A0CDA9B6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816" y="1997397"/>
            <a:ext cx="3939183" cy="36128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6A359-AA9E-A3B4-94A1-50A4612D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5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678562-E85F-09DC-847F-36FCEB0E2C96}"/>
              </a:ext>
            </a:extLst>
          </p:cNvPr>
          <p:cNvSpPr txBox="1"/>
          <p:nvPr/>
        </p:nvSpPr>
        <p:spPr>
          <a:xfrm>
            <a:off x="1153783" y="6295884"/>
            <a:ext cx="8828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u="sng" dirty="0"/>
              <a:t>Image Source:</a:t>
            </a:r>
            <a:r>
              <a:rPr lang="en-AU" b="1" dirty="0"/>
              <a:t> </a:t>
            </a:r>
            <a:r>
              <a:rPr lang="en-AU" dirty="0">
                <a:hlinkClick r:id="rId4"/>
              </a:rPr>
              <a:t>http://www.timeone.ca/glossary/cp-symmetry/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396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A674B-5153-9C25-CDC6-4BEC042A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70636"/>
            <a:ext cx="10905066" cy="1135737"/>
          </a:xfrm>
        </p:spPr>
        <p:txBody>
          <a:bodyPr>
            <a:normAutofit/>
          </a:bodyPr>
          <a:lstStyle/>
          <a:p>
            <a:r>
              <a:rPr lang="en-AU" b="1" dirty="0"/>
              <a:t>The Strong CP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F8E62-727A-267C-1A8A-E9FF5A29E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C8B74E-0B35-001E-1AC6-E3075FCE6FE1}"/>
              </a:ext>
            </a:extLst>
          </p:cNvPr>
          <p:cNvSpPr txBox="1"/>
          <p:nvPr/>
        </p:nvSpPr>
        <p:spPr>
          <a:xfrm>
            <a:off x="443604" y="1155818"/>
            <a:ext cx="10163225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CP violation is </a:t>
            </a:r>
            <a:r>
              <a:rPr lang="en-AU" sz="2800" b="1" dirty="0"/>
              <a:t>theoretically permitted </a:t>
            </a:r>
            <a:r>
              <a:rPr lang="en-AU" sz="2800" dirty="0"/>
              <a:t>in the strong force (QCD) but there is </a:t>
            </a:r>
            <a:r>
              <a:rPr lang="en-AU" sz="2800" b="1" dirty="0"/>
              <a:t>no experimental evidence of this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QED </a:t>
            </a:r>
            <a:r>
              <a:rPr lang="en-AU" sz="2800" dirty="0" err="1"/>
              <a:t>Lagrangian</a:t>
            </a:r>
            <a:r>
              <a:rPr lang="en-AU" sz="2800" dirty="0"/>
              <a:t> (electromagnetism):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endParaRPr lang="en-AU" sz="2800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867E7E-208C-5554-42D9-4B554384B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05" y="4032996"/>
            <a:ext cx="9398925" cy="107951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F82B90-0A45-E25D-9D0A-B80392915EF9}"/>
              </a:ext>
            </a:extLst>
          </p:cNvPr>
          <p:cNvSpPr txBox="1"/>
          <p:nvPr/>
        </p:nvSpPr>
        <p:spPr>
          <a:xfrm>
            <a:off x="221560" y="6197689"/>
            <a:ext cx="12192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 err="1">
                <a:latin typeface="Arial" panose="020B0604020202020204" pitchFamily="34" charset="0"/>
              </a:rPr>
              <a:t>D.Tong</a:t>
            </a:r>
            <a:r>
              <a:rPr lang="en-US" sz="1700" dirty="0">
                <a:latin typeface="Arial" panose="020B0604020202020204" pitchFamily="34" charset="0"/>
              </a:rPr>
              <a:t>, </a:t>
            </a:r>
            <a:r>
              <a:rPr lang="en-US" sz="1700" i="1" dirty="0">
                <a:latin typeface="Arial" panose="020B0604020202020204" pitchFamily="34" charset="0"/>
              </a:rPr>
              <a:t>Lectures in Quantum Field Theory: </a:t>
            </a:r>
            <a:r>
              <a:rPr lang="en-US" sz="1700" dirty="0">
                <a:latin typeface="Arial" panose="020B0604020202020204" pitchFamily="34" charset="0"/>
                <a:hlinkClick r:id="rId4"/>
              </a:rPr>
              <a:t>https://www.damtp.cam.ac.uk/user/tong/qft/one.pdf</a:t>
            </a:r>
            <a:r>
              <a:rPr lang="en-US" sz="1700" dirty="0">
                <a:latin typeface="Arial" panose="020B0604020202020204" pitchFamily="34" charset="0"/>
              </a:rPr>
              <a:t> </a:t>
            </a:r>
            <a:endParaRPr lang="en-US" sz="1700" dirty="0">
              <a:effectLst/>
              <a:latin typeface="Arial" panose="020B0604020202020204" pitchFamily="34" charset="0"/>
            </a:endParaRPr>
          </a:p>
          <a:p>
            <a:r>
              <a:rPr lang="en-US" sz="1700" dirty="0">
                <a:effectLst/>
                <a:latin typeface="Arial" panose="020B0604020202020204" pitchFamily="34" charset="0"/>
              </a:rPr>
              <a:t>C.T. Chan, </a:t>
            </a:r>
            <a:r>
              <a:rPr lang="en-US" sz="1700" i="1" dirty="0">
                <a:effectLst/>
                <a:latin typeface="Arial" panose="020B0604020202020204" pitchFamily="34" charset="0"/>
              </a:rPr>
              <a:t>On the Symmetry Constraints of CP Violations</a:t>
            </a:r>
            <a:r>
              <a:rPr lang="en-US" sz="1700" dirty="0">
                <a:effectLst/>
                <a:latin typeface="Arial" panose="020B0604020202020204" pitchFamily="34" charset="0"/>
              </a:rPr>
              <a:t> </a:t>
            </a:r>
            <a:r>
              <a:rPr lang="en-US" sz="1700" i="1" dirty="0">
                <a:effectLst/>
                <a:latin typeface="Arial" panose="020B0604020202020204" pitchFamily="34" charset="0"/>
              </a:rPr>
              <a:t>in QCD</a:t>
            </a:r>
            <a:r>
              <a:rPr lang="en-US" sz="1700" dirty="0">
                <a:latin typeface="Arial" panose="020B0604020202020204" pitchFamily="34" charset="0"/>
              </a:rPr>
              <a:t>: </a:t>
            </a:r>
            <a:r>
              <a:rPr lang="en-US" sz="1700" dirty="0">
                <a:latin typeface="Arial" panose="020B0604020202020204" pitchFamily="34" charset="0"/>
                <a:hlinkClick r:id="rId5"/>
              </a:rPr>
              <a:t>https://arxiv.org/pdf/hep-ph/9704427.pdf</a:t>
            </a:r>
            <a:r>
              <a:rPr lang="en-US" sz="1700" dirty="0">
                <a:latin typeface="Arial" panose="020B0604020202020204" pitchFamily="34" charset="0"/>
              </a:rPr>
              <a:t> </a:t>
            </a:r>
            <a:endParaRPr lang="en-AU" sz="1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A8138F-4E81-8E37-0824-B19CF62AFB90}"/>
              </a:ext>
            </a:extLst>
          </p:cNvPr>
          <p:cNvSpPr txBox="1"/>
          <p:nvPr/>
        </p:nvSpPr>
        <p:spPr>
          <a:xfrm>
            <a:off x="443604" y="3492423"/>
            <a:ext cx="9754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Consider the QCD (strong) </a:t>
            </a:r>
            <a:r>
              <a:rPr lang="en-AU" sz="2800" dirty="0" err="1"/>
              <a:t>Lagrangian</a:t>
            </a:r>
            <a:r>
              <a:rPr lang="en-AU" sz="2800" dirty="0"/>
              <a:t> written in the following form: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82A424-6203-B188-E702-126F33E91353}"/>
              </a:ext>
            </a:extLst>
          </p:cNvPr>
          <p:cNvSpPr/>
          <p:nvPr/>
        </p:nvSpPr>
        <p:spPr>
          <a:xfrm>
            <a:off x="4422773" y="4120051"/>
            <a:ext cx="1894787" cy="8027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37AFD6-7B17-B035-92EB-989BF4899676}"/>
                  </a:ext>
                </a:extLst>
              </p:cNvPr>
              <p:cNvSpPr txBox="1"/>
              <p:nvPr/>
            </p:nvSpPr>
            <p:spPr>
              <a:xfrm>
                <a:off x="670705" y="5063128"/>
                <a:ext cx="9836192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The effects of the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AU" sz="2800" dirty="0"/>
                  <a:t>-dependent term are not observed experimentally. </a:t>
                </a:r>
                <a:r>
                  <a:rPr lang="en-AU" sz="2800" b="1" dirty="0"/>
                  <a:t>Hence, </a:t>
                </a:r>
                <a14:m>
                  <m:oMath xmlns:m="http://schemas.openxmlformats.org/officeDocument/2006/math">
                    <m:r>
                      <a:rPr lang="en-AU" sz="28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AU" sz="2800" b="1" dirty="0"/>
                  <a:t> must be very small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37AFD6-7B17-B035-92EB-989BF4899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05" y="5063128"/>
                <a:ext cx="9836192" cy="1231106"/>
              </a:xfrm>
              <a:prstGeom prst="rect">
                <a:avLst/>
              </a:prstGeom>
              <a:blipFill>
                <a:blip r:embed="rId6"/>
                <a:stretch>
                  <a:fillRect l="-1115" t="-49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1B89AE3C-18BD-F931-750C-2EF6F41E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6</a:t>
            </a:fld>
            <a:endParaRPr lang="en-AU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D49F92B-257B-2D22-CAD5-1726CD7145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6621" y="2559008"/>
            <a:ext cx="7020966" cy="9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2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A674B-5153-9C25-CDC6-4BEC042A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b="1" dirty="0"/>
              <a:t>The Strong CP Problem and its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F8E62-727A-267C-1A8A-E9FF5A29E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DAA10F4-EB88-BAB6-1113-63EC8E7B0B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467" y="1656240"/>
                <a:ext cx="10515600" cy="46056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dirty="0"/>
                  <a:t>Experimental measurements of neutron EDM =&gt;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AU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en-AU" dirty="0"/>
                  <a:t> </a:t>
                </a:r>
                <a:endParaRPr lang="en-AU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dirty="0"/>
              </a:p>
              <a:p>
                <a:r>
                  <a:rPr lang="en-AU" dirty="0"/>
                  <a:t>Spontaneous breaking of this </a:t>
                </a:r>
                <a:r>
                  <a:rPr lang="en-AU" b="1" dirty="0"/>
                  <a:t>PQ symmetry </a:t>
                </a:r>
                <a:r>
                  <a:rPr lang="en-AU" dirty="0"/>
                  <a:t>introduces a new </a:t>
                </a:r>
                <a:r>
                  <a:rPr lang="en-AU" b="1" u="sng" dirty="0"/>
                  <a:t>pseudoscalar</a:t>
                </a:r>
                <a:r>
                  <a:rPr lang="en-AU" b="1" dirty="0"/>
                  <a:t> (spin 0 and odd parity) </a:t>
                </a:r>
                <a:r>
                  <a:rPr lang="en-AU" dirty="0"/>
                  <a:t>particle known as the </a:t>
                </a:r>
                <a:r>
                  <a:rPr lang="en-AU" b="1" u="sng" dirty="0"/>
                  <a:t>(QCD) axion</a:t>
                </a:r>
                <a:r>
                  <a:rPr lang="en-AU" dirty="0"/>
                  <a:t>. (No experimental evidence of this)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DAA10F4-EB88-BAB6-1113-63EC8E7B0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1656240"/>
                <a:ext cx="10515600" cy="4605692"/>
              </a:xfrm>
              <a:prstGeom prst="rect">
                <a:avLst/>
              </a:prstGeom>
              <a:blipFill>
                <a:blip r:embed="rId3"/>
                <a:stretch>
                  <a:fillRect l="-1043" t="-22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F59B4-C87D-1C14-4D57-6491DD86C6D9}"/>
                  </a:ext>
                </a:extLst>
              </p:cNvPr>
              <p:cNvSpPr txBox="1"/>
              <p:nvPr/>
            </p:nvSpPr>
            <p:spPr>
              <a:xfrm>
                <a:off x="733774" y="2174761"/>
                <a:ext cx="10094888" cy="95410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AU" sz="2800" b="1" dirty="0">
                    <a:solidFill>
                      <a:srgbClr val="FF0000"/>
                    </a:solidFill>
                  </a:rPr>
                  <a:t>Solution: </a:t>
                </a:r>
                <a:r>
                  <a:rPr lang="en-AU" sz="2800" dirty="0">
                    <a:solidFill>
                      <a:schemeClr val="tx1"/>
                    </a:solidFill>
                  </a:rPr>
                  <a:t>Promote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>
                    <a:solidFill>
                      <a:schemeClr val="tx1"/>
                    </a:solidFill>
                  </a:rPr>
                  <a:t>to a </a:t>
                </a:r>
                <a:r>
                  <a:rPr lang="en-AU" sz="2800" b="1" dirty="0">
                    <a:solidFill>
                      <a:schemeClr val="tx1"/>
                    </a:solidFill>
                  </a:rPr>
                  <a:t>dynamic field </a:t>
                </a:r>
                <a:r>
                  <a:rPr lang="en-AU" sz="2800" dirty="0">
                    <a:solidFill>
                      <a:schemeClr val="tx1"/>
                    </a:solidFill>
                  </a:rPr>
                  <a:t>by adding a new symmetry that is spontaneously broken (Peccei &amp; Quinn, 1977)*</a:t>
                </a:r>
                <a:endParaRPr lang="en-AU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F59B4-C87D-1C14-4D57-6491DD86C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74" y="2174761"/>
                <a:ext cx="10094888" cy="954107"/>
              </a:xfrm>
              <a:prstGeom prst="rect">
                <a:avLst/>
              </a:prstGeom>
              <a:blipFill>
                <a:blip r:embed="rId4"/>
                <a:stretch>
                  <a:fillRect l="-1023" t="-4321" b="-15432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BDE9F-54C0-2EF8-B295-7D0F6747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7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F580E3-E25F-FDB0-1895-42BF2A5CC9A1}"/>
              </a:ext>
            </a:extLst>
          </p:cNvPr>
          <p:cNvSpPr txBox="1"/>
          <p:nvPr/>
        </p:nvSpPr>
        <p:spPr>
          <a:xfrm>
            <a:off x="419100" y="6384077"/>
            <a:ext cx="9981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</a:rPr>
              <a:t>*</a:t>
            </a:r>
            <a:r>
              <a:rPr lang="en-US" sz="1800" dirty="0" err="1">
                <a:latin typeface="Arial" panose="020B0604020202020204" pitchFamily="34" charset="0"/>
              </a:rPr>
              <a:t>D.Tong</a:t>
            </a:r>
            <a:r>
              <a:rPr lang="en-US" sz="1800" dirty="0">
                <a:latin typeface="Arial" panose="020B0604020202020204" pitchFamily="34" charset="0"/>
              </a:rPr>
              <a:t>, </a:t>
            </a:r>
            <a:r>
              <a:rPr lang="en-US" sz="1800" i="1" dirty="0">
                <a:latin typeface="Arial" panose="020B0604020202020204" pitchFamily="34" charset="0"/>
              </a:rPr>
              <a:t>Lectures in Quantum Field Theory: </a:t>
            </a:r>
            <a:r>
              <a:rPr lang="en-US" dirty="0">
                <a:latin typeface="Arial" panose="020B0604020202020204" pitchFamily="34" charset="0"/>
                <a:hlinkClick r:id="rId5"/>
              </a:rPr>
              <a:t>https://www.damtp.cam.ac.uk/user/tong/qft/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endParaRPr lang="en-US" sz="18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23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86E0B-EE28-BE95-7201-E16A113A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b="1" dirty="0"/>
              <a:t>Axion Like Particles (ALPs)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E229922-E043-F8EE-21F0-D390731C91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8574" y="1627335"/>
                <a:ext cx="10484705" cy="4393982"/>
              </a:xfrm>
            </p:spPr>
            <p:txBody>
              <a:bodyPr>
                <a:normAutofit/>
              </a:bodyPr>
              <a:lstStyle/>
              <a:p>
                <a:r>
                  <a:rPr lang="en-AU" dirty="0"/>
                  <a:t>Spontaneous breaking of an approximate symmetry </a:t>
                </a:r>
                <a:r>
                  <a:rPr lang="en-AU" b="1" dirty="0"/>
                  <a:t>(not PQ)</a:t>
                </a:r>
                <a:r>
                  <a:rPr lang="en-AU" dirty="0"/>
                  <a:t> can also generate other </a:t>
                </a:r>
                <a:r>
                  <a:rPr lang="en-AU" b="1" dirty="0"/>
                  <a:t>axion-like particles (ALPs). </a:t>
                </a:r>
              </a:p>
              <a:p>
                <a:r>
                  <a:rPr lang="en-AU" b="1" dirty="0"/>
                  <a:t> </a:t>
                </a:r>
                <a:r>
                  <a:rPr lang="en-AU" dirty="0"/>
                  <a:t>Masses and couplings to photons are independent for ALPs and are therefore far less constrained</a:t>
                </a:r>
              </a:p>
              <a:p>
                <a:r>
                  <a:rPr lang="en-AU" dirty="0"/>
                  <a:t>Couple predominantly to pairs of gauge bosons (e.g.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𝑔𝑔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𝑍𝑍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en-AU" dirty="0"/>
                  <a:t>etc.) depending on the model being considered*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E229922-E043-F8EE-21F0-D390731C91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574" y="1627335"/>
                <a:ext cx="10484705" cy="4393982"/>
              </a:xfrm>
              <a:blipFill>
                <a:blip r:embed="rId3"/>
                <a:stretch>
                  <a:fillRect l="-1047" t="-2358" r="-15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AD2808-7CD9-1739-F406-42C129527FA2}"/>
              </a:ext>
            </a:extLst>
          </p:cNvPr>
          <p:cNvSpPr txBox="1"/>
          <p:nvPr/>
        </p:nvSpPr>
        <p:spPr>
          <a:xfrm>
            <a:off x="670705" y="6358199"/>
            <a:ext cx="9786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** </a:t>
            </a:r>
            <a:r>
              <a:rPr lang="en-AU" dirty="0" err="1"/>
              <a:t>Isern</a:t>
            </a:r>
            <a:r>
              <a:rPr lang="en-AU" dirty="0"/>
              <a:t> et al. (2018) </a:t>
            </a:r>
            <a:r>
              <a:rPr lang="en-AU" i="1" dirty="0"/>
              <a:t>Axions and the Cooling of White Dwarf Stars </a:t>
            </a:r>
            <a:r>
              <a:rPr lang="en-AU" dirty="0">
                <a:hlinkClick r:id="rId4"/>
              </a:rPr>
              <a:t>https://arxiv.org/pdf/0806.2807.pdf</a:t>
            </a:r>
            <a:r>
              <a:rPr lang="en-AU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49829-CE05-A65D-5AA5-1686CF731411}"/>
              </a:ext>
            </a:extLst>
          </p:cNvPr>
          <p:cNvSpPr txBox="1"/>
          <p:nvPr/>
        </p:nvSpPr>
        <p:spPr>
          <a:xfrm>
            <a:off x="636716" y="6001476"/>
            <a:ext cx="9602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*Ringwald (2014) </a:t>
            </a:r>
            <a:r>
              <a:rPr lang="en-AU" i="1" dirty="0"/>
              <a:t>Axions and Axion-Like Particles:</a:t>
            </a:r>
            <a:r>
              <a:rPr lang="en-AU" dirty="0"/>
              <a:t> </a:t>
            </a:r>
            <a:r>
              <a:rPr lang="en-AU" dirty="0">
                <a:hlinkClick r:id="rId5"/>
              </a:rPr>
              <a:t>https://arxiv.org/pdf/1407.0546.pdf</a:t>
            </a:r>
            <a:r>
              <a:rPr lang="en-AU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C5DBB-4C89-3D66-D2D0-C171D375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609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ECDA10-FC12-B283-E606-1D478BF34E6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43467" y="321734"/>
                <a:ext cx="10905066" cy="1135737"/>
              </a:xfrm>
            </p:spPr>
            <p:txBody>
              <a:bodyPr>
                <a:normAutofit/>
              </a:bodyPr>
              <a:lstStyle/>
              <a:p>
                <a:r>
                  <a:rPr lang="en-AU" sz="3600" b="1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AU" sz="3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AU" sz="3600" b="1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sz="3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AU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AU" sz="36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AU" sz="3600" b="1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sz="3600" b="1" i="1">
                        <a:latin typeface="Cambria Math" panose="02040503050406030204" pitchFamily="18" charset="0"/>
                      </a:rPr>
                      <m:t>𝜸𝜸</m:t>
                    </m:r>
                  </m:oMath>
                </a14:m>
                <a:r>
                  <a:rPr lang="en-AU" sz="3600" b="1" dirty="0"/>
                  <a:t> Decay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ECDA10-FC12-B283-E606-1D478BF34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3467" y="321734"/>
                <a:ext cx="10905066" cy="1135737"/>
              </a:xfrm>
              <a:blipFill>
                <a:blip r:embed="rId3"/>
                <a:stretch>
                  <a:fillRect l="-17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EC1574-AF52-9F1E-D58F-B67D112DE7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7" y="1367340"/>
                <a:ext cx="10905066" cy="4393982"/>
              </a:xfrm>
            </p:spPr>
            <p:txBody>
              <a:bodyPr>
                <a:normAutofit/>
              </a:bodyPr>
              <a:lstStyle/>
              <a:p>
                <a:r>
                  <a:rPr lang="en-AU" dirty="0"/>
                  <a:t>Consider model where ALP couples to weak gauge bosons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AU" b="0" i="1">
                            <a:latin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en-AU" dirty="0"/>
                  <a:t>, and gives rise to observable signatures (zero coupling with gluons)</a:t>
                </a:r>
              </a:p>
              <a:p>
                <a:pPr marL="0" indent="0">
                  <a:buNone/>
                </a:pPr>
                <a:endParaRPr lang="en-AU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EC1574-AF52-9F1E-D58F-B67D112DE7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7" y="1367340"/>
                <a:ext cx="10905066" cy="4393982"/>
              </a:xfrm>
              <a:blipFill>
                <a:blip r:embed="rId4"/>
                <a:stretch>
                  <a:fillRect l="-1007" t="-208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A1A975-FF42-AE3E-9E4A-A47468494B19}"/>
                  </a:ext>
                </a:extLst>
              </p:cNvPr>
              <p:cNvSpPr txBox="1"/>
              <p:nvPr/>
            </p:nvSpPr>
            <p:spPr>
              <a:xfrm>
                <a:off x="573293" y="5257414"/>
                <a:ext cx="116187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Promising decay channel to examine at LHCb for this: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A1A975-FF42-AE3E-9E4A-A47468494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93" y="5257414"/>
                <a:ext cx="11618708" cy="523220"/>
              </a:xfrm>
              <a:prstGeom prst="rect">
                <a:avLst/>
              </a:prstGeom>
              <a:blipFill>
                <a:blip r:embed="rId5"/>
                <a:stretch>
                  <a:fillRect l="-944" t="-10465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65D755A-4860-6A6C-C06B-00C1E7BE6E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467" y="2484115"/>
            <a:ext cx="7075028" cy="23806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49E4D28-D928-C866-BF90-234DD7F24C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764" y="2198009"/>
            <a:ext cx="2526203" cy="292288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CDB25-E7FD-4E75-58B2-5FE662D6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b="1" dirty="0"/>
              <a:t>y</a:t>
            </a:r>
            <a:fld id="{175C9CBA-CF83-41C6-AEB4-7EFDF2719FAA}" type="slidenum">
              <a:rPr lang="en-AU" smtClean="0"/>
              <a:t>9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020A08-A847-F753-4A15-F45104C7E52F}"/>
              </a:ext>
            </a:extLst>
          </p:cNvPr>
          <p:cNvSpPr txBox="1"/>
          <p:nvPr/>
        </p:nvSpPr>
        <p:spPr>
          <a:xfrm>
            <a:off x="838200" y="6337038"/>
            <a:ext cx="10241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u="sng" dirty="0"/>
              <a:t>(R) Image Source:</a:t>
            </a:r>
            <a:r>
              <a:rPr lang="en-AU" b="1" dirty="0"/>
              <a:t> </a:t>
            </a:r>
            <a:r>
              <a:rPr lang="en-AU" dirty="0">
                <a:hlinkClick r:id="rId8"/>
              </a:rPr>
              <a:t>https://cerncourier.com/a/chasing-new-physics-with-electroweak-penguins/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6773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11996</TotalTime>
  <Words>2501</Words>
  <Application>Microsoft Office PowerPoint</Application>
  <PresentationFormat>Widescreen</PresentationFormat>
  <Paragraphs>183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PowerPoint Presentation</vt:lpstr>
      <vt:lpstr>Unit Conversion</vt:lpstr>
      <vt:lpstr>Standard Model Overview</vt:lpstr>
      <vt:lpstr>Limitations of the Standard Model</vt:lpstr>
      <vt:lpstr>CP Violation</vt:lpstr>
      <vt:lpstr>The Strong CP Problem</vt:lpstr>
      <vt:lpstr>The Strong CP Problem and its Resolution</vt:lpstr>
      <vt:lpstr>Axion Like Particles (ALPs)</vt:lpstr>
      <vt:lpstr>The B^0→K^∗ a_0, a_0→γγ Decay </vt:lpstr>
      <vt:lpstr>The LHCb Detector </vt:lpstr>
      <vt:lpstr>LHCb Detector (contd.)</vt:lpstr>
      <vt:lpstr>Strategy: Search for ALPs at LHCb</vt:lpstr>
      <vt:lpstr>Analysis Steps</vt:lpstr>
      <vt:lpstr>My Analysis (to date)</vt:lpstr>
      <vt:lpstr>Plot of ALP Branching Fraction vs ALP Mass</vt:lpstr>
      <vt:lpstr>Addendum: Flavour Changing Neutral Currents (FCNC)</vt:lpstr>
      <vt:lpstr>Addendum: LHCb Data Flow </vt:lpstr>
      <vt:lpstr>Addendum: LHCb Simulation Framework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Search for Axion Like Particles in B Meson Decays at the LHCb</dc:title>
  <dc:creator>Subrahmanya Pemmaraju</dc:creator>
  <cp:lastModifiedBy>Subrahmanya Pemmaraju</cp:lastModifiedBy>
  <cp:revision>22</cp:revision>
  <dcterms:created xsi:type="dcterms:W3CDTF">2022-10-03T06:17:59Z</dcterms:created>
  <dcterms:modified xsi:type="dcterms:W3CDTF">2022-10-19T12:14:50Z</dcterms:modified>
</cp:coreProperties>
</file>