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3" r:id="rId5"/>
    <p:sldId id="271" r:id="rId6"/>
    <p:sldId id="274" r:id="rId7"/>
    <p:sldId id="275" r:id="rId8"/>
    <p:sldId id="264" r:id="rId9"/>
    <p:sldId id="263" r:id="rId10"/>
    <p:sldId id="279" r:id="rId11"/>
    <p:sldId id="258" r:id="rId12"/>
    <p:sldId id="277" r:id="rId13"/>
    <p:sldId id="278" r:id="rId14"/>
    <p:sldId id="290" r:id="rId15"/>
    <p:sldId id="282" r:id="rId16"/>
    <p:sldId id="281" r:id="rId17"/>
    <p:sldId id="259" r:id="rId18"/>
    <p:sldId id="283" r:id="rId19"/>
    <p:sldId id="284" r:id="rId20"/>
    <p:sldId id="267" r:id="rId21"/>
    <p:sldId id="291" r:id="rId22"/>
    <p:sldId id="292" r:id="rId23"/>
    <p:sldId id="294" r:id="rId24"/>
    <p:sldId id="293" r:id="rId25"/>
    <p:sldId id="286" r:id="rId26"/>
    <p:sldId id="285" r:id="rId27"/>
    <p:sldId id="289" r:id="rId28"/>
    <p:sldId id="288"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2" autoAdjust="0"/>
    <p:restoredTop sz="78114" autoAdjust="0"/>
  </p:normalViewPr>
  <p:slideViewPr>
    <p:cSldViewPr>
      <p:cViewPr>
        <p:scale>
          <a:sx n="75" d="100"/>
          <a:sy n="75" d="100"/>
        </p:scale>
        <p:origin x="-180" y="-414"/>
      </p:cViewPr>
      <p:guideLst>
        <p:guide orient="horz" pos="2160"/>
        <p:guide pos="2880"/>
      </p:guideLst>
    </p:cSldViewPr>
  </p:slideViewPr>
  <p:outlineViewPr>
    <p:cViewPr>
      <p:scale>
        <a:sx n="33" d="100"/>
        <a:sy n="33" d="100"/>
      </p:scale>
      <p:origin x="0" y="8586"/>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D88D3-8059-4CA5-B9C2-A90AA1CCBC67}" type="datetimeFigureOut">
              <a:rPr lang="en-US" smtClean="0"/>
              <a:t>9/7/2023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984FA-83B8-4B47-9553-7A7762EFE735}" type="slidenum">
              <a:rPr lang="en-US" smtClean="0"/>
              <a:t>‹#›</a:t>
            </a:fld>
            <a:endParaRPr lang="en-US"/>
          </a:p>
        </p:txBody>
      </p:sp>
    </p:spTree>
    <p:extLst>
      <p:ext uri="{BB962C8B-B14F-4D97-AF65-F5344CB8AC3E}">
        <p14:creationId xmlns:p14="http://schemas.microsoft.com/office/powerpoint/2010/main" val="254069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2</a:t>
            </a:fld>
            <a:endParaRPr lang="en-US"/>
          </a:p>
        </p:txBody>
      </p:sp>
    </p:spTree>
    <p:extLst>
      <p:ext uri="{BB962C8B-B14F-4D97-AF65-F5344CB8AC3E}">
        <p14:creationId xmlns:p14="http://schemas.microsoft.com/office/powerpoint/2010/main" val="85276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11</a:t>
            </a:fld>
            <a:endParaRPr lang="en-US"/>
          </a:p>
        </p:txBody>
      </p:sp>
    </p:spTree>
    <p:extLst>
      <p:ext uri="{BB962C8B-B14F-4D97-AF65-F5344CB8AC3E}">
        <p14:creationId xmlns:p14="http://schemas.microsoft.com/office/powerpoint/2010/main" val="318520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 – Way</a:t>
            </a:r>
            <a:r>
              <a:rPr lang="en-GB" baseline="0" dirty="0" smtClean="0"/>
              <a:t>, 1 – shot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task here would be to distinguish between different written letters of alphabets. In this case I’ve started with the English alphabet but other examples would be other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overall model itself if comprised of two separate models which make up the whole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 this works is: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aseline="0" dirty="0" smtClean="0"/>
              <a:t>The images of the letters are encoded and then passed into an RNN (This could also be a bi-directional LSTM or transformer or anything that can take in sequential data)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aseline="0" dirty="0" smtClean="0"/>
              <a:t>This first model is trained to output the set of parameters of the second model, which can be whatever you want it to 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aseline="0" dirty="0" smtClean="0"/>
              <a:t>Query set examples are then encoded and passed through this second model on the right here to make a prediction.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baseline="0" dirty="0" smtClean="0"/>
              <a:t>The prediction is then compared to the label, allowing you to </a:t>
            </a:r>
            <a:r>
              <a:rPr lang="en-GB" baseline="0" dirty="0" err="1" smtClean="0"/>
              <a:t>backpropgate</a:t>
            </a:r>
            <a:r>
              <a:rPr lang="en-GB" baseline="0" dirty="0" smtClean="0"/>
              <a:t> through the whole system to update parameters.</a:t>
            </a:r>
            <a:endParaRPr lang="en-US" dirty="0" smtClean="0"/>
          </a:p>
          <a:p>
            <a:endParaRPr lang="en-GB" dirty="0" smtClean="0"/>
          </a:p>
          <a:p>
            <a:r>
              <a:rPr lang="en-GB" dirty="0" smtClean="0"/>
              <a:t>Typically</a:t>
            </a:r>
            <a:r>
              <a:rPr lang="en-GB" baseline="0" dirty="0" smtClean="0"/>
              <a:t> the encoder to transform data to input into the RNN is the same in both support and query and for all inputs.</a:t>
            </a:r>
            <a:endParaRPr lang="en-GB" dirty="0" smtClean="0"/>
          </a:p>
          <a:p>
            <a:endParaRPr lang="en-GB" dirty="0" smtClean="0"/>
          </a:p>
          <a:p>
            <a:r>
              <a:rPr lang="en-GB" dirty="0" smtClean="0"/>
              <a:t>Difficulty of this technique is that there may be potentially</a:t>
            </a:r>
            <a:r>
              <a:rPr lang="en-GB" baseline="0" dirty="0" smtClean="0"/>
              <a:t> millions of parameters of the neural network that you have to output and that will take a lot of memory and time to compute.</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12</a:t>
            </a:fld>
            <a:endParaRPr lang="en-US"/>
          </a:p>
        </p:txBody>
      </p:sp>
    </p:spTree>
    <p:extLst>
      <p:ext uri="{BB962C8B-B14F-4D97-AF65-F5344CB8AC3E}">
        <p14:creationId xmlns:p14="http://schemas.microsoft.com/office/powerpoint/2010/main" val="312756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smtClean="0"/>
                  <a:t>Luckily there is an alternative</a:t>
                </a:r>
                <a:r>
                  <a:rPr lang="en-GB" baseline="0" dirty="0" smtClean="0"/>
                  <a:t> which is more commonly used in practise because you transfer less data. Instead of outputting the parameters of the second model, you can output the hidden state of a RNN as an input parameter to the second model, as well as the regular inputs </a:t>
                </a:r>
                <a14:m>
                  <m:oMath xmlns:m="http://schemas.openxmlformats.org/officeDocument/2006/math">
                    <m:sSub>
                      <m:sSubPr>
                        <m:ctrlPr>
                          <a:rPr lang="en-GB" sz="1200" b="1" i="1" smtClean="0">
                            <a:latin typeface="Cambria Math"/>
                          </a:rPr>
                        </m:ctrlPr>
                      </m:sSubPr>
                      <m:e>
                        <m:r>
                          <m:rPr>
                            <m:nor/>
                          </m:rPr>
                          <a:rPr lang="en-GB" sz="1200" b="1" i="0" smtClean="0">
                            <a:latin typeface="Cambria Math"/>
                          </a:rPr>
                          <m:t> </m:t>
                        </m:r>
                        <m:r>
                          <m:rPr>
                            <m:nor/>
                          </m:rPr>
                          <a:rPr lang="az-Cyrl-AZ" sz="1200" b="1" dirty="0"/>
                          <m:t>ф</m:t>
                        </m:r>
                      </m:e>
                      <m:sub>
                        <m:r>
                          <a:rPr lang="en-GB" sz="1200" b="1" i="1">
                            <a:latin typeface="Cambria Math"/>
                          </a:rPr>
                          <m:t>𝒈</m:t>
                        </m:r>
                      </m:sub>
                    </m:sSub>
                  </m:oMath>
                </a14:m>
                <a:r>
                  <a:rPr lang="en-GB" baseline="0" dirty="0" smtClean="0"/>
                  <a:t>.</a:t>
                </a:r>
              </a:p>
              <a:p>
                <a:endParaRPr lang="en-GB" baseline="0" dirty="0" smtClean="0"/>
              </a:p>
              <a:p>
                <a:r>
                  <a:rPr lang="en-GB" dirty="0" smtClean="0"/>
                  <a:t>Hidden state </a:t>
                </a:r>
                <a14:m>
                  <m:oMath xmlns:m="http://schemas.openxmlformats.org/officeDocument/2006/math">
                    <m:sSub>
                      <m:sSubPr>
                        <m:ctrlPr>
                          <a:rPr lang="en-GB" i="1" smtClean="0">
                            <a:latin typeface="Cambria Math"/>
                          </a:rPr>
                        </m:ctrlPr>
                      </m:sSubPr>
                      <m:e>
                        <m:r>
                          <a:rPr lang="en-GB" b="0" i="1" smtClean="0">
                            <a:latin typeface="Cambria Math"/>
                          </a:rPr>
                          <m:t>h</m:t>
                        </m:r>
                      </m:e>
                      <m:sub>
                        <m:r>
                          <a:rPr lang="en-GB" b="0" i="1" smtClean="0">
                            <a:latin typeface="Cambria Math"/>
                          </a:rPr>
                          <m:t>3</m:t>
                        </m:r>
                      </m:sub>
                    </m:sSub>
                  </m:oMath>
                </a14:m>
                <a:r>
                  <a:rPr lang="en-GB" dirty="0" smtClean="0"/>
                  <a:t> will typically be much smaller than the parameters</a:t>
                </a:r>
                <a:r>
                  <a:rPr lang="en-GB" baseline="0" dirty="0" smtClean="0"/>
                  <a:t> of the model like in the previous version</a:t>
                </a:r>
                <a:r>
                  <a:rPr lang="en-GB" baseline="0" dirty="0" smtClean="0"/>
                  <a:t>.</a:t>
                </a:r>
              </a:p>
              <a:p>
                <a:endParaRPr lang="en-GB" baseline="0" dirty="0" smtClean="0"/>
              </a:p>
              <a:p>
                <a:r>
                  <a:rPr lang="en-GB" baseline="0" dirty="0" smtClean="0"/>
                  <a:t>Now it’s frames like this, unfortunately this does just look like one long RNN now, so doesn’t look particularly exciting when </a:t>
                </a:r>
                <a:r>
                  <a:rPr lang="en-GB" baseline="0" dirty="0" err="1" smtClean="0"/>
                  <a:t>implimenting</a:t>
                </a:r>
                <a:r>
                  <a:rPr lang="en-GB" baseline="0" dirty="0" smtClean="0"/>
                  <a:t>.</a:t>
                </a:r>
                <a:endParaRPr lang="en-GB" baseline="0" dirty="0" smtClean="0"/>
              </a:p>
              <a:p>
                <a:endParaRPr lang="en-GB" baseline="0" dirty="0" smtClean="0"/>
              </a:p>
              <a:p>
                <a:r>
                  <a:rPr lang="en-GB" baseline="0" dirty="0" smtClean="0"/>
                  <a:t>If not trained properly, the network g can simply learn to classify without using the hidden state h3 and therefore would not be able to generalise to new tasks well. This problem also applies to all the other few-shot learning methods as well. There are ways to get around it such as restricting the amount of information that can flow from the data points of tasks into the function forcing the model to learn more information about from the support set to pass to the second function of the model. One way you can do this by adding Gaussian noise to the input data, or if you have more data, adding different versions of the same data point such as a different image of the same type.</a:t>
                </a:r>
                <a:endParaRPr lang="en-GB" dirty="0" smtClean="0"/>
              </a:p>
              <a:p>
                <a:endParaRPr lang="en-US" dirty="0"/>
              </a:p>
            </p:txBody>
          </p:sp>
        </mc:Choice>
        <mc:Fallback xmlns="">
          <p:sp>
            <p:nvSpPr>
              <p:cNvPr id="3" name="Notes Placeholder 2"/>
              <p:cNvSpPr>
                <a:spLocks noGrp="1"/>
              </p:cNvSpPr>
              <p:nvPr>
                <p:ph type="body" idx="1"/>
              </p:nvPr>
            </p:nvSpPr>
            <p:spPr/>
            <p:txBody>
              <a:bodyPr/>
              <a:lstStyle/>
              <a:p>
                <a:r>
                  <a:rPr lang="en-GB" dirty="0" smtClean="0"/>
                  <a:t>Hidden state </a:t>
                </a:r>
                <a:r>
                  <a:rPr lang="en-GB" b="0" i="0" smtClean="0">
                    <a:latin typeface="Cambria Math"/>
                  </a:rPr>
                  <a:t>ℎ_3</a:t>
                </a:r>
                <a:r>
                  <a:rPr lang="en-GB" dirty="0" smtClean="0"/>
                  <a:t> will typically be much smaller than the parameters</a:t>
                </a:r>
                <a:r>
                  <a:rPr lang="en-GB" baseline="0" dirty="0" smtClean="0"/>
                  <a:t> of the model like in the previous version, hence this version is more commonly seen.</a:t>
                </a:r>
              </a:p>
              <a:p>
                <a:r>
                  <a:rPr lang="en-GB" baseline="0" dirty="0" smtClean="0"/>
                  <a:t>If not trained properly, the network g can simply learn to classify without using the hidden state h3 and therefore would not be able to generalise to new tasks well.</a:t>
                </a:r>
              </a:p>
              <a:p>
                <a:endParaRPr lang="en-GB" baseline="0" dirty="0" smtClean="0"/>
              </a:p>
              <a:p>
                <a:endParaRPr lang="en-GB" dirty="0" smtClean="0"/>
              </a:p>
              <a:p>
                <a:endParaRPr lang="en-US" dirty="0"/>
              </a:p>
            </p:txBody>
          </p:sp>
        </mc:Fallback>
      </mc:AlternateContent>
      <p:sp>
        <p:nvSpPr>
          <p:cNvPr id="4" name="Slide Number Placeholder 3"/>
          <p:cNvSpPr>
            <a:spLocks noGrp="1"/>
          </p:cNvSpPr>
          <p:nvPr>
            <p:ph type="sldNum" sz="quarter" idx="10"/>
          </p:nvPr>
        </p:nvSpPr>
        <p:spPr/>
        <p:txBody>
          <a:bodyPr/>
          <a:lstStyle/>
          <a:p>
            <a:fld id="{04E984FA-83B8-4B47-9553-7A7762EFE735}" type="slidenum">
              <a:rPr lang="en-US" smtClean="0"/>
              <a:t>13</a:t>
            </a:fld>
            <a:endParaRPr lang="en-US"/>
          </a:p>
        </p:txBody>
      </p:sp>
    </p:spTree>
    <p:extLst>
      <p:ext uri="{BB962C8B-B14F-4D97-AF65-F5344CB8AC3E}">
        <p14:creationId xmlns:p14="http://schemas.microsoft.com/office/powerpoint/2010/main" val="306373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an example of this is</a:t>
            </a:r>
            <a:r>
              <a:rPr lang="en-GB" baseline="0" dirty="0" smtClean="0"/>
              <a:t> trying to learn the orientation of different objects. In this objective the second part of the network could learn something about the images which gives away the starting position but you could get around this by setting different points of the image as the forward facing point. Alternatively adding different </a:t>
            </a:r>
            <a:r>
              <a:rPr lang="en-GB" baseline="0" dirty="0" err="1" smtClean="0"/>
              <a:t>gaussian</a:t>
            </a:r>
            <a:r>
              <a:rPr lang="en-GB" baseline="0" dirty="0" smtClean="0"/>
              <a:t> noise to the images could also have the same effect.</a:t>
            </a:r>
          </a:p>
          <a:p>
            <a:endParaRPr lang="en-GB" baseline="0" dirty="0" smtClean="0"/>
          </a:p>
          <a:p>
            <a:r>
              <a:rPr lang="en-GB" baseline="0" dirty="0" smtClean="0"/>
              <a:t>In the Gaussian noise case it is therefore very similar to something like dropout, but dropout works on the activations of a neural network, whereas adding Gaussian noise regularises the actual layers which is the important part of these networks.</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14</a:t>
            </a:fld>
            <a:endParaRPr lang="en-US"/>
          </a:p>
        </p:txBody>
      </p:sp>
    </p:spTree>
    <p:extLst>
      <p:ext uri="{BB962C8B-B14F-4D97-AF65-F5344CB8AC3E}">
        <p14:creationId xmlns:p14="http://schemas.microsoft.com/office/powerpoint/2010/main" val="246571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 got</a:t>
            </a:r>
            <a:r>
              <a:rPr lang="en-GB" baseline="0" dirty="0" smtClean="0"/>
              <a:t> a few papers here of more famous examples of black box few shot learning which you can look over if you’d like, but I won’t go over them.</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15</a:t>
            </a:fld>
            <a:endParaRPr lang="en-US"/>
          </a:p>
        </p:txBody>
      </p:sp>
    </p:spTree>
    <p:extLst>
      <p:ext uri="{BB962C8B-B14F-4D97-AF65-F5344CB8AC3E}">
        <p14:creationId xmlns:p14="http://schemas.microsoft.com/office/powerpoint/2010/main" val="5058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 does this look in practise</a:t>
            </a:r>
            <a:r>
              <a:rPr lang="en-GB" dirty="0" smtClean="0"/>
              <a:t>?</a:t>
            </a:r>
          </a:p>
          <a:p>
            <a:endParaRPr lang="en-GB" dirty="0" smtClean="0"/>
          </a:p>
          <a:p>
            <a:r>
              <a:rPr lang="en-GB" dirty="0" smtClean="0"/>
              <a:t>The task I am doing here, although</a:t>
            </a:r>
            <a:r>
              <a:rPr lang="en-GB" baseline="0" dirty="0" smtClean="0"/>
              <a:t> you can’t see it because I’ve not included most of the code, is to distinguish between different characters of different alphabets. The dataset used is called the </a:t>
            </a:r>
            <a:r>
              <a:rPr lang="en-GB" baseline="0" dirty="0" err="1" smtClean="0"/>
              <a:t>omniglot</a:t>
            </a:r>
            <a:r>
              <a:rPr lang="en-GB" baseline="0" dirty="0" smtClean="0"/>
              <a:t> dataset if you are interested</a:t>
            </a:r>
            <a:endParaRPr lang="en-GB" dirty="0" smtClean="0"/>
          </a:p>
          <a:p>
            <a:endParaRPr lang="en-GB" dirty="0" smtClean="0"/>
          </a:p>
          <a:p>
            <a:r>
              <a:rPr lang="en-GB" dirty="0" smtClean="0"/>
              <a:t>The</a:t>
            </a:r>
            <a:r>
              <a:rPr lang="en-GB" baseline="0" dirty="0" smtClean="0"/>
              <a:t> data here is in a sequence of the first labelled images which are concatenated the label, and then at the end of the sequence there is the final unlabelled images which the model makers  a prediction for.</a:t>
            </a:r>
          </a:p>
          <a:p>
            <a:endParaRPr lang="en-GB" baseline="0" dirty="0" smtClean="0"/>
          </a:p>
          <a:p>
            <a:r>
              <a:rPr lang="en-GB" dirty="0" smtClean="0"/>
              <a:t>Unfortunately</a:t>
            </a:r>
            <a:r>
              <a:rPr lang="en-GB" baseline="0" dirty="0" smtClean="0"/>
              <a:t>, because the LSTM contains the whole architecture for the code, it’s not very exciting here.</a:t>
            </a:r>
          </a:p>
          <a:p>
            <a:endParaRPr lang="en-GB" baseline="0" dirty="0" smtClean="0"/>
          </a:p>
        </p:txBody>
      </p:sp>
      <p:sp>
        <p:nvSpPr>
          <p:cNvPr id="4" name="Slide Number Placeholder 3"/>
          <p:cNvSpPr>
            <a:spLocks noGrp="1"/>
          </p:cNvSpPr>
          <p:nvPr>
            <p:ph type="sldNum" sz="quarter" idx="10"/>
          </p:nvPr>
        </p:nvSpPr>
        <p:spPr/>
        <p:txBody>
          <a:bodyPr/>
          <a:lstStyle/>
          <a:p>
            <a:fld id="{04E984FA-83B8-4B47-9553-7A7762EFE735}" type="slidenum">
              <a:rPr lang="en-US" smtClean="0"/>
              <a:t>16</a:t>
            </a:fld>
            <a:endParaRPr lang="en-US"/>
          </a:p>
        </p:txBody>
      </p:sp>
    </p:spTree>
    <p:extLst>
      <p:ext uri="{BB962C8B-B14F-4D97-AF65-F5344CB8AC3E}">
        <p14:creationId xmlns:p14="http://schemas.microsoft.com/office/powerpoint/2010/main" val="208145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second method for creating a good</a:t>
            </a:r>
            <a:r>
              <a:rPr lang="en-GB" baseline="0" dirty="0" smtClean="0"/>
              <a:t> few-shot learning model is using gradient decent. </a:t>
            </a:r>
            <a:br>
              <a:rPr lang="en-GB" baseline="0" dirty="0" smtClean="0"/>
            </a:br>
            <a:r>
              <a:rPr lang="en-GB" baseline="0" dirty="0" smtClean="0"/>
              <a:t/>
            </a:r>
            <a:br>
              <a:rPr lang="en-GB" baseline="0" dirty="0" smtClean="0"/>
            </a:br>
            <a:r>
              <a:rPr lang="en-GB" baseline="0" dirty="0" smtClean="0"/>
              <a:t>Essentially here we are using gradient decent to create a good starting point which will work for other models. It’s therefore basically just creating a pre-trained model which will transfer to a new task easily.</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17</a:t>
            </a:fld>
            <a:endParaRPr lang="en-US"/>
          </a:p>
        </p:txBody>
      </p:sp>
    </p:spTree>
    <p:extLst>
      <p:ext uri="{BB962C8B-B14F-4D97-AF65-F5344CB8AC3E}">
        <p14:creationId xmlns:p14="http://schemas.microsoft.com/office/powerpoint/2010/main" val="1542410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are two major advantages of this technique:</a:t>
            </a:r>
          </a:p>
          <a:p>
            <a:pPr marL="171450" indent="-171450">
              <a:buFont typeface="Arial" pitchFamily="34" charset="0"/>
              <a:buChar char="•"/>
            </a:pPr>
            <a:r>
              <a:rPr lang="en-GB" baseline="0" dirty="0" smtClean="0"/>
              <a:t>You can have different loss functions for different tasks (requiring the tasks have similar objectives and have the same structure)</a:t>
            </a:r>
          </a:p>
          <a:p>
            <a:pPr marL="171450" indent="-171450">
              <a:buFont typeface="Arial" pitchFamily="34" charset="0"/>
              <a:buChar char="•"/>
            </a:pPr>
            <a:r>
              <a:rPr lang="en-GB" baseline="0" dirty="0" smtClean="0"/>
              <a:t>You can use any architecture for the model – hence the name model-agnostic.</a:t>
            </a:r>
          </a:p>
          <a:p>
            <a:pPr marL="171450" indent="-171450">
              <a:buFont typeface="Arial" pitchFamily="34" charset="0"/>
              <a:buChar char="•"/>
            </a:pPr>
            <a:endParaRPr lang="en-GB" baseline="0" dirty="0" smtClean="0"/>
          </a:p>
          <a:p>
            <a:pPr marL="0" indent="0">
              <a:buFont typeface="Arial" pitchFamily="34" charset="0"/>
              <a:buNone/>
            </a:pPr>
            <a:endParaRPr lang="en-GB" baseline="0" dirty="0" smtClean="0"/>
          </a:p>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18</a:t>
            </a:fld>
            <a:endParaRPr lang="en-US"/>
          </a:p>
        </p:txBody>
      </p:sp>
    </p:spTree>
    <p:extLst>
      <p:ext uri="{BB962C8B-B14F-4D97-AF65-F5344CB8AC3E}">
        <p14:creationId xmlns:p14="http://schemas.microsoft.com/office/powerpoint/2010/main" val="276051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MAML</a:t>
            </a:r>
            <a:r>
              <a:rPr lang="en-GB" baseline="0" dirty="0" smtClean="0"/>
              <a:t> is the general approach to optimisation based few-shot learning, it does pretty much everything I’ve described so far. There are a few extensions which tackle some of the downsides of the high computation needed for MAML, one such example is reptile which was made by </a:t>
            </a:r>
            <a:r>
              <a:rPr lang="en-GB" baseline="0" dirty="0" err="1" smtClean="0"/>
              <a:t>openai</a:t>
            </a:r>
            <a:endParaRPr lang="en-GB" baseline="0" dirty="0" smtClean="0"/>
          </a:p>
          <a:p>
            <a:endParaRPr lang="en-GB" baseline="0" dirty="0" smtClean="0"/>
          </a:p>
          <a:p>
            <a:r>
              <a:rPr lang="en-GB" baseline="0" dirty="0" smtClean="0"/>
              <a:t>On the link here you can use a model they have made using the technique to compare images you draw. I’ve done…</a:t>
            </a:r>
          </a:p>
          <a:p>
            <a:endParaRPr lang="en-GB" baseline="0" dirty="0"/>
          </a:p>
          <a:p>
            <a:endParaRPr lang="en-GB" baseline="0" dirty="0" smtClean="0"/>
          </a:p>
        </p:txBody>
      </p:sp>
      <p:sp>
        <p:nvSpPr>
          <p:cNvPr id="4" name="Slide Number Placeholder 3"/>
          <p:cNvSpPr>
            <a:spLocks noGrp="1"/>
          </p:cNvSpPr>
          <p:nvPr>
            <p:ph type="sldNum" sz="quarter" idx="10"/>
          </p:nvPr>
        </p:nvSpPr>
        <p:spPr/>
        <p:txBody>
          <a:bodyPr/>
          <a:lstStyle/>
          <a:p>
            <a:fld id="{04E984FA-83B8-4B47-9553-7A7762EFE735}" type="slidenum">
              <a:rPr lang="en-US" smtClean="0"/>
              <a:t>19</a:t>
            </a:fld>
            <a:endParaRPr lang="en-US"/>
          </a:p>
        </p:txBody>
      </p:sp>
    </p:spTree>
    <p:extLst>
      <p:ext uri="{BB962C8B-B14F-4D97-AF65-F5344CB8AC3E}">
        <p14:creationId xmlns:p14="http://schemas.microsoft.com/office/powerpoint/2010/main" val="6266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final approach to building a few-shot learning model is via non-parametric approaches which essentially means anything that doesn’t use gradient descent in the second step.</a:t>
            </a:r>
          </a:p>
          <a:p>
            <a:endParaRPr lang="en-GB" baseline="0" dirty="0" smtClean="0"/>
          </a:p>
          <a:p>
            <a:r>
              <a:rPr lang="en-GB" baseline="0" dirty="0" smtClean="0"/>
              <a:t>There are a whole variety of these but I’ll just quickly go over a few of the more popular ones.</a:t>
            </a:r>
          </a:p>
        </p:txBody>
      </p:sp>
      <p:sp>
        <p:nvSpPr>
          <p:cNvPr id="4" name="Slide Number Placeholder 3"/>
          <p:cNvSpPr>
            <a:spLocks noGrp="1"/>
          </p:cNvSpPr>
          <p:nvPr>
            <p:ph type="sldNum" sz="quarter" idx="10"/>
          </p:nvPr>
        </p:nvSpPr>
        <p:spPr/>
        <p:txBody>
          <a:bodyPr/>
          <a:lstStyle/>
          <a:p>
            <a:fld id="{04E984FA-83B8-4B47-9553-7A7762EFE735}" type="slidenum">
              <a:rPr lang="en-US" smtClean="0"/>
              <a:t>25</a:t>
            </a:fld>
            <a:endParaRPr lang="en-US"/>
          </a:p>
        </p:txBody>
      </p:sp>
    </p:spTree>
    <p:extLst>
      <p:ext uri="{BB962C8B-B14F-4D97-AF65-F5344CB8AC3E}">
        <p14:creationId xmlns:p14="http://schemas.microsoft.com/office/powerpoint/2010/main" val="31104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a:t>
            </a:r>
            <a:r>
              <a:rPr lang="en-GB" baseline="0" dirty="0" smtClean="0"/>
              <a:t> data point is: Braque</a:t>
            </a:r>
          </a:p>
          <a:p>
            <a:endParaRPr lang="en-GB" baseline="0" dirty="0" smtClean="0"/>
          </a:p>
          <a:p>
            <a:r>
              <a:rPr lang="en-GB" baseline="0" dirty="0" smtClean="0"/>
              <a:t>This is an example of few shot learning. You can take a task with a few data points and generalise it to a new example. </a:t>
            </a:r>
          </a:p>
          <a:p>
            <a:endParaRPr lang="en-GB" baseline="0" dirty="0" smtClean="0"/>
          </a:p>
          <a:p>
            <a:r>
              <a:rPr lang="en-GB" baseline="0" dirty="0" smtClean="0"/>
              <a:t>How you knew what to look for (assuming not all of you are art experts) is based on past experience and context of painting and images that you have experienced in the past. In this case what gives it away is the way the edges are designed.</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3</a:t>
            </a:fld>
            <a:endParaRPr lang="en-US"/>
          </a:p>
        </p:txBody>
      </p:sp>
    </p:spTree>
    <p:extLst>
      <p:ext uri="{BB962C8B-B14F-4D97-AF65-F5344CB8AC3E}">
        <p14:creationId xmlns:p14="http://schemas.microsoft.com/office/powerpoint/2010/main" val="3402010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is</a:t>
            </a:r>
            <a:r>
              <a:rPr lang="en-GB" baseline="0" dirty="0" smtClean="0"/>
              <a:t> Siamese networks, so a network which is comparing two data points using the same underlying function. Here you are essentially outputting a probability of the images being of the same class, and doing n-way classification by picking the highest probability.</a:t>
            </a:r>
          </a:p>
        </p:txBody>
      </p:sp>
      <p:sp>
        <p:nvSpPr>
          <p:cNvPr id="4" name="Slide Number Placeholder 3"/>
          <p:cNvSpPr>
            <a:spLocks noGrp="1"/>
          </p:cNvSpPr>
          <p:nvPr>
            <p:ph type="sldNum" sz="quarter" idx="10"/>
          </p:nvPr>
        </p:nvSpPr>
        <p:spPr/>
        <p:txBody>
          <a:bodyPr/>
          <a:lstStyle/>
          <a:p>
            <a:fld id="{04E984FA-83B8-4B47-9553-7A7762EFE735}" type="slidenum">
              <a:rPr lang="en-US" smtClean="0"/>
              <a:t>26</a:t>
            </a:fld>
            <a:endParaRPr lang="en-US"/>
          </a:p>
        </p:txBody>
      </p:sp>
    </p:spTree>
    <p:extLst>
      <p:ext uri="{BB962C8B-B14F-4D97-AF65-F5344CB8AC3E}">
        <p14:creationId xmlns:p14="http://schemas.microsoft.com/office/powerpoint/2010/main" val="417999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i="0" dirty="0" smtClean="0">
                    <a:latin typeface="+mn-lt"/>
                  </a:rPr>
                  <a:t>A bit more expressive</a:t>
                </a:r>
                <a:r>
                  <a:rPr lang="en-GB" i="0" baseline="0" dirty="0" smtClean="0">
                    <a:latin typeface="+mn-lt"/>
                  </a:rPr>
                  <a:t> than Siamese networks is matching networks. This again will do n-way classification, but is framed as a multi-class network where the comparison in the embedding space is done simultaneously for each of the images.</a:t>
                </a:r>
                <a:endParaRPr lang="en-US" i="0" dirty="0" smtClean="0">
                  <a:latin typeface="+mn-lt"/>
                </a:endParaRPr>
              </a:p>
              <a:p>
                <a:endParaRPr lang="en-US" i="1" dirty="0" smtClean="0">
                  <a:latin typeface="Cambria Math"/>
                </a:endParaRPr>
              </a:p>
              <a:p>
                <a14:m>
                  <m:oMath xmlns:m="http://schemas.openxmlformats.org/officeDocument/2006/math">
                    <m:sSub>
                      <m:sSubPr>
                        <m:ctrlPr>
                          <a:rPr lang="en-US" i="1" smtClean="0">
                            <a:latin typeface="Cambria Math"/>
                          </a:rPr>
                        </m:ctrlPr>
                      </m:sSubPr>
                      <m:e>
                        <m:r>
                          <a:rPr lang="en-GB" b="0" i="1" smtClean="0">
                            <a:latin typeface="Cambria Math"/>
                          </a:rPr>
                          <m:t>𝑔</m:t>
                        </m:r>
                      </m:e>
                      <m:sub>
                        <m:r>
                          <a:rPr lang="en-US" i="1" smtClean="0">
                            <a:latin typeface="Cambria Math"/>
                            <a:ea typeface="Cambria Math"/>
                          </a:rPr>
                          <m:t>𝜃</m:t>
                        </m:r>
                      </m:sub>
                    </m:sSub>
                    <m:r>
                      <a:rPr lang="en-GB" b="0" i="1" smtClean="0">
                        <a:latin typeface="Cambria Math"/>
                      </a:rPr>
                      <m:t> </m:t>
                    </m:r>
                    <m:r>
                      <a:rPr lang="en-GB" b="0" i="1" smtClean="0">
                        <a:latin typeface="Cambria Math"/>
                      </a:rPr>
                      <m:t>𝑎𝑛𝑑</m:t>
                    </m:r>
                    <m:r>
                      <a:rPr lang="en-GB" b="0" i="1" smtClean="0">
                        <a:latin typeface="Cambria Math"/>
                      </a:rPr>
                      <m:t> </m:t>
                    </m:r>
                    <m:sSub>
                      <m:sSubPr>
                        <m:ctrlPr>
                          <a:rPr lang="en-GB" b="0" i="1" smtClean="0">
                            <a:latin typeface="Cambria Math"/>
                          </a:rPr>
                        </m:ctrlPr>
                      </m:sSubPr>
                      <m:e>
                        <m:r>
                          <a:rPr lang="en-GB" b="0" i="1" smtClean="0">
                            <a:latin typeface="Cambria Math"/>
                          </a:rPr>
                          <m:t>𝑓</m:t>
                        </m:r>
                      </m:e>
                      <m:sub>
                        <m:r>
                          <a:rPr lang="en-GB" b="0" i="1" smtClean="0">
                            <a:latin typeface="Cambria Math"/>
                            <a:ea typeface="Cambria Math"/>
                          </a:rPr>
                          <m:t>𝜃</m:t>
                        </m:r>
                      </m:sub>
                    </m:sSub>
                  </m:oMath>
                </a14:m>
                <a:r>
                  <a:rPr lang="en-US" dirty="0" smtClean="0"/>
                  <a:t> are often the same network</a:t>
                </a:r>
                <a:r>
                  <a:rPr lang="en-GB" baseline="0" dirty="0" smtClean="0"/>
                  <a:t> – often something like a bi-directional </a:t>
                </a:r>
                <a:r>
                  <a:rPr lang="en-GB" baseline="0" dirty="0" err="1" smtClean="0"/>
                  <a:t>lstm</a:t>
                </a:r>
                <a:endParaRPr lang="en-GB" baseline="0" dirty="0" smtClean="0"/>
              </a:p>
              <a:p>
                <a:endParaRPr lang="en-GB" baseline="0" dirty="0" smtClean="0"/>
              </a:p>
              <a:p>
                <a:r>
                  <a:rPr lang="en-GB" baseline="0" dirty="0" smtClean="0"/>
                  <a:t>You are teaching the wider model to learn to distinguish between features of the support data to be able to discriminate in the query sets.</a:t>
                </a:r>
                <a:endParaRPr lang="en-US" dirty="0" smtClean="0"/>
              </a:p>
            </p:txBody>
          </p:sp>
        </mc:Choice>
        <mc:Fallback xmlns="">
          <p:sp>
            <p:nvSpPr>
              <p:cNvPr id="3" name="Notes Placeholder 2"/>
              <p:cNvSpPr>
                <a:spLocks noGrp="1"/>
              </p:cNvSpPr>
              <p:nvPr>
                <p:ph type="body" idx="1"/>
              </p:nvPr>
            </p:nvSpPr>
            <p:spPr/>
            <p:txBody>
              <a:bodyPr/>
              <a:lstStyle/>
              <a:p>
                <a:r>
                  <a:rPr lang="en-GB" b="0" i="0" smtClean="0">
                    <a:latin typeface="Cambria Math"/>
                  </a:rPr>
                  <a:t>𝑔</a:t>
                </a:r>
                <a:r>
                  <a:rPr lang="en-US" b="0" i="0" smtClean="0">
                    <a:latin typeface="Cambria Math"/>
                  </a:rPr>
                  <a:t>_</a:t>
                </a:r>
                <a:r>
                  <a:rPr lang="en-US" i="0" smtClean="0">
                    <a:latin typeface="Cambria Math"/>
                    <a:ea typeface="Cambria Math"/>
                  </a:rPr>
                  <a:t>𝜃</a:t>
                </a:r>
                <a:r>
                  <a:rPr lang="en-GB" b="0" i="0" smtClean="0">
                    <a:latin typeface="Cambria Math"/>
                    <a:ea typeface="Cambria Math"/>
                  </a:rPr>
                  <a:t> </a:t>
                </a:r>
                <a:r>
                  <a:rPr lang="en-GB" b="0" i="0" smtClean="0">
                    <a:latin typeface="Cambria Math"/>
                  </a:rPr>
                  <a:t> 𝑎𝑛𝑑 𝑓_</a:t>
                </a:r>
                <a:r>
                  <a:rPr lang="en-GB" b="0" i="0" smtClean="0">
                    <a:latin typeface="Cambria Math"/>
                    <a:ea typeface="Cambria Math"/>
                  </a:rPr>
                  <a:t>𝜃</a:t>
                </a:r>
                <a:r>
                  <a:rPr lang="en-US" dirty="0" smtClean="0"/>
                  <a:t> are often the same network</a:t>
                </a:r>
                <a:endParaRPr lang="en-US" dirty="0"/>
              </a:p>
            </p:txBody>
          </p:sp>
        </mc:Fallback>
      </mc:AlternateContent>
      <p:sp>
        <p:nvSpPr>
          <p:cNvPr id="4" name="Slide Number Placeholder 3"/>
          <p:cNvSpPr>
            <a:spLocks noGrp="1"/>
          </p:cNvSpPr>
          <p:nvPr>
            <p:ph type="sldNum" sz="quarter" idx="10"/>
          </p:nvPr>
        </p:nvSpPr>
        <p:spPr/>
        <p:txBody>
          <a:bodyPr/>
          <a:lstStyle/>
          <a:p>
            <a:fld id="{04E984FA-83B8-4B47-9553-7A7762EFE735}" type="slidenum">
              <a:rPr lang="en-US" smtClean="0"/>
              <a:t>27</a:t>
            </a:fld>
            <a:endParaRPr lang="en-US"/>
          </a:p>
        </p:txBody>
      </p:sp>
    </p:spTree>
    <p:extLst>
      <p:ext uri="{BB962C8B-B14F-4D97-AF65-F5344CB8AC3E}">
        <p14:creationId xmlns:p14="http://schemas.microsoft.com/office/powerpoint/2010/main" val="520913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final one is a prototypical network</a:t>
            </a:r>
            <a:r>
              <a:rPr lang="en-GB" baseline="0" dirty="0" smtClean="0"/>
              <a:t> which does something reasonably similar again, but will use a nearest neighbours algorithm in an embedding space which is output by the network. </a:t>
            </a:r>
          </a:p>
          <a:p>
            <a:endParaRPr lang="en-GB" baseline="0" dirty="0" smtClean="0"/>
          </a:p>
          <a:p>
            <a:r>
              <a:rPr lang="en-GB" baseline="0" dirty="0" smtClean="0"/>
              <a:t>You use the few support shots to create new prototypes for which you can make a quick comparison.</a:t>
            </a:r>
          </a:p>
          <a:p>
            <a:endParaRPr lang="en-GB" baseline="0" dirty="0" smtClean="0"/>
          </a:p>
          <a:p>
            <a:r>
              <a:rPr lang="en-GB" baseline="0" dirty="0" smtClean="0"/>
              <a:t>The whole network is trained to efficiently learn how to represent data into the embedding space</a:t>
            </a:r>
            <a:r>
              <a:rPr lang="en-GB" baseline="0" dirty="0" smtClean="0"/>
              <a:t>.</a:t>
            </a:r>
          </a:p>
          <a:p>
            <a:endParaRPr lang="en-GB" baseline="0" dirty="0" smtClean="0"/>
          </a:p>
          <a:p>
            <a:r>
              <a:rPr lang="en-GB" baseline="0" dirty="0" smtClean="0"/>
              <a:t>I won’t show any of the code because it’s already been code heavy but I’ll send out some notebooks at the end if you are interested.</a:t>
            </a:r>
            <a:endParaRPr lang="en-GB" baseline="0" dirty="0" smtClean="0"/>
          </a:p>
        </p:txBody>
      </p:sp>
      <p:sp>
        <p:nvSpPr>
          <p:cNvPr id="4" name="Slide Number Placeholder 3"/>
          <p:cNvSpPr>
            <a:spLocks noGrp="1"/>
          </p:cNvSpPr>
          <p:nvPr>
            <p:ph type="sldNum" sz="quarter" idx="10"/>
          </p:nvPr>
        </p:nvSpPr>
        <p:spPr/>
        <p:txBody>
          <a:bodyPr/>
          <a:lstStyle/>
          <a:p>
            <a:fld id="{04E984FA-83B8-4B47-9553-7A7762EFE735}" type="slidenum">
              <a:rPr lang="en-US" smtClean="0"/>
              <a:t>28</a:t>
            </a:fld>
            <a:endParaRPr lang="en-US"/>
          </a:p>
        </p:txBody>
      </p:sp>
    </p:spTree>
    <p:extLst>
      <p:ext uri="{BB962C8B-B14F-4D97-AF65-F5344CB8AC3E}">
        <p14:creationId xmlns:p14="http://schemas.microsoft.com/office/powerpoint/2010/main" val="166556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a:t>
            </a:r>
            <a:r>
              <a:rPr lang="en-GB" baseline="0" dirty="0" smtClean="0"/>
              <a:t> to finish off here, I’ve got a few pros and cons of the different approaches. </a:t>
            </a:r>
          </a:p>
          <a:p>
            <a:endParaRPr lang="en-GB" baseline="0" dirty="0" smtClean="0"/>
          </a:p>
          <a:p>
            <a:r>
              <a:rPr lang="en-GB" baseline="0" dirty="0" smtClean="0"/>
              <a:t>I won’t read them out because that would be boring, and they are fairly similar to what you would expect for almost all ML models.</a:t>
            </a:r>
          </a:p>
          <a:p>
            <a:endParaRPr lang="en-GB" baseline="0" dirty="0" smtClean="0"/>
          </a:p>
          <a:p>
            <a:r>
              <a:rPr lang="en-GB" dirty="0" smtClean="0"/>
              <a:t>The only one that is slightly</a:t>
            </a:r>
            <a:r>
              <a:rPr lang="en-GB" baseline="0" dirty="0" smtClean="0"/>
              <a:t> unique to few shot learning is whether the model </a:t>
            </a:r>
            <a:r>
              <a:rPr lang="en-GB" baseline="0" smtClean="0"/>
              <a:t>is consistent </a:t>
            </a:r>
            <a:r>
              <a:rPr lang="en-GB" baseline="0" dirty="0" smtClean="0"/>
              <a:t>which is whether the </a:t>
            </a:r>
            <a:r>
              <a:rPr lang="en-GB" dirty="0" smtClean="0"/>
              <a:t>learned learning procedure will monotonically improve with more data</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29</a:t>
            </a:fld>
            <a:endParaRPr lang="en-US"/>
          </a:p>
        </p:txBody>
      </p:sp>
    </p:spTree>
    <p:extLst>
      <p:ext uri="{BB962C8B-B14F-4D97-AF65-F5344CB8AC3E}">
        <p14:creationId xmlns:p14="http://schemas.microsoft.com/office/powerpoint/2010/main" val="408673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given the previous example, it should be a little easier to explain what few shot learning is:</a:t>
            </a:r>
          </a:p>
          <a:p>
            <a:pPr marL="171450" indent="-171450">
              <a:buFont typeface="Arial" pitchFamily="34" charset="0"/>
              <a:buChar char="•"/>
            </a:pPr>
            <a:r>
              <a:rPr lang="en-GB" baseline="0" dirty="0" smtClean="0"/>
              <a:t>It is similar to regular learning, but instead of having many examples all helping a model train for one task, you have only a few examples for many tasks.</a:t>
            </a:r>
          </a:p>
          <a:p>
            <a:pPr marL="171450" indent="-171450">
              <a:buFont typeface="Arial" pitchFamily="34" charset="0"/>
              <a:buChar char="•"/>
            </a:pPr>
            <a:r>
              <a:rPr lang="en-GB" baseline="0" dirty="0" smtClean="0"/>
              <a:t>You are then trying to create a model which can generalise to new tasks with little data.</a:t>
            </a:r>
          </a:p>
          <a:p>
            <a:pPr marL="0" indent="0">
              <a:buFont typeface="Arial" pitchFamily="34" charset="0"/>
              <a:buNone/>
            </a:pPr>
            <a:r>
              <a:rPr lang="en-GB" baseline="0" dirty="0" smtClean="0"/>
              <a:t>In this example now of image detection, each task would be to detect something different in the image. E.g. a bird, mushroom, dog, singer or piano. </a:t>
            </a:r>
          </a:p>
          <a:p>
            <a:pPr marL="0" indent="0">
              <a:buFont typeface="Arial" pitchFamily="34" charset="0"/>
              <a:buNone/>
            </a:pPr>
            <a:r>
              <a:rPr lang="en-GB" baseline="0" dirty="0" smtClean="0"/>
              <a:t>You train the model on the 5 different tasks all with a random label. Then test the model on the training classes on the top right. Then </a:t>
            </a:r>
            <a:r>
              <a:rPr lang="en-GB" baseline="0" dirty="0" err="1" smtClean="0"/>
              <a:t>backpropagate</a:t>
            </a:r>
            <a:r>
              <a:rPr lang="en-GB" baseline="0" dirty="0" smtClean="0"/>
              <a:t> through both the testing and training.</a:t>
            </a:r>
          </a:p>
          <a:p>
            <a:pPr marL="0" indent="0">
              <a:buFont typeface="Arial" pitchFamily="34" charset="0"/>
              <a:buNone/>
            </a:pPr>
            <a:endParaRPr lang="en-GB" baseline="0" dirty="0" smtClean="0"/>
          </a:p>
          <a:p>
            <a:pPr marL="0" indent="0">
              <a:buFont typeface="Arial" pitchFamily="34" charset="0"/>
              <a:buNone/>
            </a:pPr>
            <a:r>
              <a:rPr lang="en-GB" baseline="0" dirty="0" smtClean="0"/>
              <a:t>Then when you want to see how good your model is, you have a holdout tasks to test how good your model is at generalising to the new tasks.</a:t>
            </a:r>
            <a:br>
              <a:rPr lang="en-GB" baseline="0" dirty="0" smtClean="0"/>
            </a:br>
            <a:endParaRPr lang="en-GB" baseline="0" dirty="0" smtClean="0"/>
          </a:p>
          <a:p>
            <a:pPr marL="0" indent="0">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04E984FA-83B8-4B47-9553-7A7762EFE735}" type="slidenum">
              <a:rPr lang="en-US" smtClean="0"/>
              <a:t>4</a:t>
            </a:fld>
            <a:endParaRPr lang="en-US"/>
          </a:p>
        </p:txBody>
      </p:sp>
    </p:spTree>
    <p:extLst>
      <p:ext uri="{BB962C8B-B14F-4D97-AF65-F5344CB8AC3E}">
        <p14:creationId xmlns:p14="http://schemas.microsoft.com/office/powerpoint/2010/main" val="1019520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if we are creating a successful few shot learning model, we</a:t>
            </a:r>
            <a:r>
              <a:rPr lang="en-GB" baseline="0" dirty="0" smtClean="0"/>
              <a:t> are attempting to create a model which better understands the underlying data and the context of the shared similarity between tasks which is what allows the model to be transferred easily to new tasks.</a:t>
            </a:r>
          </a:p>
          <a:p>
            <a:endParaRPr lang="en-GB" baseline="0" dirty="0" smtClean="0"/>
          </a:p>
          <a:p>
            <a:r>
              <a:rPr lang="en-GB" baseline="0" dirty="0" smtClean="0"/>
              <a:t>In a nutshell then, we are attempting the base model for easy and quick transfer learning.</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5</a:t>
            </a:fld>
            <a:endParaRPr lang="en-US"/>
          </a:p>
        </p:txBody>
      </p:sp>
    </p:spTree>
    <p:extLst>
      <p:ext uri="{BB962C8B-B14F-4D97-AF65-F5344CB8AC3E}">
        <p14:creationId xmlns:p14="http://schemas.microsoft.com/office/powerpoint/2010/main" val="39041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is something to mention as well – You will often see the “shot learning” topics</a:t>
            </a:r>
            <a:r>
              <a:rPr lang="en-GB" baseline="0" dirty="0" smtClean="0"/>
              <a:t> come up as three different names. Essentially one and few shot learning essentially work in the same way, but zero shot learning is slightly different.</a:t>
            </a:r>
          </a:p>
          <a:p>
            <a:endParaRPr lang="en-GB" baseline="0" dirty="0" smtClean="0"/>
          </a:p>
          <a:p>
            <a:r>
              <a:rPr lang="en-GB" baseline="0" dirty="0" smtClean="0"/>
              <a:t>Unfortunately zero shot learning isn’t this magic technique that can be good at and perform tasks without any training data. It requires some additional information to be provided.</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6</a:t>
            </a:fld>
            <a:endParaRPr lang="en-US"/>
          </a:p>
        </p:txBody>
      </p:sp>
    </p:spTree>
    <p:extLst>
      <p:ext uri="{BB962C8B-B14F-4D97-AF65-F5344CB8AC3E}">
        <p14:creationId xmlns:p14="http://schemas.microsoft.com/office/powerpoint/2010/main" val="4035803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in the case of image detection, zero shot learning could be detecting features of an image, with these features determining what the prediction is.</a:t>
            </a:r>
          </a:p>
          <a:p>
            <a:endParaRPr lang="en-GB" baseline="0" dirty="0" smtClean="0"/>
          </a:p>
          <a:p>
            <a:r>
              <a:rPr lang="en-GB" baseline="0" dirty="0" smtClean="0"/>
              <a:t>But there are lots of ways to frame this problem, so it’s just down to your imagination to how you do it.</a:t>
            </a:r>
          </a:p>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7</a:t>
            </a:fld>
            <a:endParaRPr lang="en-US"/>
          </a:p>
        </p:txBody>
      </p:sp>
    </p:spTree>
    <p:extLst>
      <p:ext uri="{BB962C8B-B14F-4D97-AF65-F5344CB8AC3E}">
        <p14:creationId xmlns:p14="http://schemas.microsoft.com/office/powerpoint/2010/main" val="325967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Voice recognition</a:t>
            </a:r>
            <a:r>
              <a:rPr lang="en-GB" baseline="0" dirty="0" smtClean="0"/>
              <a:t> is the most obvious place where this could be really useful. Particularly given that techniques such as </a:t>
            </a:r>
            <a:r>
              <a:rPr lang="en-GB" baseline="0" dirty="0" err="1" smtClean="0"/>
              <a:t>LoRA</a:t>
            </a:r>
            <a:r>
              <a:rPr lang="en-GB" baseline="0" dirty="0" smtClean="0"/>
              <a:t> can mean that the transfer learning part can be done with very minimal storage overhead. It wouldn’t surprise me at all if this is the way that the bank does it currently. </a:t>
            </a:r>
          </a:p>
          <a:p>
            <a:endParaRPr lang="en-GB" baseline="0" dirty="0" smtClean="0"/>
          </a:p>
          <a:p>
            <a:r>
              <a:rPr lang="en-GB" baseline="0" dirty="0" smtClean="0"/>
              <a:t>Maybe more relevant to us working with data in a bank full of unstructured and complex data is the second point here. Having something like a general representation of some of this data could be really useful as a starting place for many projects and could reduce the faff of data mining to extract usefulness out of the complex data.</a:t>
            </a:r>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8</a:t>
            </a:fld>
            <a:endParaRPr lang="en-US"/>
          </a:p>
        </p:txBody>
      </p:sp>
    </p:spTree>
    <p:extLst>
      <p:ext uri="{BB962C8B-B14F-4D97-AF65-F5344CB8AC3E}">
        <p14:creationId xmlns:p14="http://schemas.microsoft.com/office/powerpoint/2010/main" val="211568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are a few difficulties of this type of modelling though.</a:t>
            </a:r>
          </a:p>
          <a:p>
            <a:pPr marL="171450" indent="-171450">
              <a:buFont typeface="Arial" pitchFamily="34" charset="0"/>
              <a:buChar char="•"/>
            </a:pPr>
            <a:r>
              <a:rPr lang="en-GB" baseline="0" dirty="0" smtClean="0"/>
              <a:t>The first and foremost is that you need a lot of tasks. And that is generally a lot of tasks on the same or very similar data, all predicting tasks which use the data in a somewhat similar way. For example, predicting attributes of a customer. Not impossible but typically in the bank we have the complete opposite for the problems we are looking at because the data tends not to be as easily labelled. I’m sure there are ways around this for our data but would require a bit of thought.</a:t>
            </a:r>
          </a:p>
          <a:p>
            <a:pPr marL="171450" indent="-171450">
              <a:buFont typeface="Arial" pitchFamily="34" charset="0"/>
              <a:buChar char="•"/>
            </a:pPr>
            <a:r>
              <a:rPr lang="en-GB" baseline="0" dirty="0" smtClean="0"/>
              <a:t>The second big problem is that training can take a lot of time if you do not have a GPU, particularly on complex tasks. I don’t think I need to say any more on why this is a problem.</a:t>
            </a:r>
          </a:p>
          <a:p>
            <a:pPr marL="171450" indent="-171450">
              <a:buFont typeface="Arial" pitchFamily="34" charset="0"/>
              <a:buChar char="•"/>
            </a:pPr>
            <a:endParaRPr lang="en-GB" baseline="0" dirty="0" smtClean="0"/>
          </a:p>
          <a:p>
            <a:pPr marL="0" indent="0">
              <a:buFont typeface="Arial" pitchFamily="34" charset="0"/>
              <a:buNone/>
            </a:pPr>
            <a:r>
              <a:rPr lang="en-GB" baseline="0" dirty="0" smtClean="0"/>
              <a:t>In other problems not quite as relevant at the moment to us, you can also have the problem of how do we tell the model what task we want it to do. This is more prevalent in reinforcement learning such as in the picture here.</a:t>
            </a:r>
          </a:p>
          <a:p>
            <a:pPr marL="171450" indent="-171450">
              <a:buFont typeface="Arial" pitchFamily="34" charset="0"/>
              <a:buChar char="•"/>
            </a:pPr>
            <a:endParaRPr lang="en-GB" baseline="0" dirty="0" smtClean="0"/>
          </a:p>
          <a:p>
            <a:pPr marL="0" indent="0">
              <a:buFont typeface="Arial" pitchFamily="34" charset="0"/>
              <a:buNone/>
            </a:pP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9</a:t>
            </a:fld>
            <a:endParaRPr lang="en-US"/>
          </a:p>
        </p:txBody>
      </p:sp>
    </p:spTree>
    <p:extLst>
      <p:ext uri="{BB962C8B-B14F-4D97-AF65-F5344CB8AC3E}">
        <p14:creationId xmlns:p14="http://schemas.microsoft.com/office/powerpoint/2010/main" val="174908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before I go</a:t>
            </a:r>
            <a:r>
              <a:rPr lang="en-GB" baseline="0" dirty="0" smtClean="0"/>
              <a:t> onto how to actually do some of this magic generalizable learning I wanted to quickly explain some terminology to hopefully avoid confusing everyone and myself about what is going on.</a:t>
            </a:r>
          </a:p>
          <a:p>
            <a:endParaRPr lang="en-GB" dirty="0" smtClean="0"/>
          </a:p>
          <a:p>
            <a:r>
              <a:rPr lang="en-GB" dirty="0" smtClean="0"/>
              <a:t>In meta learning, typically you</a:t>
            </a:r>
            <a:r>
              <a:rPr lang="en-GB" baseline="0" dirty="0" smtClean="0"/>
              <a:t> have data split differently. Instead of split by the data points, you split by tasks. This means that you have a meta training set which is what you train the model on, and the meta testing sets which you test your model with. </a:t>
            </a:r>
          </a:p>
          <a:p>
            <a:endParaRPr lang="en-GB" baseline="0" dirty="0" smtClean="0"/>
          </a:p>
          <a:p>
            <a:r>
              <a:rPr lang="en-GB" baseline="0" dirty="0" smtClean="0"/>
              <a:t>Each set comes with a series of tasks with the number of shot examples (in this object detection example it would be one-shot learning), and you test the models ability to quickly learn the new task with the query set. </a:t>
            </a:r>
          </a:p>
          <a:p>
            <a:endParaRPr lang="en-GB" baseline="0" dirty="0" smtClean="0"/>
          </a:p>
          <a:p>
            <a:r>
              <a:rPr lang="en-GB" baseline="0" dirty="0" smtClean="0"/>
              <a:t>So when it comes to the meta testing set, you are testing the model on a completely new set of tasks that the model wasn’t previously trained on to find out how well the model can learn these new tasks.</a:t>
            </a:r>
          </a:p>
          <a:p>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04E984FA-83B8-4B47-9553-7A7762EFE735}" type="slidenum">
              <a:rPr lang="en-US" smtClean="0"/>
              <a:t>10</a:t>
            </a:fld>
            <a:endParaRPr lang="en-US"/>
          </a:p>
        </p:txBody>
      </p:sp>
    </p:spTree>
    <p:extLst>
      <p:ext uri="{BB962C8B-B14F-4D97-AF65-F5344CB8AC3E}">
        <p14:creationId xmlns:p14="http://schemas.microsoft.com/office/powerpoint/2010/main" val="110800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nline.stanford.edu/courses/cs330-deep-multi-task-and-meta-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tps://arxiv.org/abs/2302.03507"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ancaditalia.it/media/notizia/the-bank-of-italy-today-publishes-siamese-neural-networks-for-detecting-banknote-printing-defects/?dotcache=refres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arxiv.org/abs/2301.06957"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Few Shot Learning</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4876800" y="6518564"/>
            <a:ext cx="4800600" cy="369332"/>
          </a:xfrm>
          <a:prstGeom prst="rect">
            <a:avLst/>
          </a:prstGeom>
          <a:noFill/>
        </p:spPr>
        <p:txBody>
          <a:bodyPr wrap="square" rtlCol="0">
            <a:spAutoFit/>
          </a:bodyPr>
          <a:lstStyle/>
          <a:p>
            <a:r>
              <a:rPr lang="en-US" dirty="0" smtClean="0"/>
              <a:t>*</a:t>
            </a:r>
            <a:r>
              <a:rPr lang="en-US" dirty="0" smtClean="0">
                <a:hlinkClick r:id="rId2"/>
              </a:rPr>
              <a:t>cs330-deep-multi-task-and-meta-learning</a:t>
            </a:r>
            <a:endParaRPr lang="en-US" dirty="0"/>
          </a:p>
        </p:txBody>
      </p:sp>
    </p:spTree>
    <p:extLst>
      <p:ext uri="{BB962C8B-B14F-4D97-AF65-F5344CB8AC3E}">
        <p14:creationId xmlns:p14="http://schemas.microsoft.com/office/powerpoint/2010/main" val="145471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4264786"/>
              </p:ext>
            </p:extLst>
          </p:nvPr>
        </p:nvGraphicFramePr>
        <p:xfrm>
          <a:off x="0" y="1371600"/>
          <a:ext cx="9144000" cy="5486400"/>
        </p:xfrm>
        <a:graphic>
          <a:graphicData uri="http://schemas.openxmlformats.org/drawingml/2006/table">
            <a:tbl>
              <a:tblPr firstRow="1" bandRow="1">
                <a:tableStyleId>{5C22544A-7EE6-4342-B048-85BDC9FD1C3A}</a:tableStyleId>
              </a:tblPr>
              <a:tblGrid>
                <a:gridCol w="4572000"/>
                <a:gridCol w="4572000"/>
              </a:tblGrid>
              <a:tr h="2743200">
                <a:tc>
                  <a:txBody>
                    <a:bodyPr/>
                    <a:lstStyle/>
                    <a:p>
                      <a:r>
                        <a:rPr lang="en-GB" dirty="0" smtClean="0">
                          <a:solidFill>
                            <a:schemeClr val="tx1"/>
                          </a:solidFill>
                        </a:rPr>
                        <a:t>Meta</a:t>
                      </a:r>
                      <a:r>
                        <a:rPr lang="en-GB" baseline="0" dirty="0" smtClean="0">
                          <a:solidFill>
                            <a:schemeClr val="tx1"/>
                          </a:solidFill>
                        </a:rPr>
                        <a:t> training support set</a:t>
                      </a:r>
                    </a:p>
                    <a:p>
                      <a:r>
                        <a:rPr lang="en-GB" b="0" dirty="0" smtClean="0">
                          <a:solidFill>
                            <a:schemeClr val="tx1"/>
                          </a:solidFill>
                        </a:rPr>
                        <a:t>Data with labels to</a:t>
                      </a:r>
                      <a:r>
                        <a:rPr lang="en-GB" b="0" baseline="0" dirty="0" smtClean="0">
                          <a:solidFill>
                            <a:schemeClr val="tx1"/>
                          </a:solidFill>
                        </a:rPr>
                        <a:t> use as the k-shots of each batch when training the model</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dirty="0" smtClean="0">
                          <a:solidFill>
                            <a:schemeClr val="tx1"/>
                          </a:solidFill>
                        </a:rPr>
                        <a:t>Meta training query set</a:t>
                      </a:r>
                    </a:p>
                    <a:p>
                      <a:r>
                        <a:rPr lang="en-GB" b="0" dirty="0" smtClean="0">
                          <a:solidFill>
                            <a:schemeClr val="tx1"/>
                          </a:solidFill>
                        </a:rPr>
                        <a:t>Data </a:t>
                      </a:r>
                      <a:r>
                        <a:rPr lang="en-GB" b="0" baseline="0" dirty="0" smtClean="0">
                          <a:solidFill>
                            <a:schemeClr val="tx1"/>
                          </a:solidFill>
                        </a:rPr>
                        <a:t>with unseen labels to use in testing the meta trained model</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743200">
                <a:tc>
                  <a:txBody>
                    <a:bodyPr/>
                    <a:lstStyle/>
                    <a:p>
                      <a:r>
                        <a:rPr lang="en-GB" b="1" dirty="0" smtClean="0">
                          <a:solidFill>
                            <a:schemeClr val="tx1"/>
                          </a:solidFill>
                        </a:rPr>
                        <a:t>Meta testing</a:t>
                      </a:r>
                      <a:r>
                        <a:rPr lang="en-GB" b="1" baseline="0" dirty="0" smtClean="0">
                          <a:solidFill>
                            <a:schemeClr val="tx1"/>
                          </a:solidFill>
                        </a:rPr>
                        <a:t> support set</a:t>
                      </a:r>
                    </a:p>
                    <a:p>
                      <a:r>
                        <a:rPr lang="en-GB" b="0" dirty="0" smtClean="0">
                          <a:solidFill>
                            <a:schemeClr val="tx1"/>
                          </a:solidFill>
                        </a:rPr>
                        <a:t>Data with labels</a:t>
                      </a:r>
                      <a:r>
                        <a:rPr lang="en-GB" b="0" baseline="0" dirty="0" smtClean="0">
                          <a:solidFill>
                            <a:schemeClr val="tx1"/>
                          </a:solidFill>
                        </a:rPr>
                        <a:t> to use as the k-shots of each batch when optimising the model to the unseen task</a:t>
                      </a:r>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Meta testing query set</a:t>
                      </a:r>
                    </a:p>
                    <a:p>
                      <a:r>
                        <a:rPr lang="en-GB" b="0" dirty="0" smtClean="0">
                          <a:solidFill>
                            <a:schemeClr val="tx1"/>
                          </a:solidFill>
                        </a:rPr>
                        <a:t>Data without labels to make inference on</a:t>
                      </a:r>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66708"/>
            <a:ext cx="388587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638800" y="2486420"/>
            <a:ext cx="2099586" cy="1481137"/>
            <a:chOff x="4953000" y="2506132"/>
            <a:chExt cx="2099586" cy="1481137"/>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25844"/>
              <a:ext cx="1794786" cy="14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3028"/>
            <a:stretch/>
          </p:blipFill>
          <p:spPr bwMode="auto">
            <a:xfrm>
              <a:off x="4953000" y="2506132"/>
              <a:ext cx="27093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27244"/>
          <a:stretch/>
        </p:blipFill>
        <p:spPr bwMode="auto">
          <a:xfrm>
            <a:off x="304800" y="5574863"/>
            <a:ext cx="3885872" cy="72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5638800" y="5532655"/>
            <a:ext cx="1857228" cy="751601"/>
            <a:chOff x="5195358" y="4886325"/>
            <a:chExt cx="1857228" cy="751601"/>
          </a:xfrm>
        </p:grpSpPr>
        <p:pic>
          <p:nvPicPr>
            <p:cNvPr id="1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73576"/>
            <a:stretch/>
          </p:blipFill>
          <p:spPr bwMode="auto">
            <a:xfrm>
              <a:off x="5641304" y="4886325"/>
              <a:ext cx="1411282" cy="72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91650"/>
            <a:stretch/>
          </p:blipFill>
          <p:spPr bwMode="auto">
            <a:xfrm>
              <a:off x="5195358" y="4914463"/>
              <a:ext cx="445946" cy="72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65217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1: Black </a:t>
            </a:r>
            <a:r>
              <a:rPr lang="en-GB" dirty="0" smtClean="0"/>
              <a:t>Box Approach</a:t>
            </a:r>
            <a:endParaRPr lang="en-GB" dirty="0"/>
          </a:p>
        </p:txBody>
      </p:sp>
      <p:sp>
        <p:nvSpPr>
          <p:cNvPr id="3" name="Content Placeholder 2"/>
          <p:cNvSpPr>
            <a:spLocks noGrp="1"/>
          </p:cNvSpPr>
          <p:nvPr>
            <p:ph idx="1"/>
          </p:nvPr>
        </p:nvSpPr>
        <p:spPr/>
        <p:txBody>
          <a:bodyPr>
            <a:normAutofit/>
          </a:bodyPr>
          <a:lstStyle/>
          <a:p>
            <a:r>
              <a:rPr lang="en-GB" dirty="0" smtClean="0"/>
              <a:t>Creating a network that, given a new task, can quickly produce something to pass to a second NN model such that it can make a prediction</a:t>
            </a:r>
          </a:p>
          <a:p>
            <a:endParaRPr lang="en-GB" dirty="0"/>
          </a:p>
          <a:p>
            <a:r>
              <a:rPr lang="en-GB" dirty="0" smtClean="0"/>
              <a:t>So there are two networks:</a:t>
            </a:r>
          </a:p>
          <a:p>
            <a:pPr lvl="1"/>
            <a:r>
              <a:rPr lang="en-GB" dirty="0" smtClean="0"/>
              <a:t>Sequential network 1 (</a:t>
            </a:r>
            <a:r>
              <a:rPr lang="en-GB" dirty="0" err="1" smtClean="0"/>
              <a:t>eg</a:t>
            </a:r>
            <a:r>
              <a:rPr lang="en-GB" dirty="0" smtClean="0"/>
              <a:t> RNN) with parameters </a:t>
            </a:r>
            <a:r>
              <a:rPr lang="az-Cyrl-AZ" dirty="0" smtClean="0"/>
              <a:t>Ѳ</a:t>
            </a:r>
            <a:r>
              <a:rPr lang="en-GB" dirty="0" smtClean="0"/>
              <a:t> </a:t>
            </a:r>
          </a:p>
          <a:p>
            <a:pPr lvl="1"/>
            <a:r>
              <a:rPr lang="en-GB" dirty="0" smtClean="0"/>
              <a:t>Network 2 with parameters or state </a:t>
            </a:r>
            <a:r>
              <a:rPr lang="az-Cyrl-AZ" dirty="0" smtClean="0"/>
              <a:t>ф</a:t>
            </a:r>
            <a:r>
              <a:rPr lang="en-GB" dirty="0" smtClean="0"/>
              <a:t> which are the output of network 1</a:t>
            </a:r>
            <a:endParaRPr lang="en-US" dirty="0"/>
          </a:p>
        </p:txBody>
      </p:sp>
    </p:spTree>
    <p:extLst>
      <p:ext uri="{BB962C8B-B14F-4D97-AF65-F5344CB8AC3E}">
        <p14:creationId xmlns:p14="http://schemas.microsoft.com/office/powerpoint/2010/main" val="3027639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1: Black Box Approach</a:t>
            </a:r>
            <a:endParaRPr lang="en-US" dirty="0"/>
          </a:p>
        </p:txBody>
      </p:sp>
      <p:cxnSp>
        <p:nvCxnSpPr>
          <p:cNvPr id="23" name="Straight Arrow Connector 22"/>
          <p:cNvCxnSpPr/>
          <p:nvPr/>
        </p:nvCxnSpPr>
        <p:spPr>
          <a:xfrm>
            <a:off x="3657600" y="3619500"/>
            <a:ext cx="3429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3995736" y="3388667"/>
            <a:ext cx="393056" cy="461665"/>
          </a:xfrm>
          <a:prstGeom prst="rect">
            <a:avLst/>
          </a:prstGeom>
        </p:spPr>
        <p:txBody>
          <a:bodyPr wrap="none">
            <a:spAutoFit/>
          </a:bodyPr>
          <a:lstStyle/>
          <a:p>
            <a:r>
              <a:rPr lang="az-Cyrl-AZ" sz="2400" b="1" dirty="0"/>
              <a:t>ф</a:t>
            </a:r>
            <a:endParaRPr lang="en-US" sz="2400" b="1" dirty="0"/>
          </a:p>
        </p:txBody>
      </p:sp>
      <mc:AlternateContent xmlns:mc="http://schemas.openxmlformats.org/markup-compatibility/2006" xmlns:a14="http://schemas.microsoft.com/office/drawing/2010/main">
        <mc:Choice Requires="a14">
          <p:sp>
            <p:nvSpPr>
              <p:cNvPr id="28" name="Rectangle 27"/>
              <p:cNvSpPr/>
              <p:nvPr/>
            </p:nvSpPr>
            <p:spPr>
              <a:xfrm>
                <a:off x="4876800" y="3367593"/>
                <a:ext cx="838200" cy="511434"/>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14:m>
                  <m:oMathPara xmlns:m="http://schemas.openxmlformats.org/officeDocument/2006/math">
                    <m:oMathParaPr>
                      <m:jc m:val="centerGroup"/>
                    </m:oMathParaPr>
                    <m:oMath xmlns:m="http://schemas.openxmlformats.org/officeDocument/2006/math">
                      <m:r>
                        <a:rPr lang="en-GB" b="0" i="1" smtClean="0">
                          <a:latin typeface="Cambria Math"/>
                        </a:rPr>
                        <m:t>  </m:t>
                      </m:r>
                      <m:sSub>
                        <m:sSubPr>
                          <m:ctrlPr>
                            <a:rPr lang="en-GB" b="0" i="1" smtClean="0">
                              <a:latin typeface="Cambria Math"/>
                            </a:rPr>
                          </m:ctrlPr>
                        </m:sSubPr>
                        <m:e>
                          <m:r>
                            <a:rPr lang="en-GB" b="0" i="1" smtClean="0">
                              <a:latin typeface="Cambria Math"/>
                            </a:rPr>
                            <m:t>𝑔</m:t>
                          </m:r>
                        </m:e>
                        <m:sub>
                          <m:r>
                            <m:rPr>
                              <m:nor/>
                            </m:rPr>
                            <a:rPr lang="az-Cyrl-AZ" b="1" dirty="0"/>
                            <m:t>ф</m:t>
                          </m:r>
                          <m:r>
                            <m:rPr>
                              <m:nor/>
                            </m:rPr>
                            <a:rPr lang="en-US" b="1" dirty="0"/>
                            <m:t> </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4876800" y="3367593"/>
                <a:ext cx="838200" cy="511434"/>
              </a:xfrm>
              <a:prstGeom prst="rect">
                <a:avLst/>
              </a:prstGeom>
              <a:blipFill rotWithShape="1">
                <a:blip r:embed="rId3"/>
                <a:stretch>
                  <a:fillRect/>
                </a:stretch>
              </a:blipFill>
              <a:ln w="57150"/>
            </p:spPr>
            <p:txBody>
              <a:bodyPr/>
              <a:lstStyle/>
              <a:p>
                <a:r>
                  <a:rPr lang="en-US">
                    <a:noFill/>
                  </a:rPr>
                  <a:t> </a:t>
                </a:r>
              </a:p>
            </p:txBody>
          </p:sp>
        </mc:Fallback>
      </mc:AlternateContent>
      <p:cxnSp>
        <p:nvCxnSpPr>
          <p:cNvPr id="29" name="Straight Arrow Connector 28"/>
          <p:cNvCxnSpPr/>
          <p:nvPr/>
        </p:nvCxnSpPr>
        <p:spPr>
          <a:xfrm flipV="1">
            <a:off x="5295900" y="3916065"/>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876800" y="4175085"/>
            <a:ext cx="838200" cy="461665"/>
          </a:xfrm>
          <a:prstGeom prst="rect">
            <a:avLst/>
          </a:prstGeom>
          <a:noFill/>
        </p:spPr>
        <p:txBody>
          <a:bodyPr wrap="square" rtlCol="0">
            <a:spAutoFit/>
          </a:bodyPr>
          <a:lstStyle/>
          <a:p>
            <a:r>
              <a:rPr lang="en-GB" sz="2400" b="1" dirty="0" err="1" smtClean="0"/>
              <a:t>ɑ,ɓ,ʗ</a:t>
            </a:r>
            <a:endParaRPr lang="en-US" sz="2400" b="1" dirty="0"/>
          </a:p>
        </p:txBody>
      </p:sp>
      <p:cxnSp>
        <p:nvCxnSpPr>
          <p:cNvPr id="31" name="Straight Arrow Connector 30"/>
          <p:cNvCxnSpPr/>
          <p:nvPr/>
        </p:nvCxnSpPr>
        <p:spPr>
          <a:xfrm flipV="1">
            <a:off x="5295900" y="3032928"/>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819650" y="2571263"/>
                <a:ext cx="952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GB" sz="2400" b="1" i="1" smtClean="0">
                              <a:latin typeface="Cambria Math"/>
                            </a:rPr>
                            <m:t>𝒚</m:t>
                          </m:r>
                        </m:e>
                      </m:acc>
                    </m:oMath>
                  </m:oMathPara>
                </a14:m>
                <a:endParaRPr lang="en-US" sz="24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819650" y="2571263"/>
                <a:ext cx="952500" cy="461665"/>
              </a:xfrm>
              <a:prstGeom prst="rect">
                <a:avLst/>
              </a:prstGeom>
              <a:blipFill rotWithShape="1">
                <a:blip r:embed="rId4"/>
                <a:stretch>
                  <a:fillRect t="-10526" r="-26923" b="-28947"/>
                </a:stretch>
              </a:blipFill>
            </p:spPr>
            <p:txBody>
              <a:bodyPr/>
              <a:lstStyle/>
              <a:p>
                <a:r>
                  <a:rPr lang="en-US">
                    <a:noFill/>
                  </a:rPr>
                  <a:t> </a:t>
                </a:r>
              </a:p>
            </p:txBody>
          </p:sp>
        </mc:Fallback>
      </mc:AlternateContent>
      <p:sp>
        <p:nvSpPr>
          <p:cNvPr id="35" name="Left Brace 34"/>
          <p:cNvSpPr/>
          <p:nvPr/>
        </p:nvSpPr>
        <p:spPr>
          <a:xfrm rot="16200000">
            <a:off x="5021816" y="4403489"/>
            <a:ext cx="548164" cy="1037430"/>
          </a:xfrm>
          <a:prstGeom prst="leftBrace">
            <a:avLst>
              <a:gd name="adj1" fmla="val 31501"/>
              <a:gd name="adj2" fmla="val 49567"/>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55404" y="5230862"/>
            <a:ext cx="1480989" cy="646331"/>
          </a:xfrm>
          <a:prstGeom prst="rect">
            <a:avLst/>
          </a:prstGeom>
          <a:noFill/>
        </p:spPr>
        <p:txBody>
          <a:bodyPr wrap="square" rtlCol="0">
            <a:spAutoFit/>
          </a:bodyPr>
          <a:lstStyle/>
          <a:p>
            <a:pPr algn="ctr"/>
            <a:r>
              <a:rPr lang="en-GB" dirty="0" smtClean="0"/>
              <a:t>Meta training query set</a:t>
            </a:r>
            <a:endParaRPr lang="en-US" dirty="0"/>
          </a:p>
        </p:txBody>
      </p:sp>
      <mc:AlternateContent xmlns:mc="http://schemas.openxmlformats.org/markup-compatibility/2006" xmlns:a14="http://schemas.microsoft.com/office/drawing/2010/main">
        <mc:Choice Requires="a14">
          <p:sp>
            <p:nvSpPr>
              <p:cNvPr id="37" name="TextBox 36"/>
              <p:cNvSpPr txBox="1"/>
              <p:nvPr/>
            </p:nvSpPr>
            <p:spPr>
              <a:xfrm>
                <a:off x="6036393" y="1898183"/>
                <a:ext cx="3107607" cy="4278094"/>
              </a:xfrm>
              <a:prstGeom prst="rect">
                <a:avLst/>
              </a:prstGeom>
              <a:noFill/>
            </p:spPr>
            <p:txBody>
              <a:bodyPr wrap="square" rtlCol="0">
                <a:spAutoFit/>
              </a:bodyPr>
              <a:lstStyle/>
              <a:p>
                <a:r>
                  <a:rPr lang="en-GB" sz="1600" dirty="0" smtClean="0"/>
                  <a:t>Step 1: Encode the support set data and pass through the RNN which will produce a set of parameters </a:t>
                </a:r>
                <a:r>
                  <a:rPr lang="az-Cyrl-AZ" sz="1600" dirty="0" smtClean="0"/>
                  <a:t>ф</a:t>
                </a:r>
                <a:endParaRPr lang="en-GB" sz="1600" dirty="0" smtClean="0"/>
              </a:p>
              <a:p>
                <a:endParaRPr lang="en-GB" sz="1600" dirty="0"/>
              </a:p>
              <a:p>
                <a:r>
                  <a:rPr lang="en-GB" sz="1600" dirty="0" smtClean="0"/>
                  <a:t>Step 2: These parameters are used in network </a:t>
                </a:r>
                <a14:m>
                  <m:oMath xmlns:m="http://schemas.openxmlformats.org/officeDocument/2006/math">
                    <m:r>
                      <a:rPr lang="en-GB" sz="1600" b="0" i="1" smtClean="0">
                        <a:latin typeface="Cambria Math"/>
                      </a:rPr>
                      <m:t>𝑔</m:t>
                    </m:r>
                  </m:oMath>
                </a14:m>
                <a:r>
                  <a:rPr lang="en-GB" sz="1600" dirty="0" smtClean="0"/>
                  <a:t> to make a prediction on the query set of unseen data</a:t>
                </a:r>
              </a:p>
              <a:p>
                <a:endParaRPr lang="en-GB" sz="1600" dirty="0"/>
              </a:p>
              <a:p>
                <a:r>
                  <a:rPr lang="en-GB" sz="1600" dirty="0" smtClean="0"/>
                  <a:t>Step 3: Compare the labels to predictions of query set. </a:t>
                </a:r>
                <a:r>
                  <a:rPr lang="en-GB" sz="1600" dirty="0" err="1" smtClean="0"/>
                  <a:t>Backprop</a:t>
                </a:r>
                <a:r>
                  <a:rPr lang="en-GB" sz="1600" dirty="0" smtClean="0"/>
                  <a:t> to update encoder and RNN parameters</a:t>
                </a:r>
                <a:r>
                  <a:rPr lang="en-US" sz="1600" dirty="0" smtClean="0"/>
                  <a:t> </a:t>
                </a:r>
              </a:p>
              <a:p>
                <a:endParaRPr lang="en-GB" sz="1600" dirty="0"/>
              </a:p>
              <a:p>
                <a:r>
                  <a:rPr lang="en-GB" sz="1600" dirty="0" smtClean="0"/>
                  <a:t>Step 4: Repeat with next batch of meta training support and query set</a:t>
                </a:r>
              </a:p>
            </p:txBody>
          </p:sp>
        </mc:Choice>
        <mc:Fallback xmlns="">
          <p:sp>
            <p:nvSpPr>
              <p:cNvPr id="37" name="TextBox 36"/>
              <p:cNvSpPr txBox="1">
                <a:spLocks noRot="1" noChangeAspect="1" noMove="1" noResize="1" noEditPoints="1" noAdjustHandles="1" noChangeArrowheads="1" noChangeShapeType="1" noTextEdit="1"/>
              </p:cNvSpPr>
              <p:nvPr/>
            </p:nvSpPr>
            <p:spPr>
              <a:xfrm>
                <a:off x="6036393" y="1898183"/>
                <a:ext cx="3107607" cy="4278094"/>
              </a:xfrm>
              <a:prstGeom prst="rect">
                <a:avLst/>
              </a:prstGeom>
              <a:blipFill rotWithShape="1">
                <a:blip r:embed="rId5"/>
                <a:stretch>
                  <a:fillRect l="-980" t="-427" r="-196" b="-855"/>
                </a:stretch>
              </a:blipFill>
            </p:spPr>
            <p:txBody>
              <a:bodyPr/>
              <a:lstStyle/>
              <a:p>
                <a:r>
                  <a:rPr lang="en-US">
                    <a:noFill/>
                  </a:rPr>
                  <a:t> </a:t>
                </a:r>
              </a:p>
            </p:txBody>
          </p:sp>
        </mc:Fallback>
      </mc:AlternateContent>
      <p:sp>
        <p:nvSpPr>
          <p:cNvPr id="42" name="Rectangle 41"/>
          <p:cNvSpPr/>
          <p:nvPr/>
        </p:nvSpPr>
        <p:spPr>
          <a:xfrm>
            <a:off x="381000" y="3505200"/>
            <a:ext cx="838200" cy="2286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1600200" y="3505200"/>
            <a:ext cx="838200" cy="23622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Rectangle 43"/>
          <p:cNvSpPr/>
          <p:nvPr/>
        </p:nvSpPr>
        <p:spPr>
          <a:xfrm>
            <a:off x="2819400" y="3505200"/>
            <a:ext cx="838200" cy="2286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5" name="Straight Arrow Connector 44"/>
          <p:cNvCxnSpPr>
            <a:stCxn id="42" idx="3"/>
            <a:endCxn id="43" idx="1"/>
          </p:cNvCxnSpPr>
          <p:nvPr/>
        </p:nvCxnSpPr>
        <p:spPr>
          <a:xfrm>
            <a:off x="1219200" y="3619500"/>
            <a:ext cx="381000" cy="38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3" idx="3"/>
            <a:endCxn id="44" idx="1"/>
          </p:cNvCxnSpPr>
          <p:nvPr/>
        </p:nvCxnSpPr>
        <p:spPr>
          <a:xfrm flipV="1">
            <a:off x="2438400" y="3619500"/>
            <a:ext cx="381000" cy="38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800100" y="2576036"/>
                <a:ext cx="1828800" cy="523220"/>
              </a:xfrm>
              <a:prstGeom prst="rect">
                <a:avLst/>
              </a:prstGeom>
              <a:noFill/>
            </p:spPr>
            <p:txBody>
              <a:bodyPr wrap="square" rtlCol="0">
                <a:spAutoFit/>
              </a:bodyPr>
              <a:lstStyle/>
              <a:p>
                <a:pPr algn="ctr"/>
                <a:r>
                  <a:rPr lang="en-GB" sz="2800" b="1" dirty="0" smtClean="0"/>
                  <a:t>RNN (</a:t>
                </a:r>
                <a14:m>
                  <m:oMath xmlns:m="http://schemas.openxmlformats.org/officeDocument/2006/math">
                    <m:sSub>
                      <m:sSubPr>
                        <m:ctrlPr>
                          <a:rPr lang="en-GB" sz="2800" b="1" i="1" dirty="0" smtClean="0">
                            <a:latin typeface="Cambria Math"/>
                          </a:rPr>
                        </m:ctrlPr>
                      </m:sSubPr>
                      <m:e>
                        <m:r>
                          <a:rPr lang="en-GB" sz="2800" b="1" i="1" dirty="0" smtClean="0">
                            <a:latin typeface="Cambria Math"/>
                          </a:rPr>
                          <m:t>𝒇</m:t>
                        </m:r>
                      </m:e>
                      <m:sub>
                        <m:r>
                          <a:rPr lang="en-GB" sz="2800" b="1" i="1" dirty="0" smtClean="0">
                            <a:latin typeface="Cambria Math"/>
                            <a:ea typeface="Cambria Math"/>
                          </a:rPr>
                          <m:t>𝜽</m:t>
                        </m:r>
                      </m:sub>
                    </m:sSub>
                  </m:oMath>
                </a14:m>
                <a:r>
                  <a:rPr lang="en-GB" sz="2800" b="1" dirty="0" smtClean="0"/>
                  <a:t>)</a:t>
                </a:r>
                <a:endParaRPr lang="en-US" sz="9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800100" y="2576036"/>
                <a:ext cx="1828800" cy="523220"/>
              </a:xfrm>
              <a:prstGeom prst="rect">
                <a:avLst/>
              </a:prstGeom>
              <a:blipFill rotWithShape="1">
                <a:blip r:embed="rId6"/>
                <a:stretch>
                  <a:fillRect t="-10588" r="-3000" b="-34118"/>
                </a:stretch>
              </a:blipFill>
            </p:spPr>
            <p:txBody>
              <a:bodyPr/>
              <a:lstStyle/>
              <a:p>
                <a:r>
                  <a:rPr lang="en-US">
                    <a:noFill/>
                  </a:rPr>
                  <a:t> </a:t>
                </a:r>
              </a:p>
            </p:txBody>
          </p:sp>
        </mc:Fallback>
      </mc:AlternateContent>
      <p:sp>
        <p:nvSpPr>
          <p:cNvPr id="48" name="TextBox 47"/>
          <p:cNvSpPr txBox="1"/>
          <p:nvPr/>
        </p:nvSpPr>
        <p:spPr>
          <a:xfrm>
            <a:off x="2476500" y="2452925"/>
            <a:ext cx="1524000" cy="769441"/>
          </a:xfrm>
          <a:prstGeom prst="rect">
            <a:avLst/>
          </a:prstGeom>
          <a:noFill/>
        </p:spPr>
        <p:txBody>
          <a:bodyPr wrap="square" rtlCol="0">
            <a:spAutoFit/>
          </a:bodyPr>
          <a:lstStyle/>
          <a:p>
            <a:r>
              <a:rPr lang="en-GB" sz="1100" dirty="0"/>
              <a:t>*or could be any NN that can take in sequences</a:t>
            </a:r>
            <a:endParaRPr lang="en-US" sz="1100" dirty="0"/>
          </a:p>
          <a:p>
            <a:endParaRPr lang="en-US" sz="1100" dirty="0"/>
          </a:p>
        </p:txBody>
      </p:sp>
      <p:sp>
        <p:nvSpPr>
          <p:cNvPr id="49" name="TextBox 48"/>
          <p:cNvSpPr txBox="1"/>
          <p:nvPr/>
        </p:nvSpPr>
        <p:spPr>
          <a:xfrm>
            <a:off x="647700" y="4068465"/>
            <a:ext cx="304800" cy="461665"/>
          </a:xfrm>
          <a:prstGeom prst="rect">
            <a:avLst/>
          </a:prstGeom>
          <a:noFill/>
        </p:spPr>
        <p:txBody>
          <a:bodyPr wrap="square" rtlCol="0">
            <a:spAutoFit/>
          </a:bodyPr>
          <a:lstStyle/>
          <a:p>
            <a:r>
              <a:rPr lang="en-GB" sz="2400" b="1" dirty="0" smtClean="0"/>
              <a:t>a</a:t>
            </a:r>
            <a:endParaRPr lang="en-US" sz="2400" b="1" dirty="0"/>
          </a:p>
        </p:txBody>
      </p:sp>
      <p:cxnSp>
        <p:nvCxnSpPr>
          <p:cNvPr id="50" name="Straight Arrow Connector 49"/>
          <p:cNvCxnSpPr>
            <a:stCxn id="49" idx="0"/>
            <a:endCxn id="42" idx="2"/>
          </p:cNvCxnSpPr>
          <p:nvPr/>
        </p:nvCxnSpPr>
        <p:spPr>
          <a:xfrm flipV="1">
            <a:off x="8001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866900" y="4068465"/>
            <a:ext cx="304800" cy="461665"/>
          </a:xfrm>
          <a:prstGeom prst="rect">
            <a:avLst/>
          </a:prstGeom>
          <a:noFill/>
        </p:spPr>
        <p:txBody>
          <a:bodyPr wrap="square" rtlCol="0">
            <a:spAutoFit/>
          </a:bodyPr>
          <a:lstStyle/>
          <a:p>
            <a:r>
              <a:rPr lang="en-GB" sz="2400" b="1" dirty="0" smtClean="0"/>
              <a:t>b</a:t>
            </a:r>
            <a:endParaRPr lang="en-US" sz="2400" b="1" dirty="0"/>
          </a:p>
        </p:txBody>
      </p:sp>
      <p:cxnSp>
        <p:nvCxnSpPr>
          <p:cNvPr id="52" name="Straight Arrow Connector 51"/>
          <p:cNvCxnSpPr>
            <a:stCxn id="51" idx="0"/>
          </p:cNvCxnSpPr>
          <p:nvPr/>
        </p:nvCxnSpPr>
        <p:spPr>
          <a:xfrm flipV="1">
            <a:off x="20193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3086100" y="4068465"/>
            <a:ext cx="304800" cy="461665"/>
          </a:xfrm>
          <a:prstGeom prst="rect">
            <a:avLst/>
          </a:prstGeom>
          <a:noFill/>
        </p:spPr>
        <p:txBody>
          <a:bodyPr wrap="square" rtlCol="0">
            <a:spAutoFit/>
          </a:bodyPr>
          <a:lstStyle/>
          <a:p>
            <a:r>
              <a:rPr lang="en-GB" sz="2400" b="1" dirty="0"/>
              <a:t>c</a:t>
            </a:r>
            <a:endParaRPr lang="en-US" sz="2400" b="1" dirty="0"/>
          </a:p>
        </p:txBody>
      </p:sp>
      <p:cxnSp>
        <p:nvCxnSpPr>
          <p:cNvPr id="54" name="Straight Arrow Connector 53"/>
          <p:cNvCxnSpPr>
            <a:stCxn id="53" idx="0"/>
          </p:cNvCxnSpPr>
          <p:nvPr/>
        </p:nvCxnSpPr>
        <p:spPr>
          <a:xfrm flipV="1">
            <a:off x="32385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95250" y="4636532"/>
            <a:ext cx="3752850" cy="369332"/>
          </a:xfrm>
          <a:prstGeom prst="rect">
            <a:avLst/>
          </a:prstGeom>
          <a:noFill/>
        </p:spPr>
        <p:txBody>
          <a:bodyPr wrap="square" rtlCol="0">
            <a:spAutoFit/>
          </a:bodyPr>
          <a:lstStyle/>
          <a:p>
            <a:r>
              <a:rPr lang="en-GB" dirty="0" smtClean="0"/>
              <a:t>Labels:  0                     1                     2</a:t>
            </a:r>
            <a:endParaRPr lang="en-US" dirty="0"/>
          </a:p>
        </p:txBody>
      </p:sp>
      <p:sp>
        <p:nvSpPr>
          <p:cNvPr id="56" name="Left Brace 55"/>
          <p:cNvSpPr/>
          <p:nvPr/>
        </p:nvSpPr>
        <p:spPr>
          <a:xfrm rot="16200000">
            <a:off x="1745218" y="3813096"/>
            <a:ext cx="548164" cy="2933700"/>
          </a:xfrm>
          <a:prstGeom prst="leftBrace">
            <a:avLst>
              <a:gd name="adj1" fmla="val 31501"/>
              <a:gd name="adj2" fmla="val 49567"/>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733425" y="5559188"/>
            <a:ext cx="2571750" cy="369332"/>
          </a:xfrm>
          <a:prstGeom prst="rect">
            <a:avLst/>
          </a:prstGeom>
          <a:noFill/>
        </p:spPr>
        <p:txBody>
          <a:bodyPr wrap="square" rtlCol="0">
            <a:spAutoFit/>
          </a:bodyPr>
          <a:lstStyle/>
          <a:p>
            <a:r>
              <a:rPr lang="en-GB" dirty="0" smtClean="0"/>
              <a:t>Meta training support set</a:t>
            </a:r>
            <a:endParaRPr lang="en-US" dirty="0"/>
          </a:p>
        </p:txBody>
      </p:sp>
    </p:spTree>
    <p:extLst>
      <p:ext uri="{BB962C8B-B14F-4D97-AF65-F5344CB8AC3E}">
        <p14:creationId xmlns:p14="http://schemas.microsoft.com/office/powerpoint/2010/main" val="236717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1: Black Box Approach</a:t>
            </a:r>
            <a:endParaRPr lang="en-US" dirty="0"/>
          </a:p>
        </p:txBody>
      </p:sp>
      <p:sp>
        <p:nvSpPr>
          <p:cNvPr id="4" name="Rectangle 3"/>
          <p:cNvSpPr/>
          <p:nvPr/>
        </p:nvSpPr>
        <p:spPr>
          <a:xfrm>
            <a:off x="381000" y="3505200"/>
            <a:ext cx="838200" cy="2286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600200" y="3505200"/>
            <a:ext cx="838200" cy="23622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2819400" y="3505200"/>
            <a:ext cx="838200" cy="2286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Arrow Connector 7"/>
          <p:cNvCxnSpPr>
            <a:stCxn id="4" idx="3"/>
            <a:endCxn id="5" idx="1"/>
          </p:cNvCxnSpPr>
          <p:nvPr/>
        </p:nvCxnSpPr>
        <p:spPr>
          <a:xfrm>
            <a:off x="1219200" y="3619500"/>
            <a:ext cx="381000" cy="38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5" idx="3"/>
            <a:endCxn id="6" idx="1"/>
          </p:cNvCxnSpPr>
          <p:nvPr/>
        </p:nvCxnSpPr>
        <p:spPr>
          <a:xfrm flipV="1">
            <a:off x="2438400" y="3619500"/>
            <a:ext cx="381000" cy="381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100" y="2576036"/>
                <a:ext cx="1828800" cy="523220"/>
              </a:xfrm>
              <a:prstGeom prst="rect">
                <a:avLst/>
              </a:prstGeom>
              <a:noFill/>
            </p:spPr>
            <p:txBody>
              <a:bodyPr wrap="square" rtlCol="0">
                <a:spAutoFit/>
              </a:bodyPr>
              <a:lstStyle/>
              <a:p>
                <a:pPr algn="ctr"/>
                <a:r>
                  <a:rPr lang="en-GB" sz="2800" b="1" dirty="0" smtClean="0"/>
                  <a:t>RNN (</a:t>
                </a:r>
                <a14:m>
                  <m:oMath xmlns:m="http://schemas.openxmlformats.org/officeDocument/2006/math">
                    <m:sSub>
                      <m:sSubPr>
                        <m:ctrlPr>
                          <a:rPr lang="en-GB" sz="2800" b="1" i="1" dirty="0" smtClean="0">
                            <a:latin typeface="Cambria Math"/>
                          </a:rPr>
                        </m:ctrlPr>
                      </m:sSubPr>
                      <m:e>
                        <m:r>
                          <a:rPr lang="en-GB" sz="2800" b="1" i="1" dirty="0" smtClean="0">
                            <a:latin typeface="Cambria Math"/>
                          </a:rPr>
                          <m:t>𝒇</m:t>
                        </m:r>
                      </m:e>
                      <m:sub>
                        <m:r>
                          <a:rPr lang="en-GB" sz="2800" b="1" i="1" dirty="0" smtClean="0">
                            <a:latin typeface="Cambria Math"/>
                            <a:ea typeface="Cambria Math"/>
                          </a:rPr>
                          <m:t>𝜽</m:t>
                        </m:r>
                      </m:sub>
                    </m:sSub>
                  </m:oMath>
                </a14:m>
                <a:r>
                  <a:rPr lang="en-GB" sz="2800" b="1" dirty="0" smtClean="0"/>
                  <a:t>)</a:t>
                </a:r>
                <a:endParaRPr lang="en-US" sz="9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100" y="2576036"/>
                <a:ext cx="1828800" cy="523220"/>
              </a:xfrm>
              <a:prstGeom prst="rect">
                <a:avLst/>
              </a:prstGeom>
              <a:blipFill rotWithShape="1">
                <a:blip r:embed="rId3"/>
                <a:stretch>
                  <a:fillRect t="-10588" r="-3000" b="-34118"/>
                </a:stretch>
              </a:blipFill>
            </p:spPr>
            <p:txBody>
              <a:bodyPr/>
              <a:lstStyle/>
              <a:p>
                <a:r>
                  <a:rPr lang="en-US">
                    <a:noFill/>
                  </a:rPr>
                  <a:t> </a:t>
                </a:r>
              </a:p>
            </p:txBody>
          </p:sp>
        </mc:Fallback>
      </mc:AlternateContent>
      <p:sp>
        <p:nvSpPr>
          <p:cNvPr id="13" name="TextBox 12"/>
          <p:cNvSpPr txBox="1"/>
          <p:nvPr/>
        </p:nvSpPr>
        <p:spPr>
          <a:xfrm>
            <a:off x="2476500" y="2452925"/>
            <a:ext cx="1524000" cy="769441"/>
          </a:xfrm>
          <a:prstGeom prst="rect">
            <a:avLst/>
          </a:prstGeom>
          <a:noFill/>
        </p:spPr>
        <p:txBody>
          <a:bodyPr wrap="square" rtlCol="0">
            <a:spAutoFit/>
          </a:bodyPr>
          <a:lstStyle/>
          <a:p>
            <a:r>
              <a:rPr lang="en-GB" sz="1100" dirty="0"/>
              <a:t>*or could be any NN that can take in sequences</a:t>
            </a:r>
            <a:endParaRPr lang="en-US" sz="1100" dirty="0"/>
          </a:p>
          <a:p>
            <a:endParaRPr lang="en-US" sz="1100" dirty="0"/>
          </a:p>
        </p:txBody>
      </p:sp>
      <p:sp>
        <p:nvSpPr>
          <p:cNvPr id="15" name="TextBox 14"/>
          <p:cNvSpPr txBox="1"/>
          <p:nvPr/>
        </p:nvSpPr>
        <p:spPr>
          <a:xfrm>
            <a:off x="647700" y="4068465"/>
            <a:ext cx="304800" cy="461665"/>
          </a:xfrm>
          <a:prstGeom prst="rect">
            <a:avLst/>
          </a:prstGeom>
          <a:noFill/>
        </p:spPr>
        <p:txBody>
          <a:bodyPr wrap="square" rtlCol="0">
            <a:spAutoFit/>
          </a:bodyPr>
          <a:lstStyle/>
          <a:p>
            <a:r>
              <a:rPr lang="en-GB" sz="2400" b="1" dirty="0" smtClean="0"/>
              <a:t>a</a:t>
            </a:r>
            <a:endParaRPr lang="en-US" sz="2400" b="1" dirty="0"/>
          </a:p>
        </p:txBody>
      </p:sp>
      <p:cxnSp>
        <p:nvCxnSpPr>
          <p:cNvPr id="18" name="Straight Arrow Connector 17"/>
          <p:cNvCxnSpPr>
            <a:stCxn id="15" idx="0"/>
            <a:endCxn id="4" idx="2"/>
          </p:cNvCxnSpPr>
          <p:nvPr/>
        </p:nvCxnSpPr>
        <p:spPr>
          <a:xfrm flipV="1">
            <a:off x="8001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866900" y="4068465"/>
            <a:ext cx="304800" cy="461665"/>
          </a:xfrm>
          <a:prstGeom prst="rect">
            <a:avLst/>
          </a:prstGeom>
          <a:noFill/>
        </p:spPr>
        <p:txBody>
          <a:bodyPr wrap="square" rtlCol="0">
            <a:spAutoFit/>
          </a:bodyPr>
          <a:lstStyle/>
          <a:p>
            <a:r>
              <a:rPr lang="en-GB" sz="2400" b="1" dirty="0" smtClean="0"/>
              <a:t>b</a:t>
            </a:r>
            <a:endParaRPr lang="en-US" sz="2400" b="1" dirty="0"/>
          </a:p>
        </p:txBody>
      </p:sp>
      <p:cxnSp>
        <p:nvCxnSpPr>
          <p:cNvPr id="20" name="Straight Arrow Connector 19"/>
          <p:cNvCxnSpPr>
            <a:stCxn id="19" idx="0"/>
          </p:cNvCxnSpPr>
          <p:nvPr/>
        </p:nvCxnSpPr>
        <p:spPr>
          <a:xfrm flipV="1">
            <a:off x="20193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086100" y="4068465"/>
            <a:ext cx="304800" cy="461665"/>
          </a:xfrm>
          <a:prstGeom prst="rect">
            <a:avLst/>
          </a:prstGeom>
          <a:noFill/>
        </p:spPr>
        <p:txBody>
          <a:bodyPr wrap="square" rtlCol="0">
            <a:spAutoFit/>
          </a:bodyPr>
          <a:lstStyle/>
          <a:p>
            <a:r>
              <a:rPr lang="en-GB" sz="2400" b="1" dirty="0"/>
              <a:t>c</a:t>
            </a:r>
            <a:endParaRPr lang="en-US" sz="2400" b="1" dirty="0"/>
          </a:p>
        </p:txBody>
      </p:sp>
      <p:cxnSp>
        <p:nvCxnSpPr>
          <p:cNvPr id="22" name="Straight Arrow Connector 21"/>
          <p:cNvCxnSpPr>
            <a:stCxn id="21" idx="0"/>
          </p:cNvCxnSpPr>
          <p:nvPr/>
        </p:nvCxnSpPr>
        <p:spPr>
          <a:xfrm flipV="1">
            <a:off x="3238500" y="3733800"/>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6" idx="3"/>
          </p:cNvCxnSpPr>
          <p:nvPr/>
        </p:nvCxnSpPr>
        <p:spPr>
          <a:xfrm>
            <a:off x="3657600" y="3619500"/>
            <a:ext cx="3429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983036" y="3388667"/>
                <a:ext cx="59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a:rPr>
                          </m:ctrlPr>
                        </m:sSubPr>
                        <m:e>
                          <m:r>
                            <a:rPr lang="en-GB" sz="2400" b="1" i="1" smtClean="0">
                              <a:latin typeface="Cambria Math"/>
                            </a:rPr>
                            <m:t>𝒉</m:t>
                          </m:r>
                        </m:e>
                        <m:sub>
                          <m:r>
                            <a:rPr lang="en-GB" sz="2400" b="1" i="1" smtClean="0">
                              <a:latin typeface="Cambria Math"/>
                            </a:rPr>
                            <m:t>𝟑</m:t>
                          </m:r>
                        </m:sub>
                      </m:sSub>
                    </m:oMath>
                  </m:oMathPara>
                </a14:m>
                <a:endParaRPr lang="en-US" sz="2400" b="1" dirty="0"/>
              </a:p>
            </p:txBody>
          </p:sp>
        </mc:Choice>
        <mc:Fallback xmlns="">
          <p:sp>
            <p:nvSpPr>
              <p:cNvPr id="26" name="Rectangle 25"/>
              <p:cNvSpPr>
                <a:spLocks noRot="1" noChangeAspect="1" noMove="1" noResize="1" noEditPoints="1" noAdjustHandles="1" noChangeArrowheads="1" noChangeShapeType="1" noTextEdit="1"/>
              </p:cNvSpPr>
              <p:nvPr/>
            </p:nvSpPr>
            <p:spPr>
              <a:xfrm>
                <a:off x="3983036" y="3388667"/>
                <a:ext cx="594971" cy="461665"/>
              </a:xfrm>
              <a:prstGeom prst="rect">
                <a:avLst/>
              </a:prstGeom>
              <a:blipFill rotWithShape="1">
                <a:blip r:embed="rId4"/>
                <a:stretch>
                  <a:fillRect t="-10526" r="-20408" b="-28947"/>
                </a:stretch>
              </a:blipFill>
            </p:spPr>
            <p:txBody>
              <a:bodyPr/>
              <a:lstStyle/>
              <a:p>
                <a:r>
                  <a:rPr lang="en-US">
                    <a:noFill/>
                  </a:rPr>
                  <a:t> </a:t>
                </a:r>
              </a:p>
            </p:txBody>
          </p:sp>
        </mc:Fallback>
      </mc:AlternateContent>
      <p:sp>
        <p:nvSpPr>
          <p:cNvPr id="27" name="TextBox 26"/>
          <p:cNvSpPr txBox="1"/>
          <p:nvPr/>
        </p:nvSpPr>
        <p:spPr>
          <a:xfrm>
            <a:off x="-95250" y="4636532"/>
            <a:ext cx="3752850" cy="369332"/>
          </a:xfrm>
          <a:prstGeom prst="rect">
            <a:avLst/>
          </a:prstGeom>
          <a:noFill/>
        </p:spPr>
        <p:txBody>
          <a:bodyPr wrap="square" rtlCol="0">
            <a:spAutoFit/>
          </a:bodyPr>
          <a:lstStyle/>
          <a:p>
            <a:r>
              <a:rPr lang="en-GB" dirty="0" smtClean="0"/>
              <a:t>Labels:  0                     1                     2</a:t>
            </a:r>
            <a:endParaRPr lang="en-US" dirty="0"/>
          </a:p>
        </p:txBody>
      </p:sp>
      <mc:AlternateContent xmlns:mc="http://schemas.openxmlformats.org/markup-compatibility/2006" xmlns:a14="http://schemas.microsoft.com/office/drawing/2010/main">
        <mc:Choice Requires="a14">
          <p:sp>
            <p:nvSpPr>
              <p:cNvPr id="28" name="Rectangle 27"/>
              <p:cNvSpPr/>
              <p:nvPr/>
            </p:nvSpPr>
            <p:spPr>
              <a:xfrm>
                <a:off x="4876800" y="3367593"/>
                <a:ext cx="838200" cy="511434"/>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14:m>
                  <m:oMathPara xmlns:m="http://schemas.openxmlformats.org/officeDocument/2006/math">
                    <m:oMathParaPr>
                      <m:jc m:val="centerGroup"/>
                    </m:oMathParaPr>
                    <m:oMath xmlns:m="http://schemas.openxmlformats.org/officeDocument/2006/math">
                      <m:r>
                        <a:rPr lang="en-GB" sz="1600" b="0" i="1" smtClean="0">
                          <a:latin typeface="Cambria Math"/>
                        </a:rPr>
                        <m:t>  </m:t>
                      </m:r>
                      <m:sSub>
                        <m:sSubPr>
                          <m:ctrlPr>
                            <a:rPr lang="en-GB" sz="1600" b="1" i="1" smtClean="0">
                              <a:latin typeface="Cambria Math"/>
                            </a:rPr>
                          </m:ctrlPr>
                        </m:sSubPr>
                        <m:e>
                          <m:r>
                            <a:rPr lang="en-GB" sz="1600" b="1" i="1" smtClean="0">
                              <a:latin typeface="Cambria Math"/>
                            </a:rPr>
                            <m:t>𝒈</m:t>
                          </m:r>
                        </m:e>
                        <m:sub>
                          <m:d>
                            <m:dPr>
                              <m:ctrlPr>
                                <a:rPr lang="en-GB" sz="1600" b="1" i="1" smtClean="0">
                                  <a:latin typeface="Cambria Math"/>
                                </a:rPr>
                              </m:ctrlPr>
                            </m:dPr>
                            <m:e>
                              <m:sSub>
                                <m:sSubPr>
                                  <m:ctrlPr>
                                    <a:rPr lang="en-GB" sz="1600" b="1" i="1">
                                      <a:latin typeface="Cambria Math"/>
                                    </a:rPr>
                                  </m:ctrlPr>
                                </m:sSubPr>
                                <m:e>
                                  <m:r>
                                    <a:rPr lang="en-GB" sz="1600" b="1" i="1">
                                      <a:latin typeface="Cambria Math"/>
                                    </a:rPr>
                                    <m:t>𝒉</m:t>
                                  </m:r>
                                </m:e>
                                <m:sub>
                                  <m:r>
                                    <a:rPr lang="en-GB" sz="1600" b="1" i="1">
                                      <a:latin typeface="Cambria Math"/>
                                    </a:rPr>
                                    <m:t>𝟑</m:t>
                                  </m:r>
                                </m:sub>
                              </m:sSub>
                              <m:r>
                                <a:rPr lang="en-GB" sz="1600" b="1" i="1">
                                  <a:latin typeface="Cambria Math"/>
                                </a:rPr>
                                <m:t>,</m:t>
                              </m:r>
                              <m:sSub>
                                <m:sSubPr>
                                  <m:ctrlPr>
                                    <a:rPr lang="en-GB" sz="1600" b="1" i="1">
                                      <a:latin typeface="Cambria Math"/>
                                    </a:rPr>
                                  </m:ctrlPr>
                                </m:sSubPr>
                                <m:e>
                                  <m:r>
                                    <m:rPr>
                                      <m:nor/>
                                    </m:rPr>
                                    <a:rPr lang="en-GB" sz="1600" b="1" i="0" smtClean="0">
                                      <a:latin typeface="Cambria Math"/>
                                    </a:rPr>
                                    <m:t> </m:t>
                                  </m:r>
                                  <m:r>
                                    <m:rPr>
                                      <m:nor/>
                                    </m:rPr>
                                    <a:rPr lang="az-Cyrl-AZ" sz="1600" b="1" dirty="0"/>
                                    <m:t>ф</m:t>
                                  </m:r>
                                </m:e>
                                <m:sub>
                                  <m:r>
                                    <a:rPr lang="en-GB" sz="1600" b="1" i="1">
                                      <a:latin typeface="Cambria Math"/>
                                    </a:rPr>
                                    <m:t>𝒈</m:t>
                                  </m:r>
                                </m:sub>
                              </m:sSub>
                            </m:e>
                          </m:d>
                        </m:sub>
                      </m:sSub>
                    </m:oMath>
                  </m:oMathPara>
                </a14:m>
                <a:endParaRPr lang="en-US" b="1" dirty="0"/>
              </a:p>
            </p:txBody>
          </p:sp>
        </mc:Choice>
        <mc:Fallback xmlns="">
          <p:sp>
            <p:nvSpPr>
              <p:cNvPr id="28" name="Rectangle 27"/>
              <p:cNvSpPr>
                <a:spLocks noRot="1" noChangeAspect="1" noMove="1" noResize="1" noEditPoints="1" noAdjustHandles="1" noChangeArrowheads="1" noChangeShapeType="1" noTextEdit="1"/>
              </p:cNvSpPr>
              <p:nvPr/>
            </p:nvSpPr>
            <p:spPr>
              <a:xfrm>
                <a:off x="4876800" y="3367593"/>
                <a:ext cx="838200" cy="511434"/>
              </a:xfrm>
              <a:prstGeom prst="rect">
                <a:avLst/>
              </a:prstGeom>
              <a:blipFill rotWithShape="1">
                <a:blip r:embed="rId5"/>
                <a:stretch>
                  <a:fillRect l="-1361" r="-12925"/>
                </a:stretch>
              </a:blipFill>
              <a:ln w="57150"/>
            </p:spPr>
            <p:txBody>
              <a:bodyPr/>
              <a:lstStyle/>
              <a:p>
                <a:r>
                  <a:rPr lang="en-US">
                    <a:noFill/>
                  </a:rPr>
                  <a:t> </a:t>
                </a:r>
              </a:p>
            </p:txBody>
          </p:sp>
        </mc:Fallback>
      </mc:AlternateContent>
      <p:cxnSp>
        <p:nvCxnSpPr>
          <p:cNvPr id="29" name="Straight Arrow Connector 28"/>
          <p:cNvCxnSpPr/>
          <p:nvPr/>
        </p:nvCxnSpPr>
        <p:spPr>
          <a:xfrm flipV="1">
            <a:off x="5295900" y="3916065"/>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876800" y="4175085"/>
            <a:ext cx="838200" cy="461665"/>
          </a:xfrm>
          <a:prstGeom prst="rect">
            <a:avLst/>
          </a:prstGeom>
          <a:noFill/>
        </p:spPr>
        <p:txBody>
          <a:bodyPr wrap="square" rtlCol="0">
            <a:spAutoFit/>
          </a:bodyPr>
          <a:lstStyle/>
          <a:p>
            <a:r>
              <a:rPr lang="en-GB" sz="2400" b="1" dirty="0" err="1" smtClean="0"/>
              <a:t>ɑ,ɓ,ʗ</a:t>
            </a:r>
            <a:endParaRPr lang="en-US" sz="2400" b="1" dirty="0"/>
          </a:p>
        </p:txBody>
      </p:sp>
      <p:cxnSp>
        <p:nvCxnSpPr>
          <p:cNvPr id="31" name="Straight Arrow Connector 30"/>
          <p:cNvCxnSpPr/>
          <p:nvPr/>
        </p:nvCxnSpPr>
        <p:spPr>
          <a:xfrm flipV="1">
            <a:off x="5295900" y="3032928"/>
            <a:ext cx="0" cy="33466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819650" y="2571263"/>
                <a:ext cx="952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GB" sz="2400" b="1" i="1" smtClean="0">
                              <a:latin typeface="Cambria Math"/>
                            </a:rPr>
                            <m:t>𝒚</m:t>
                          </m:r>
                        </m:e>
                      </m:acc>
                    </m:oMath>
                  </m:oMathPara>
                </a14:m>
                <a:endParaRPr lang="en-US" sz="24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4819650" y="2571263"/>
                <a:ext cx="952500" cy="461665"/>
              </a:xfrm>
              <a:prstGeom prst="rect">
                <a:avLst/>
              </a:prstGeom>
              <a:blipFill rotWithShape="1">
                <a:blip r:embed="rId6"/>
                <a:stretch>
                  <a:fillRect t="-10526" r="-26923" b="-28947"/>
                </a:stretch>
              </a:blipFill>
            </p:spPr>
            <p:txBody>
              <a:bodyPr/>
              <a:lstStyle/>
              <a:p>
                <a:r>
                  <a:rPr lang="en-US">
                    <a:noFill/>
                  </a:rPr>
                  <a:t> </a:t>
                </a:r>
              </a:p>
            </p:txBody>
          </p:sp>
        </mc:Fallback>
      </mc:AlternateContent>
      <p:sp>
        <p:nvSpPr>
          <p:cNvPr id="33" name="Left Brace 32"/>
          <p:cNvSpPr/>
          <p:nvPr/>
        </p:nvSpPr>
        <p:spPr>
          <a:xfrm rot="16200000">
            <a:off x="1745218" y="3813096"/>
            <a:ext cx="548164" cy="2933700"/>
          </a:xfrm>
          <a:prstGeom prst="leftBrace">
            <a:avLst>
              <a:gd name="adj1" fmla="val 31501"/>
              <a:gd name="adj2" fmla="val 49567"/>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733425" y="5559188"/>
            <a:ext cx="2571750" cy="369332"/>
          </a:xfrm>
          <a:prstGeom prst="rect">
            <a:avLst/>
          </a:prstGeom>
          <a:noFill/>
        </p:spPr>
        <p:txBody>
          <a:bodyPr wrap="square" rtlCol="0">
            <a:spAutoFit/>
          </a:bodyPr>
          <a:lstStyle/>
          <a:p>
            <a:r>
              <a:rPr lang="en-GB" dirty="0" smtClean="0"/>
              <a:t>Meta training support set</a:t>
            </a:r>
            <a:endParaRPr lang="en-US" dirty="0"/>
          </a:p>
        </p:txBody>
      </p:sp>
      <p:sp>
        <p:nvSpPr>
          <p:cNvPr id="35" name="Left Brace 34"/>
          <p:cNvSpPr/>
          <p:nvPr/>
        </p:nvSpPr>
        <p:spPr>
          <a:xfrm rot="16200000">
            <a:off x="5021816" y="4403489"/>
            <a:ext cx="548164" cy="1037430"/>
          </a:xfrm>
          <a:prstGeom prst="leftBrace">
            <a:avLst>
              <a:gd name="adj1" fmla="val 31501"/>
              <a:gd name="adj2" fmla="val 49567"/>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55404" y="5230862"/>
            <a:ext cx="1480989" cy="646331"/>
          </a:xfrm>
          <a:prstGeom prst="rect">
            <a:avLst/>
          </a:prstGeom>
          <a:noFill/>
        </p:spPr>
        <p:txBody>
          <a:bodyPr wrap="square" rtlCol="0">
            <a:spAutoFit/>
          </a:bodyPr>
          <a:lstStyle/>
          <a:p>
            <a:pPr algn="ctr"/>
            <a:r>
              <a:rPr lang="en-GB" dirty="0" smtClean="0"/>
              <a:t>Meta training query set</a:t>
            </a:r>
            <a:endParaRPr lang="en-US" dirty="0"/>
          </a:p>
        </p:txBody>
      </p:sp>
      <mc:AlternateContent xmlns:mc="http://schemas.openxmlformats.org/markup-compatibility/2006" xmlns:a14="http://schemas.microsoft.com/office/drawing/2010/main">
        <mc:Choice Requires="a14">
          <p:sp>
            <p:nvSpPr>
              <p:cNvPr id="38" name="Rectangle 37"/>
              <p:cNvSpPr/>
              <p:nvPr/>
            </p:nvSpPr>
            <p:spPr>
              <a:xfrm>
                <a:off x="2331414" y="3136760"/>
                <a:ext cx="59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a:rPr>
                          </m:ctrlPr>
                        </m:sSubPr>
                        <m:e>
                          <m:r>
                            <a:rPr lang="en-GB" sz="2400" b="1" i="1" smtClean="0">
                              <a:latin typeface="Cambria Math"/>
                            </a:rPr>
                            <m:t>𝒉</m:t>
                          </m:r>
                        </m:e>
                        <m:sub>
                          <m:r>
                            <a:rPr lang="en-GB" sz="2400" b="1" i="1" smtClean="0">
                              <a:latin typeface="Cambria Math"/>
                            </a:rPr>
                            <m:t>𝟐</m:t>
                          </m:r>
                        </m:sub>
                      </m:sSub>
                    </m:oMath>
                  </m:oMathPara>
                </a14:m>
                <a:endParaRPr lang="en-US" sz="2400" b="1" dirty="0"/>
              </a:p>
            </p:txBody>
          </p:sp>
        </mc:Choice>
        <mc:Fallback xmlns="">
          <p:sp>
            <p:nvSpPr>
              <p:cNvPr id="38" name="Rectangle 37"/>
              <p:cNvSpPr>
                <a:spLocks noRot="1" noChangeAspect="1" noMove="1" noResize="1" noEditPoints="1" noAdjustHandles="1" noChangeArrowheads="1" noChangeShapeType="1" noTextEdit="1"/>
              </p:cNvSpPr>
              <p:nvPr/>
            </p:nvSpPr>
            <p:spPr>
              <a:xfrm>
                <a:off x="2331414" y="3136760"/>
                <a:ext cx="594971" cy="461665"/>
              </a:xfrm>
              <a:prstGeom prst="rect">
                <a:avLst/>
              </a:prstGeom>
              <a:blipFill rotWithShape="1">
                <a:blip r:embed="rId7"/>
                <a:stretch>
                  <a:fillRect t="-10667" r="-2040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112214" y="3140748"/>
                <a:ext cx="59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a:rPr>
                          </m:ctrlPr>
                        </m:sSubPr>
                        <m:e>
                          <m:r>
                            <a:rPr lang="en-GB" sz="2400" b="1" i="1" smtClean="0">
                              <a:latin typeface="Cambria Math"/>
                            </a:rPr>
                            <m:t>𝒉</m:t>
                          </m:r>
                        </m:e>
                        <m:sub>
                          <m:r>
                            <a:rPr lang="en-GB" sz="2400" b="1" i="1" smtClean="0">
                              <a:latin typeface="Cambria Math"/>
                            </a:rPr>
                            <m:t>𝟏</m:t>
                          </m:r>
                        </m:sub>
                      </m:sSub>
                    </m:oMath>
                  </m:oMathPara>
                </a14:m>
                <a:endParaRPr lang="en-US" sz="2400" b="1" dirty="0"/>
              </a:p>
            </p:txBody>
          </p:sp>
        </mc:Choice>
        <mc:Fallback xmlns="">
          <p:sp>
            <p:nvSpPr>
              <p:cNvPr id="39" name="Rectangle 38"/>
              <p:cNvSpPr>
                <a:spLocks noRot="1" noChangeAspect="1" noMove="1" noResize="1" noEditPoints="1" noAdjustHandles="1" noChangeArrowheads="1" noChangeShapeType="1" noTextEdit="1"/>
              </p:cNvSpPr>
              <p:nvPr/>
            </p:nvSpPr>
            <p:spPr>
              <a:xfrm>
                <a:off x="1112214" y="3140748"/>
                <a:ext cx="594971" cy="461665"/>
              </a:xfrm>
              <a:prstGeom prst="rect">
                <a:avLst/>
              </a:prstGeom>
              <a:blipFill rotWithShape="1">
                <a:blip r:embed="rId8"/>
                <a:stretch>
                  <a:fillRect t="-10526" r="-2040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036392" y="1866761"/>
                <a:ext cx="3183808" cy="4764894"/>
              </a:xfrm>
              <a:prstGeom prst="rect">
                <a:avLst/>
              </a:prstGeom>
              <a:noFill/>
            </p:spPr>
            <p:txBody>
              <a:bodyPr wrap="square" rtlCol="0">
                <a:spAutoFit/>
              </a:bodyPr>
              <a:lstStyle/>
              <a:p>
                <a:r>
                  <a:rPr lang="en-GB" sz="1600" dirty="0" smtClean="0"/>
                  <a:t>Step 1: Encode the support set data and pass through the RNN. Instead of producing parameters, the final hidden state is passed to the network </a:t>
                </a:r>
                <a14:m>
                  <m:oMath xmlns:m="http://schemas.openxmlformats.org/officeDocument/2006/math">
                    <m:r>
                      <a:rPr lang="en-GB" sz="1600" b="0" i="1" smtClean="0">
                        <a:latin typeface="Cambria Math"/>
                      </a:rPr>
                      <m:t>𝑔</m:t>
                    </m:r>
                  </m:oMath>
                </a14:m>
                <a:endParaRPr lang="en-GB" sz="1600" dirty="0" smtClean="0"/>
              </a:p>
              <a:p>
                <a:endParaRPr lang="en-GB" sz="1600" dirty="0"/>
              </a:p>
              <a:p>
                <a:r>
                  <a:rPr lang="en-GB" sz="1600" dirty="0" smtClean="0"/>
                  <a:t>Step 2: Both some learned parameters and the hidden state are used in network </a:t>
                </a:r>
                <a14:m>
                  <m:oMath xmlns:m="http://schemas.openxmlformats.org/officeDocument/2006/math">
                    <m:r>
                      <a:rPr lang="en-GB" sz="1600" b="0" i="1" smtClean="0">
                        <a:latin typeface="Cambria Math"/>
                      </a:rPr>
                      <m:t>𝑔</m:t>
                    </m:r>
                    <m:r>
                      <a:rPr lang="en-GB" sz="1600" b="0" i="0" smtClean="0">
                        <a:latin typeface="Cambria Math"/>
                      </a:rPr>
                      <m:t> </m:t>
                    </m:r>
                    <m:r>
                      <m:rPr>
                        <m:sty m:val="p"/>
                      </m:rPr>
                      <a:rPr lang="en-GB" sz="1600" b="0" i="0" smtClean="0">
                        <a:latin typeface="Cambria Math"/>
                      </a:rPr>
                      <m:t>t</m:t>
                    </m:r>
                    <m:r>
                      <m:rPr>
                        <m:nor/>
                      </m:rPr>
                      <a:rPr lang="en-GB" sz="1600" dirty="0"/>
                      <m:t>o</m:t>
                    </m:r>
                    <m:r>
                      <m:rPr>
                        <m:nor/>
                      </m:rPr>
                      <a:rPr lang="en-GB" sz="1600" dirty="0"/>
                      <m:t> </m:t>
                    </m:r>
                    <m:r>
                      <m:rPr>
                        <m:nor/>
                      </m:rPr>
                      <a:rPr lang="en-GB" sz="1600" dirty="0"/>
                      <m:t>make</m:t>
                    </m:r>
                    <m:r>
                      <m:rPr>
                        <m:nor/>
                      </m:rPr>
                      <a:rPr lang="en-GB" sz="1600" dirty="0"/>
                      <m:t> </m:t>
                    </m:r>
                    <m:r>
                      <m:rPr>
                        <m:nor/>
                      </m:rPr>
                      <a:rPr lang="en-GB" sz="1600" dirty="0"/>
                      <m:t>a</m:t>
                    </m:r>
                    <m:r>
                      <m:rPr>
                        <m:nor/>
                      </m:rPr>
                      <a:rPr lang="en-GB" sz="1600" dirty="0"/>
                      <m:t> </m:t>
                    </m:r>
                    <m:r>
                      <m:rPr>
                        <m:nor/>
                      </m:rPr>
                      <a:rPr lang="en-GB" sz="1600" dirty="0"/>
                      <m:t>prediction</m:t>
                    </m:r>
                    <m:r>
                      <m:rPr>
                        <m:nor/>
                      </m:rPr>
                      <a:rPr lang="en-GB" sz="1600" dirty="0"/>
                      <m:t> </m:t>
                    </m:r>
                    <m:r>
                      <m:rPr>
                        <m:nor/>
                      </m:rPr>
                      <a:rPr lang="en-GB" sz="1600" dirty="0"/>
                      <m:t>on</m:t>
                    </m:r>
                    <m:r>
                      <m:rPr>
                        <m:nor/>
                      </m:rPr>
                      <a:rPr lang="en-GB" sz="1600" dirty="0"/>
                      <m:t> </m:t>
                    </m:r>
                    <m:r>
                      <m:rPr>
                        <m:nor/>
                      </m:rPr>
                      <a:rPr lang="en-GB" sz="1600" dirty="0"/>
                      <m:t>the</m:t>
                    </m:r>
                    <m:r>
                      <m:rPr>
                        <m:nor/>
                      </m:rPr>
                      <a:rPr lang="en-GB" sz="1600" dirty="0"/>
                      <m:t> </m:t>
                    </m:r>
                    <m:r>
                      <m:rPr>
                        <m:nor/>
                      </m:rPr>
                      <a:rPr lang="en-GB" sz="1600" dirty="0"/>
                      <m:t>query</m:t>
                    </m:r>
                    <m:r>
                      <m:rPr>
                        <m:nor/>
                      </m:rPr>
                      <a:rPr lang="en-GB" sz="1600" dirty="0"/>
                      <m:t> </m:t>
                    </m:r>
                    <m:r>
                      <m:rPr>
                        <m:nor/>
                      </m:rPr>
                      <a:rPr lang="en-GB" sz="1600" dirty="0"/>
                      <m:t>set</m:t>
                    </m:r>
                    <m:r>
                      <m:rPr>
                        <m:nor/>
                      </m:rPr>
                      <a:rPr lang="en-GB" sz="1600" dirty="0"/>
                      <m:t> </m:t>
                    </m:r>
                    <m:r>
                      <m:rPr>
                        <m:nor/>
                      </m:rPr>
                      <a:rPr lang="en-GB" sz="1600" dirty="0"/>
                      <m:t>of</m:t>
                    </m:r>
                    <m:r>
                      <m:rPr>
                        <m:nor/>
                      </m:rPr>
                      <a:rPr lang="en-GB" sz="1600" dirty="0"/>
                      <m:t> </m:t>
                    </m:r>
                    <m:r>
                      <m:rPr>
                        <m:nor/>
                      </m:rPr>
                      <a:rPr lang="en-GB" sz="1600" dirty="0"/>
                      <m:t>unseen</m:t>
                    </m:r>
                    <m:r>
                      <m:rPr>
                        <m:nor/>
                      </m:rPr>
                      <a:rPr lang="en-GB" sz="1600" dirty="0"/>
                      <m:t> </m:t>
                    </m:r>
                    <m:r>
                      <m:rPr>
                        <m:nor/>
                      </m:rPr>
                      <a:rPr lang="en-GB" sz="1600" dirty="0"/>
                      <m:t>data</m:t>
                    </m:r>
                  </m:oMath>
                </a14:m>
                <a:endParaRPr lang="en-GB" sz="1600" dirty="0"/>
              </a:p>
              <a:p>
                <a:endParaRPr lang="en-GB" sz="1600" dirty="0"/>
              </a:p>
              <a:p>
                <a:r>
                  <a:rPr lang="en-GB" sz="1600" dirty="0" smtClean="0"/>
                  <a:t>Step 3: Compare the labels to predictions of query set. </a:t>
                </a:r>
                <a:r>
                  <a:rPr lang="en-GB" sz="1600" dirty="0" err="1" smtClean="0"/>
                  <a:t>Backprop</a:t>
                </a:r>
                <a:r>
                  <a:rPr lang="en-GB" sz="1600" dirty="0" smtClean="0"/>
                  <a:t> to update encoder, RNN parameters and network </a:t>
                </a:r>
                <a14:m>
                  <m:oMath xmlns:m="http://schemas.openxmlformats.org/officeDocument/2006/math">
                    <m:r>
                      <a:rPr lang="en-GB" sz="1600" b="0" i="1" smtClean="0">
                        <a:latin typeface="Cambria Math"/>
                      </a:rPr>
                      <m:t>𝑔</m:t>
                    </m:r>
                    <m:r>
                      <a:rPr lang="en-GB" sz="1600" b="0" i="1" smtClean="0">
                        <a:latin typeface="Cambria Math"/>
                      </a:rPr>
                      <m:t> </m:t>
                    </m:r>
                  </m:oMath>
                </a14:m>
                <a:r>
                  <a:rPr lang="en-GB" sz="1600" dirty="0" smtClean="0"/>
                  <a:t>parameters</a:t>
                </a:r>
                <a:r>
                  <a:rPr lang="en-US" sz="1600" dirty="0" smtClean="0"/>
                  <a:t> </a:t>
                </a:r>
              </a:p>
              <a:p>
                <a:endParaRPr lang="en-GB" sz="1600" dirty="0"/>
              </a:p>
              <a:p>
                <a:r>
                  <a:rPr lang="en-GB" sz="1600" dirty="0" smtClean="0"/>
                  <a:t>Step 4: Repeat with next batch of meta training support and query set</a:t>
                </a:r>
              </a:p>
            </p:txBody>
          </p:sp>
        </mc:Choice>
        <mc:Fallback xmlns="">
          <p:sp>
            <p:nvSpPr>
              <p:cNvPr id="40" name="TextBox 39"/>
              <p:cNvSpPr txBox="1">
                <a:spLocks noRot="1" noChangeAspect="1" noMove="1" noResize="1" noEditPoints="1" noAdjustHandles="1" noChangeArrowheads="1" noChangeShapeType="1" noTextEdit="1"/>
              </p:cNvSpPr>
              <p:nvPr/>
            </p:nvSpPr>
            <p:spPr>
              <a:xfrm>
                <a:off x="6036392" y="1866761"/>
                <a:ext cx="3183808" cy="4764894"/>
              </a:xfrm>
              <a:prstGeom prst="rect">
                <a:avLst/>
              </a:prstGeom>
              <a:blipFill rotWithShape="1">
                <a:blip r:embed="rId9"/>
                <a:stretch>
                  <a:fillRect l="-956" t="-384" r="-1530" b="-639"/>
                </a:stretch>
              </a:blipFill>
            </p:spPr>
            <p:txBody>
              <a:bodyPr/>
              <a:lstStyle/>
              <a:p>
                <a:r>
                  <a:rPr lang="en-US">
                    <a:noFill/>
                  </a:rPr>
                  <a:t> </a:t>
                </a:r>
              </a:p>
            </p:txBody>
          </p:sp>
        </mc:Fallback>
      </mc:AlternateContent>
      <p:sp>
        <p:nvSpPr>
          <p:cNvPr id="37" name="TextBox 36"/>
          <p:cNvSpPr txBox="1"/>
          <p:nvPr/>
        </p:nvSpPr>
        <p:spPr>
          <a:xfrm>
            <a:off x="1866900" y="4083397"/>
            <a:ext cx="304800" cy="461665"/>
          </a:xfrm>
          <a:prstGeom prst="rect">
            <a:avLst/>
          </a:prstGeom>
          <a:noFill/>
        </p:spPr>
        <p:txBody>
          <a:bodyPr wrap="square" rtlCol="0">
            <a:spAutoFit/>
          </a:bodyPr>
          <a:lstStyle/>
          <a:p>
            <a:r>
              <a:rPr lang="en-GB" sz="2400" b="1" dirty="0" smtClean="0"/>
              <a:t>b</a:t>
            </a:r>
            <a:endParaRPr lang="en-US" sz="2400" b="1" dirty="0"/>
          </a:p>
        </p:txBody>
      </p:sp>
      <p:sp>
        <p:nvSpPr>
          <p:cNvPr id="41" name="TextBox 40"/>
          <p:cNvSpPr txBox="1"/>
          <p:nvPr/>
        </p:nvSpPr>
        <p:spPr>
          <a:xfrm>
            <a:off x="3086100" y="4083397"/>
            <a:ext cx="304800" cy="461665"/>
          </a:xfrm>
          <a:prstGeom prst="rect">
            <a:avLst/>
          </a:prstGeom>
          <a:noFill/>
        </p:spPr>
        <p:txBody>
          <a:bodyPr wrap="square" rtlCol="0">
            <a:spAutoFit/>
          </a:bodyPr>
          <a:lstStyle/>
          <a:p>
            <a:r>
              <a:rPr lang="en-GB" sz="2400" b="1" dirty="0"/>
              <a:t>c</a:t>
            </a:r>
            <a:endParaRPr lang="en-US" sz="2400" b="1" dirty="0"/>
          </a:p>
        </p:txBody>
      </p:sp>
    </p:spTree>
    <p:extLst>
      <p:ext uri="{BB962C8B-B14F-4D97-AF65-F5344CB8AC3E}">
        <p14:creationId xmlns:p14="http://schemas.microsoft.com/office/powerpoint/2010/main" val="211967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76" y="1133475"/>
            <a:ext cx="8414048"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687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Method 1: Black Box </a:t>
            </a:r>
            <a:r>
              <a:rPr lang="en-GB" dirty="0" smtClean="0"/>
              <a:t>Approach</a:t>
            </a:r>
            <a:endParaRPr lang="en-US" dirty="0"/>
          </a:p>
        </p:txBody>
      </p:sp>
      <p:sp>
        <p:nvSpPr>
          <p:cNvPr id="3" name="TextBox 2"/>
          <p:cNvSpPr txBox="1"/>
          <p:nvPr/>
        </p:nvSpPr>
        <p:spPr>
          <a:xfrm>
            <a:off x="0" y="2676525"/>
            <a:ext cx="5257800" cy="523220"/>
          </a:xfrm>
          <a:prstGeom prst="rect">
            <a:avLst/>
          </a:prstGeom>
          <a:noFill/>
        </p:spPr>
        <p:txBody>
          <a:bodyPr wrap="square" rtlCol="0">
            <a:spAutoFit/>
          </a:bodyPr>
          <a:lstStyle/>
          <a:p>
            <a:r>
              <a:rPr lang="en-US" sz="1400" dirty="0"/>
              <a:t>Meta-Learning with Memory-Augmented Neural Networks Santoro, </a:t>
            </a:r>
            <a:r>
              <a:rPr lang="en-US" sz="1400" dirty="0" err="1"/>
              <a:t>Bartunov</a:t>
            </a:r>
            <a:r>
              <a:rPr lang="en-US" sz="1400" dirty="0"/>
              <a:t>, </a:t>
            </a:r>
            <a:r>
              <a:rPr lang="en-US" sz="1400" dirty="0" err="1"/>
              <a:t>Botvinick</a:t>
            </a:r>
            <a:r>
              <a:rPr lang="en-US" sz="1400" dirty="0"/>
              <a:t>, </a:t>
            </a:r>
            <a:r>
              <a:rPr lang="en-US" sz="1400" dirty="0" err="1"/>
              <a:t>Wierstra</a:t>
            </a:r>
            <a:r>
              <a:rPr lang="en-US" sz="1400" dirty="0"/>
              <a:t>, </a:t>
            </a:r>
            <a:r>
              <a:rPr lang="en-US" sz="1400" dirty="0" err="1"/>
              <a:t>Lillicrap</a:t>
            </a:r>
            <a:r>
              <a:rPr lang="en-US" sz="1400" dirty="0"/>
              <a:t>. ICML ‘16</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8" y="3429000"/>
            <a:ext cx="32861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105400"/>
            <a:ext cx="3258693" cy="738664"/>
          </a:xfrm>
          <a:prstGeom prst="rect">
            <a:avLst/>
          </a:prstGeom>
          <a:noFill/>
        </p:spPr>
        <p:txBody>
          <a:bodyPr wrap="square" rtlCol="0">
            <a:spAutoFit/>
          </a:bodyPr>
          <a:lstStyle/>
          <a:p>
            <a:r>
              <a:rPr lang="en-US" sz="1400" dirty="0"/>
              <a:t>Conditional Neural Processes. </a:t>
            </a:r>
            <a:r>
              <a:rPr lang="en-US" sz="1400" dirty="0" err="1"/>
              <a:t>Garnelo</a:t>
            </a:r>
            <a:r>
              <a:rPr lang="en-US" sz="1400" dirty="0"/>
              <a:t>, Rosenbaum, </a:t>
            </a:r>
            <a:r>
              <a:rPr lang="en-US" sz="1400" dirty="0" err="1"/>
              <a:t>Maddison</a:t>
            </a:r>
            <a:r>
              <a:rPr lang="en-US" sz="1400" dirty="0"/>
              <a:t>, </a:t>
            </a:r>
            <a:r>
              <a:rPr lang="en-US" sz="1400" dirty="0" err="1"/>
              <a:t>Ramalho</a:t>
            </a:r>
            <a:r>
              <a:rPr lang="en-US" sz="1400" dirty="0"/>
              <a:t>, Saxton, Shanahan, </a:t>
            </a:r>
            <a:r>
              <a:rPr lang="en-US" sz="1400" dirty="0" err="1"/>
              <a:t>Teh</a:t>
            </a:r>
            <a:r>
              <a:rPr lang="en-US" sz="1400" dirty="0"/>
              <a:t>, </a:t>
            </a:r>
            <a:r>
              <a:rPr lang="en-US" sz="1400" dirty="0" err="1"/>
              <a:t>Rezende</a:t>
            </a:r>
            <a:r>
              <a:rPr lang="en-US" sz="1400" dirty="0"/>
              <a:t>, </a:t>
            </a:r>
            <a:r>
              <a:rPr lang="en-US" sz="1400" dirty="0" err="1"/>
              <a:t>Eslami</a:t>
            </a:r>
            <a:r>
              <a:rPr lang="en-US" sz="1400" dirty="0"/>
              <a:t>. ICML ‘18</a:t>
            </a:r>
          </a:p>
        </p:txBody>
      </p:sp>
      <p:sp>
        <p:nvSpPr>
          <p:cNvPr id="5" name="TextBox 4"/>
          <p:cNvSpPr txBox="1"/>
          <p:nvPr/>
        </p:nvSpPr>
        <p:spPr>
          <a:xfrm>
            <a:off x="5867400" y="3890962"/>
            <a:ext cx="3276600" cy="307777"/>
          </a:xfrm>
          <a:prstGeom prst="rect">
            <a:avLst/>
          </a:prstGeom>
          <a:noFill/>
        </p:spPr>
        <p:txBody>
          <a:bodyPr wrap="square" rtlCol="0">
            <a:spAutoFit/>
          </a:bodyPr>
          <a:lstStyle/>
          <a:p>
            <a:r>
              <a:rPr lang="en-US" sz="1400" dirty="0"/>
              <a:t>Meta Networks </a:t>
            </a:r>
            <a:r>
              <a:rPr lang="en-US" sz="1400" dirty="0" err="1"/>
              <a:t>Munkhdalai</a:t>
            </a:r>
            <a:r>
              <a:rPr lang="en-US" sz="1400" dirty="0"/>
              <a:t>, Yu. ICML ‘17</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152" y="1462087"/>
            <a:ext cx="2909888"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198739"/>
            <a:ext cx="3231283" cy="251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41283" y="5060728"/>
            <a:ext cx="2039757" cy="954107"/>
          </a:xfrm>
          <a:prstGeom prst="rect">
            <a:avLst/>
          </a:prstGeom>
          <a:noFill/>
        </p:spPr>
        <p:txBody>
          <a:bodyPr wrap="square" rtlCol="0">
            <a:spAutoFit/>
          </a:bodyPr>
          <a:lstStyle/>
          <a:p>
            <a:r>
              <a:rPr lang="en-US" sz="1400" dirty="0"/>
              <a:t>A Simple Neural Attentive Meta-Learner Mishra, </a:t>
            </a:r>
            <a:r>
              <a:rPr lang="en-US" sz="1400" dirty="0" err="1"/>
              <a:t>Rohaninejad</a:t>
            </a:r>
            <a:r>
              <a:rPr lang="en-US" sz="1400" dirty="0"/>
              <a:t>, Chen, </a:t>
            </a:r>
            <a:r>
              <a:rPr lang="en-US" sz="1400" dirty="0" err="1"/>
              <a:t>Abbeel</a:t>
            </a:r>
            <a:r>
              <a:rPr lang="en-US" sz="1400" dirty="0"/>
              <a:t>. ICLR ‘18</a:t>
            </a: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968" y="1127579"/>
            <a:ext cx="541725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606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Method 1: Black Box </a:t>
            </a:r>
            <a:r>
              <a:rPr lang="en-GB" dirty="0" smtClean="0"/>
              <a:t>Approach</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402550"/>
            <a:ext cx="5762625" cy="338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10 Tips to Recognise a Responsible Puppy Seller - Animal Charity - Animal  Welfare Organisation - FOUR PAWS U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1779529"/>
            <a:ext cx="1368840" cy="7163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eagle Puppy Training Timeline: How to Train &amp; Raise a Bea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2473504"/>
            <a:ext cx="1393569" cy="929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uncil to crack down on illegal puppy farms thanks to new 'Lucy's Law'"/>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7729" b="14438"/>
          <a:stretch/>
        </p:blipFill>
        <p:spPr bwMode="auto">
          <a:xfrm>
            <a:off x="6630953" y="3402550"/>
            <a:ext cx="1411712" cy="9579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lden Retriever Puppy Image &amp; Photo (Free Trial) | Bigstock"/>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9899"/>
          <a:stretch/>
        </p:blipFill>
        <p:spPr bwMode="auto">
          <a:xfrm>
            <a:off x="6629400" y="4360492"/>
            <a:ext cx="1413265" cy="821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140761" y="1953043"/>
            <a:ext cx="301686" cy="369332"/>
          </a:xfrm>
          <a:prstGeom prst="rect">
            <a:avLst/>
          </a:prstGeom>
          <a:noFill/>
        </p:spPr>
        <p:txBody>
          <a:bodyPr wrap="none" rtlCol="0">
            <a:spAutoFit/>
          </a:bodyPr>
          <a:lstStyle/>
          <a:p>
            <a:r>
              <a:rPr lang="en-GB" dirty="0" smtClean="0"/>
              <a:t>0</a:t>
            </a:r>
            <a:endParaRPr lang="en-US" dirty="0"/>
          </a:p>
        </p:txBody>
      </p:sp>
      <p:sp>
        <p:nvSpPr>
          <p:cNvPr id="11" name="TextBox 10"/>
          <p:cNvSpPr txBox="1"/>
          <p:nvPr/>
        </p:nvSpPr>
        <p:spPr>
          <a:xfrm>
            <a:off x="8140761" y="2753361"/>
            <a:ext cx="301686" cy="369332"/>
          </a:xfrm>
          <a:prstGeom prst="rect">
            <a:avLst/>
          </a:prstGeom>
          <a:noFill/>
        </p:spPr>
        <p:txBody>
          <a:bodyPr wrap="none" rtlCol="0">
            <a:spAutoFit/>
          </a:bodyPr>
          <a:lstStyle/>
          <a:p>
            <a:r>
              <a:rPr lang="en-GB" dirty="0" smtClean="0"/>
              <a:t>1</a:t>
            </a:r>
            <a:endParaRPr lang="en-US" dirty="0"/>
          </a:p>
        </p:txBody>
      </p:sp>
      <p:sp>
        <p:nvSpPr>
          <p:cNvPr id="12" name="TextBox 11"/>
          <p:cNvSpPr txBox="1"/>
          <p:nvPr/>
        </p:nvSpPr>
        <p:spPr>
          <a:xfrm>
            <a:off x="8140761" y="3696855"/>
            <a:ext cx="301686" cy="369332"/>
          </a:xfrm>
          <a:prstGeom prst="rect">
            <a:avLst/>
          </a:prstGeom>
          <a:noFill/>
        </p:spPr>
        <p:txBody>
          <a:bodyPr wrap="none" rtlCol="0">
            <a:spAutoFit/>
          </a:bodyPr>
          <a:lstStyle/>
          <a:p>
            <a:r>
              <a:rPr lang="en-GB" dirty="0"/>
              <a:t>2</a:t>
            </a:r>
            <a:endParaRPr lang="en-US" dirty="0"/>
          </a:p>
        </p:txBody>
      </p:sp>
      <p:sp>
        <p:nvSpPr>
          <p:cNvPr id="13" name="TextBox 12"/>
          <p:cNvSpPr txBox="1"/>
          <p:nvPr/>
        </p:nvSpPr>
        <p:spPr>
          <a:xfrm>
            <a:off x="8140761" y="4586379"/>
            <a:ext cx="786369" cy="369332"/>
          </a:xfrm>
          <a:prstGeom prst="rect">
            <a:avLst/>
          </a:prstGeom>
          <a:noFill/>
        </p:spPr>
        <p:txBody>
          <a:bodyPr wrap="none" rtlCol="0">
            <a:spAutoFit/>
          </a:bodyPr>
          <a:lstStyle/>
          <a:p>
            <a:r>
              <a:rPr lang="en-GB" dirty="0" smtClean="0"/>
              <a:t>empty</a:t>
            </a:r>
            <a:endParaRPr lang="en-US" dirty="0"/>
          </a:p>
        </p:txBody>
      </p:sp>
      <p:pic>
        <p:nvPicPr>
          <p:cNvPr id="512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699" y="1363622"/>
            <a:ext cx="4943475" cy="154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descr="https://player.slideplayer.com/88/15729752/slides/slide_24.jpg"/>
          <p:cNvPicPr>
            <a:picLocks noChangeAspect="1" noChangeArrowheads="1"/>
          </p:cNvPicPr>
          <p:nvPr/>
        </p:nvPicPr>
        <p:blipFill rotWithShape="1">
          <a:blip r:embed="rId9">
            <a:extLst>
              <a:ext uri="{28A0092B-C50C-407E-A947-70E740481C1C}">
                <a14:useLocalDpi xmlns:a14="http://schemas.microsoft.com/office/drawing/2010/main" val="0"/>
              </a:ext>
            </a:extLst>
          </a:blip>
          <a:srcRect l="21619" t="52778" r="18668" b="18220"/>
          <a:stretch/>
        </p:blipFill>
        <p:spPr bwMode="auto">
          <a:xfrm>
            <a:off x="4564517" y="5531516"/>
            <a:ext cx="4604883" cy="125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51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Optimisation Based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sz="2000" dirty="0" smtClean="0"/>
                  <a:t>Learning an initial starting set of parameters for the NN using gradient decent which will serve as the starting point of the NN parameters.</a:t>
                </a:r>
              </a:p>
              <a:p>
                <a:r>
                  <a:rPr lang="en-GB" sz="2000" dirty="0" smtClean="0"/>
                  <a:t>Then from there, the learning process for each new task will perform a second learning process to optimise these parameters for the specific task</a:t>
                </a:r>
              </a:p>
              <a:p>
                <a:endParaRPr lang="en-GB" sz="2000" dirty="0"/>
              </a:p>
              <a:p>
                <a:pPr marL="0" indent="0">
                  <a:buNone/>
                </a:pPr>
                <a:endParaRPr lang="en-US" sz="2000" i="1" dirty="0" smtClean="0">
                  <a:latin typeface="Cambria Math"/>
                </a:endParaRPr>
              </a:p>
              <a:p>
                <a:pPr marL="0" indent="0">
                  <a:buNone/>
                </a:pPr>
                <a:r>
                  <a:rPr lang="en-US" sz="2000" dirty="0" smtClean="0">
                    <a:ea typeface="Cambria Math"/>
                  </a:rPr>
                  <a:t>Fine tuning:		</a:t>
                </a:r>
                <a14:m>
                  <m:oMath xmlns:m="http://schemas.openxmlformats.org/officeDocument/2006/math">
                    <m:r>
                      <a:rPr lang="en-US" sz="2000" i="1" smtClean="0">
                        <a:latin typeface="Cambria Math"/>
                        <a:ea typeface="Cambria Math"/>
                      </a:rPr>
                      <m:t>𝜃</m:t>
                    </m:r>
                    <m:r>
                      <a:rPr lang="en-GB" sz="2000" b="0" i="1" smtClean="0">
                        <a:latin typeface="Cambria Math"/>
                        <a:ea typeface="Cambria Math"/>
                      </a:rPr>
                      <m:t> − </m:t>
                    </m:r>
                    <m:r>
                      <a:rPr lang="en-GB" sz="2000" b="0" i="1" smtClean="0">
                        <a:latin typeface="Cambria Math"/>
                        <a:ea typeface="Cambria Math"/>
                      </a:rPr>
                      <m:t>𝛼</m:t>
                    </m:r>
                    <m:sSub>
                      <m:sSubPr>
                        <m:ctrlPr>
                          <a:rPr lang="en-GB" sz="2000" b="0" i="1" smtClean="0">
                            <a:latin typeface="Cambria Math"/>
                            <a:ea typeface="Cambria Math"/>
                          </a:rPr>
                        </m:ctrlPr>
                      </m:sSubPr>
                      <m:e>
                        <m:r>
                          <a:rPr lang="en-GB" sz="2000" b="0" i="1" smtClean="0">
                            <a:latin typeface="Cambria Math"/>
                            <a:ea typeface="Cambria Math"/>
                          </a:rPr>
                          <m:t>𝛻</m:t>
                        </m:r>
                      </m:e>
                      <m:sub>
                        <m:r>
                          <a:rPr lang="en-GB" sz="2000" b="0" i="1" smtClean="0">
                            <a:latin typeface="Cambria Math"/>
                            <a:ea typeface="Cambria Math"/>
                          </a:rPr>
                          <m:t>𝜃</m:t>
                        </m:r>
                      </m:sub>
                    </m:sSub>
                    <m:r>
                      <a:rPr lang="en-GB" sz="2000" b="0" i="1" smtClean="0">
                        <a:latin typeface="Cambria Math"/>
                        <a:ea typeface="Cambria Math"/>
                      </a:rPr>
                      <m:t>𝓛</m:t>
                    </m:r>
                    <m:d>
                      <m:dPr>
                        <m:ctrlPr>
                          <a:rPr lang="en-GB" sz="2000" b="0" i="1" smtClean="0">
                            <a:latin typeface="Cambria Math"/>
                            <a:ea typeface="Cambria Math"/>
                          </a:rPr>
                        </m:ctrlPr>
                      </m:dPr>
                      <m:e>
                        <m:r>
                          <a:rPr lang="en-GB" sz="2000" b="0" i="1" smtClean="0">
                            <a:latin typeface="Cambria Math"/>
                            <a:ea typeface="Cambria Math"/>
                          </a:rPr>
                          <m:t>𝜃</m:t>
                        </m:r>
                        <m:r>
                          <a:rPr lang="en-GB" sz="2000" b="0" i="1" smtClean="0">
                            <a:latin typeface="Cambria Math"/>
                            <a:ea typeface="Cambria Math"/>
                          </a:rPr>
                          <m:t>, </m:t>
                        </m:r>
                        <m:sSup>
                          <m:sSupPr>
                            <m:ctrlPr>
                              <a:rPr lang="en-GB" sz="2000" b="0" i="1" smtClean="0">
                                <a:latin typeface="Cambria Math"/>
                                <a:ea typeface="Cambria Math"/>
                              </a:rPr>
                            </m:ctrlPr>
                          </m:sSupPr>
                          <m:e>
                            <m:r>
                              <a:rPr lang="en-GB" sz="2000" b="0" i="1" smtClean="0">
                                <a:latin typeface="Cambria Math"/>
                                <a:ea typeface="Cambria Math"/>
                              </a:rPr>
                              <m:t>𝐷</m:t>
                            </m:r>
                          </m:e>
                          <m:sup>
                            <m:r>
                              <a:rPr lang="en-GB" sz="2000" b="0" i="1" smtClean="0">
                                <a:latin typeface="Cambria Math"/>
                                <a:ea typeface="Cambria Math"/>
                              </a:rPr>
                              <m:t>𝑡𝑟𝑎𝑖𝑛</m:t>
                            </m:r>
                          </m:sup>
                        </m:sSup>
                      </m:e>
                    </m:d>
                  </m:oMath>
                </a14:m>
                <a:endParaRPr lang="en-GB" sz="2000" b="0" dirty="0" smtClean="0">
                  <a:ea typeface="Cambria Math"/>
                </a:endParaRPr>
              </a:p>
              <a:p>
                <a:pPr marL="0" indent="0">
                  <a:buNone/>
                </a:pPr>
                <a:endParaRPr lang="en-GB" sz="2000" dirty="0" smtClean="0"/>
              </a:p>
              <a:p>
                <a:pPr marL="0" indent="0">
                  <a:buNone/>
                </a:pPr>
                <a:r>
                  <a:rPr lang="en-GB" sz="2000" dirty="0" smtClean="0"/>
                  <a:t>Meta learning: 		</a:t>
                </a:r>
                <a14:m>
                  <m:oMath xmlns:m="http://schemas.openxmlformats.org/officeDocument/2006/math">
                    <m:func>
                      <m:funcPr>
                        <m:ctrlPr>
                          <a:rPr lang="en-GB" sz="2000" i="1" smtClean="0">
                            <a:latin typeface="Cambria Math"/>
                          </a:rPr>
                        </m:ctrlPr>
                      </m:funcPr>
                      <m:fName>
                        <m:limLow>
                          <m:limLowPr>
                            <m:ctrlPr>
                              <a:rPr lang="en-GB" sz="2000" i="1" smtClean="0">
                                <a:latin typeface="Cambria Math"/>
                              </a:rPr>
                            </m:ctrlPr>
                          </m:limLowPr>
                          <m:e>
                            <m:r>
                              <m:rPr>
                                <m:sty m:val="p"/>
                              </m:rPr>
                              <a:rPr lang="en-GB" sz="2000" i="0" smtClean="0">
                                <a:latin typeface="Cambria Math"/>
                              </a:rPr>
                              <m:t>min</m:t>
                            </m:r>
                          </m:e>
                          <m:lim>
                            <m:r>
                              <a:rPr lang="en-GB" sz="2000" i="1" smtClean="0">
                                <a:latin typeface="Cambria Math"/>
                                <a:ea typeface="Cambria Math"/>
                              </a:rPr>
                              <m:t>𝜃</m:t>
                            </m:r>
                          </m:lim>
                        </m:limLow>
                      </m:fName>
                      <m:e>
                        <m:r>
                          <a:rPr lang="en-GB" sz="2000" b="0" i="1" smtClean="0">
                            <a:latin typeface="Cambria Math"/>
                          </a:rPr>
                          <m:t> </m:t>
                        </m:r>
                        <m:nary>
                          <m:naryPr>
                            <m:chr m:val="∑"/>
                            <m:supHide m:val="on"/>
                            <m:ctrlPr>
                              <a:rPr lang="en-GB" sz="2000" b="0" i="1" smtClean="0">
                                <a:latin typeface="Cambria Math"/>
                              </a:rPr>
                            </m:ctrlPr>
                          </m:naryPr>
                          <m:sub>
                            <m:r>
                              <m:rPr>
                                <m:brk m:alnAt="7"/>
                              </m:rPr>
                              <a:rPr lang="en-GB" sz="2000" b="0" i="1" smtClean="0">
                                <a:latin typeface="Cambria Math"/>
                              </a:rPr>
                              <m:t>𝑡</m:t>
                            </m:r>
                            <m:r>
                              <a:rPr lang="en-GB" sz="2000" b="0" i="1" smtClean="0">
                                <a:latin typeface="Cambria Math"/>
                              </a:rPr>
                              <m:t>𝑎𝑠𝑘</m:t>
                            </m:r>
                            <m:r>
                              <a:rPr lang="en-GB" sz="2000" b="0" i="1" smtClean="0">
                                <a:latin typeface="Cambria Math"/>
                              </a:rPr>
                              <m:t> </m:t>
                            </m:r>
                            <m:r>
                              <a:rPr lang="en-GB" sz="2000" b="0" i="1" smtClean="0">
                                <a:latin typeface="Cambria Math"/>
                              </a:rPr>
                              <m:t>𝑖</m:t>
                            </m:r>
                          </m:sub>
                          <m:sup/>
                          <m:e>
                            <m:d>
                              <m:dPr>
                                <m:begChr m:val="["/>
                                <m:endChr m:val="]"/>
                                <m:ctrlPr>
                                  <a:rPr lang="en-US" sz="2000" i="1">
                                    <a:latin typeface="Cambria Math"/>
                                    <a:ea typeface="Cambria Math"/>
                                  </a:rPr>
                                </m:ctrlPr>
                              </m:dPr>
                              <m:e>
                                <m:r>
                                  <a:rPr lang="en-US" sz="2000" i="1">
                                    <a:latin typeface="Cambria Math"/>
                                    <a:ea typeface="Cambria Math"/>
                                  </a:rPr>
                                  <m:t>𝜃</m:t>
                                </m:r>
                                <m:r>
                                  <a:rPr lang="en-GB" sz="2000" i="1">
                                    <a:latin typeface="Cambria Math"/>
                                    <a:ea typeface="Cambria Math"/>
                                  </a:rPr>
                                  <m:t> − </m:t>
                                </m:r>
                                <m:r>
                                  <a:rPr lang="en-GB" sz="2000" i="1">
                                    <a:latin typeface="Cambria Math"/>
                                    <a:ea typeface="Cambria Math"/>
                                  </a:rPr>
                                  <m:t>𝛼</m:t>
                                </m:r>
                                <m:sSub>
                                  <m:sSubPr>
                                    <m:ctrlPr>
                                      <a:rPr lang="en-GB" sz="2000" i="1">
                                        <a:latin typeface="Cambria Math"/>
                                        <a:ea typeface="Cambria Math"/>
                                      </a:rPr>
                                    </m:ctrlPr>
                                  </m:sSubPr>
                                  <m:e>
                                    <m:r>
                                      <a:rPr lang="en-GB" sz="2000" i="1">
                                        <a:latin typeface="Cambria Math"/>
                                        <a:ea typeface="Cambria Math"/>
                                      </a:rPr>
                                      <m:t>𝛻</m:t>
                                    </m:r>
                                  </m:e>
                                  <m:sub>
                                    <m:r>
                                      <a:rPr lang="en-GB" sz="2000" i="1">
                                        <a:latin typeface="Cambria Math"/>
                                        <a:ea typeface="Cambria Math"/>
                                      </a:rPr>
                                      <m:t>𝜃</m:t>
                                    </m:r>
                                  </m:sub>
                                </m:sSub>
                                <m:r>
                                  <a:rPr lang="en-GB" sz="2000" i="1">
                                    <a:latin typeface="Cambria Math"/>
                                    <a:ea typeface="Cambria Math"/>
                                  </a:rPr>
                                  <m:t>𝓛</m:t>
                                </m:r>
                                <m:d>
                                  <m:dPr>
                                    <m:ctrlPr>
                                      <a:rPr lang="en-GB" sz="2000" i="1">
                                        <a:latin typeface="Cambria Math"/>
                                        <a:ea typeface="Cambria Math"/>
                                      </a:rPr>
                                    </m:ctrlPr>
                                  </m:dPr>
                                  <m:e>
                                    <m:r>
                                      <a:rPr lang="en-GB" sz="2000" i="1">
                                        <a:latin typeface="Cambria Math"/>
                                        <a:ea typeface="Cambria Math"/>
                                      </a:rPr>
                                      <m:t>𝜃</m:t>
                                    </m:r>
                                    <m:r>
                                      <a:rPr lang="en-GB" sz="2000" i="1">
                                        <a:latin typeface="Cambria Math"/>
                                        <a:ea typeface="Cambria Math"/>
                                      </a:rPr>
                                      <m:t>, </m:t>
                                    </m:r>
                                    <m:sSup>
                                      <m:sSupPr>
                                        <m:ctrlPr>
                                          <a:rPr lang="en-GB" sz="2000" i="1">
                                            <a:latin typeface="Cambria Math"/>
                                            <a:ea typeface="Cambria Math"/>
                                          </a:rPr>
                                        </m:ctrlPr>
                                      </m:sSupPr>
                                      <m:e>
                                        <m:r>
                                          <a:rPr lang="en-GB" sz="2000" i="1">
                                            <a:latin typeface="Cambria Math"/>
                                            <a:ea typeface="Cambria Math"/>
                                          </a:rPr>
                                          <m:t>𝐷</m:t>
                                        </m:r>
                                      </m:e>
                                      <m:sup>
                                        <m:r>
                                          <a:rPr lang="en-GB" sz="2000" i="1">
                                            <a:latin typeface="Cambria Math"/>
                                            <a:ea typeface="Cambria Math"/>
                                          </a:rPr>
                                          <m:t>𝑡𝑟𝑎𝑖𝑛</m:t>
                                        </m:r>
                                      </m:sup>
                                    </m:sSup>
                                  </m:e>
                                </m:d>
                              </m:e>
                            </m:d>
                            <m:r>
                              <m:rPr>
                                <m:nor/>
                              </m:rPr>
                              <a:rPr lang="en-US" sz="2000" dirty="0"/>
                              <m:t> </m:t>
                            </m:r>
                          </m:e>
                        </m:nary>
                      </m:e>
                    </m:func>
                  </m:oMath>
                </a14:m>
                <a:endParaRPr lang="en-GB"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r="-593"/>
                </a:stretch>
              </a:blipFill>
            </p:spPr>
            <p:txBody>
              <a:bodyPr/>
              <a:lstStyle/>
              <a:p>
                <a:r>
                  <a:rPr lang="en-US">
                    <a:noFill/>
                  </a:rPr>
                  <a:t> </a:t>
                </a:r>
              </a:p>
            </p:txBody>
          </p:sp>
        </mc:Fallback>
      </mc:AlternateContent>
    </p:spTree>
    <p:extLst>
      <p:ext uri="{BB962C8B-B14F-4D97-AF65-F5344CB8AC3E}">
        <p14:creationId xmlns:p14="http://schemas.microsoft.com/office/powerpoint/2010/main" val="410607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Optimisation Based Approach</a:t>
            </a:r>
            <a:endParaRPr lang="en-US" dirty="0"/>
          </a:p>
        </p:txBody>
      </p:sp>
      <p:sp>
        <p:nvSpPr>
          <p:cNvPr id="5" name="TextBox 4"/>
          <p:cNvSpPr txBox="1"/>
          <p:nvPr/>
        </p:nvSpPr>
        <p:spPr>
          <a:xfrm>
            <a:off x="774700" y="2971800"/>
            <a:ext cx="304800" cy="461665"/>
          </a:xfrm>
          <a:prstGeom prst="rect">
            <a:avLst/>
          </a:prstGeom>
          <a:noFill/>
        </p:spPr>
        <p:txBody>
          <a:bodyPr wrap="square" rtlCol="0">
            <a:spAutoFit/>
          </a:bodyPr>
          <a:lstStyle/>
          <a:p>
            <a:r>
              <a:rPr lang="en-GB" sz="2400" b="1" dirty="0" smtClean="0"/>
              <a:t>a</a:t>
            </a:r>
            <a:endParaRPr lang="en-US" sz="2400" b="1" dirty="0"/>
          </a:p>
        </p:txBody>
      </p:sp>
      <p:cxnSp>
        <p:nvCxnSpPr>
          <p:cNvPr id="6" name="Straight Arrow Connector 5"/>
          <p:cNvCxnSpPr/>
          <p:nvPr/>
        </p:nvCxnSpPr>
        <p:spPr>
          <a:xfrm flipV="1">
            <a:off x="927100" y="2502932"/>
            <a:ext cx="358775" cy="49873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4" name="Freeform 43"/>
          <p:cNvSpPr/>
          <p:nvPr/>
        </p:nvSpPr>
        <p:spPr>
          <a:xfrm>
            <a:off x="1169194" y="1517415"/>
            <a:ext cx="504835" cy="582848"/>
          </a:xfrm>
          <a:custGeom>
            <a:avLst/>
            <a:gdLst>
              <a:gd name="connsiteX0" fmla="*/ 145256 w 504835"/>
              <a:gd name="connsiteY0" fmla="*/ 582848 h 582848"/>
              <a:gd name="connsiteX1" fmla="*/ 0 w 504835"/>
              <a:gd name="connsiteY1" fmla="*/ 258998 h 582848"/>
              <a:gd name="connsiteX2" fmla="*/ 145256 w 504835"/>
              <a:gd name="connsiteY2" fmla="*/ 30398 h 582848"/>
              <a:gd name="connsiteX3" fmla="*/ 390525 w 504835"/>
              <a:gd name="connsiteY3" fmla="*/ 28016 h 582848"/>
              <a:gd name="connsiteX4" fmla="*/ 504825 w 504835"/>
              <a:gd name="connsiteY4" fmla="*/ 266141 h 582848"/>
              <a:gd name="connsiteX5" fmla="*/ 397669 w 504835"/>
              <a:gd name="connsiteY5" fmla="*/ 578085 h 58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35" h="582848">
                <a:moveTo>
                  <a:pt x="145256" y="582848"/>
                </a:moveTo>
                <a:cubicBezTo>
                  <a:pt x="72628" y="466960"/>
                  <a:pt x="0" y="351073"/>
                  <a:pt x="0" y="258998"/>
                </a:cubicBezTo>
                <a:cubicBezTo>
                  <a:pt x="0" y="166923"/>
                  <a:pt x="80169" y="68895"/>
                  <a:pt x="145256" y="30398"/>
                </a:cubicBezTo>
                <a:cubicBezTo>
                  <a:pt x="210343" y="-8099"/>
                  <a:pt x="330597" y="-11274"/>
                  <a:pt x="390525" y="28016"/>
                </a:cubicBezTo>
                <a:cubicBezTo>
                  <a:pt x="450453" y="67306"/>
                  <a:pt x="503634" y="174463"/>
                  <a:pt x="504825" y="266141"/>
                </a:cubicBezTo>
                <a:cubicBezTo>
                  <a:pt x="506016" y="357819"/>
                  <a:pt x="408781" y="561416"/>
                  <a:pt x="397669" y="578085"/>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flipH="1" flipV="1">
            <a:off x="1433512" y="2502932"/>
            <a:ext cx="11113" cy="49873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flipV="1">
            <a:off x="1590678" y="2502932"/>
            <a:ext cx="314322" cy="49873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7625" y="3364467"/>
            <a:ext cx="3752850" cy="369332"/>
          </a:xfrm>
          <a:prstGeom prst="rect">
            <a:avLst/>
          </a:prstGeom>
          <a:noFill/>
        </p:spPr>
        <p:txBody>
          <a:bodyPr wrap="square" rtlCol="0">
            <a:spAutoFit/>
          </a:bodyPr>
          <a:lstStyle/>
          <a:p>
            <a:r>
              <a:rPr lang="en-GB" dirty="0" smtClean="0"/>
              <a:t>Labels: </a:t>
            </a:r>
            <a:r>
              <a:rPr lang="en-GB" sz="1400" dirty="0" smtClean="0"/>
              <a:t> </a:t>
            </a:r>
            <a:r>
              <a:rPr lang="en-GB" dirty="0" smtClean="0"/>
              <a:t> </a:t>
            </a:r>
            <a:r>
              <a:rPr lang="en-GB" sz="1600" dirty="0" smtClean="0"/>
              <a:t> </a:t>
            </a:r>
            <a:r>
              <a:rPr lang="en-GB" dirty="0" smtClean="0"/>
              <a:t>0       </a:t>
            </a:r>
            <a:r>
              <a:rPr lang="en-GB" sz="1100" dirty="0" smtClean="0"/>
              <a:t> </a:t>
            </a:r>
            <a:r>
              <a:rPr lang="en-GB" dirty="0" smtClean="0"/>
              <a:t>1        2</a:t>
            </a:r>
            <a:endParaRPr lang="en-US" dirty="0"/>
          </a:p>
        </p:txBody>
      </p:sp>
      <p:sp>
        <p:nvSpPr>
          <p:cNvPr id="10" name="Left Brace 9"/>
          <p:cNvSpPr/>
          <p:nvPr/>
        </p:nvSpPr>
        <p:spPr>
          <a:xfrm rot="16200000">
            <a:off x="1159430" y="3307794"/>
            <a:ext cx="548164" cy="1400175"/>
          </a:xfrm>
          <a:prstGeom prst="leftBrace">
            <a:avLst>
              <a:gd name="adj1" fmla="val 19916"/>
              <a:gd name="adj2" fmla="val 49567"/>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71512" y="4281963"/>
            <a:ext cx="1524000" cy="646331"/>
          </a:xfrm>
          <a:prstGeom prst="rect">
            <a:avLst/>
          </a:prstGeom>
          <a:noFill/>
        </p:spPr>
        <p:txBody>
          <a:bodyPr wrap="square" rtlCol="0">
            <a:spAutoFit/>
          </a:bodyPr>
          <a:lstStyle/>
          <a:p>
            <a:pPr algn="ctr"/>
            <a:r>
              <a:rPr lang="en-GB" dirty="0" smtClean="0"/>
              <a:t>Meta training support set</a:t>
            </a:r>
            <a:endParaRPr lang="en-US" dirty="0"/>
          </a:p>
        </p:txBody>
      </p:sp>
      <p:sp>
        <p:nvSpPr>
          <p:cNvPr id="12" name="TextBox 11"/>
          <p:cNvSpPr txBox="1"/>
          <p:nvPr/>
        </p:nvSpPr>
        <p:spPr>
          <a:xfrm>
            <a:off x="1285875" y="2971800"/>
            <a:ext cx="304800" cy="461665"/>
          </a:xfrm>
          <a:prstGeom prst="rect">
            <a:avLst/>
          </a:prstGeom>
          <a:noFill/>
        </p:spPr>
        <p:txBody>
          <a:bodyPr wrap="square" rtlCol="0">
            <a:spAutoFit/>
          </a:bodyPr>
          <a:lstStyle/>
          <a:p>
            <a:r>
              <a:rPr lang="en-GB" sz="2400" b="1" dirty="0" smtClean="0"/>
              <a:t>b</a:t>
            </a:r>
            <a:endParaRPr lang="en-US" sz="2400" b="1" dirty="0"/>
          </a:p>
        </p:txBody>
      </p:sp>
      <p:sp>
        <p:nvSpPr>
          <p:cNvPr id="13" name="TextBox 12"/>
          <p:cNvSpPr txBox="1"/>
          <p:nvPr/>
        </p:nvSpPr>
        <p:spPr>
          <a:xfrm>
            <a:off x="1828800" y="2971799"/>
            <a:ext cx="304800" cy="461665"/>
          </a:xfrm>
          <a:prstGeom prst="rect">
            <a:avLst/>
          </a:prstGeom>
          <a:noFill/>
        </p:spPr>
        <p:txBody>
          <a:bodyPr wrap="square" rtlCol="0">
            <a:spAutoFit/>
          </a:bodyPr>
          <a:lstStyle/>
          <a:p>
            <a:r>
              <a:rPr lang="en-GB" sz="2400" b="1" dirty="0"/>
              <a:t>c</a:t>
            </a:r>
            <a:endParaRPr lang="en-US" sz="2400" b="1" dirty="0"/>
          </a:p>
        </p:txBody>
      </p:sp>
      <mc:AlternateContent xmlns:mc="http://schemas.openxmlformats.org/markup-compatibility/2006" xmlns:a14="http://schemas.microsoft.com/office/drawing/2010/main">
        <mc:Choice Requires="a14">
          <p:sp>
            <p:nvSpPr>
              <p:cNvPr id="14" name="TextBox 13"/>
              <p:cNvSpPr txBox="1"/>
              <p:nvPr/>
            </p:nvSpPr>
            <p:spPr>
              <a:xfrm>
                <a:off x="1106487" y="2129552"/>
                <a:ext cx="6447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m:t>
                          </m:r>
                        </m:e>
                        <m:sub>
                          <m:r>
                            <a:rPr lang="en-US" i="1" smtClean="0">
                              <a:latin typeface="Cambria Math"/>
                              <a:ea typeface="Cambria Math"/>
                            </a:rPr>
                            <m:t>𝜃</m:t>
                          </m:r>
                        </m:sub>
                      </m:sSub>
                      <m:r>
                        <a:rPr lang="en-US" i="1" smtClean="0">
                          <a:latin typeface="Cambria Math"/>
                          <a:ea typeface="Cambria Math"/>
                        </a:rPr>
                        <m:t>𝓛</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106487" y="2129552"/>
                <a:ext cx="644792" cy="369332"/>
              </a:xfrm>
              <a:prstGeom prst="rect">
                <a:avLst/>
              </a:prstGeom>
              <a:blipFill rotWithShape="1">
                <a:blip r:embed="rId3"/>
                <a:stretch>
                  <a:fillRect t="-8197" r="-12381" b="-24590"/>
                </a:stretch>
              </a:blipFill>
            </p:spPr>
            <p:txBody>
              <a:bodyPr/>
              <a:lstStyle/>
              <a:p>
                <a:r>
                  <a:rPr lang="en-US">
                    <a:noFill/>
                  </a:rPr>
                  <a:t> </a:t>
                </a:r>
              </a:p>
            </p:txBody>
          </p:sp>
        </mc:Fallback>
      </mc:AlternateContent>
      <p:cxnSp>
        <p:nvCxnSpPr>
          <p:cNvPr id="46" name="Straight Arrow Connector 45"/>
          <p:cNvCxnSpPr/>
          <p:nvPr/>
        </p:nvCxnSpPr>
        <p:spPr>
          <a:xfrm flipH="1">
            <a:off x="1524000" y="2088544"/>
            <a:ext cx="46414" cy="82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195512" y="2502932"/>
            <a:ext cx="786767" cy="2"/>
          </a:xfrm>
          <a:prstGeom prst="straightConnector1">
            <a:avLst/>
          </a:prstGeom>
          <a:ln w="76200">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982279" y="2213839"/>
            <a:ext cx="446721" cy="523220"/>
          </a:xfrm>
          <a:prstGeom prst="rect">
            <a:avLst/>
          </a:prstGeom>
          <a:noFill/>
        </p:spPr>
        <p:txBody>
          <a:bodyPr wrap="square" rtlCol="0">
            <a:spAutoFit/>
          </a:bodyPr>
          <a:lstStyle/>
          <a:p>
            <a:r>
              <a:rPr lang="az-Cyrl-AZ" sz="2800" b="1" dirty="0" smtClean="0"/>
              <a:t>ф</a:t>
            </a:r>
            <a:endParaRPr lang="en-US" sz="2800" b="1" dirty="0"/>
          </a:p>
        </p:txBody>
      </p:sp>
      <p:sp>
        <p:nvSpPr>
          <p:cNvPr id="63" name="TextBox 62"/>
          <p:cNvSpPr txBox="1"/>
          <p:nvPr/>
        </p:nvSpPr>
        <p:spPr>
          <a:xfrm>
            <a:off x="4191001" y="1471641"/>
            <a:ext cx="4647648" cy="3539430"/>
          </a:xfrm>
          <a:prstGeom prst="rect">
            <a:avLst/>
          </a:prstGeom>
          <a:noFill/>
        </p:spPr>
        <p:txBody>
          <a:bodyPr wrap="square" rtlCol="0">
            <a:spAutoFit/>
          </a:bodyPr>
          <a:lstStyle/>
          <a:p>
            <a:r>
              <a:rPr lang="en-GB" sz="1600" dirty="0" smtClean="0"/>
              <a:t>It is very similar to pre-training except that we are optimising the model parameters to work on several tasks.</a:t>
            </a:r>
          </a:p>
          <a:p>
            <a:endParaRPr lang="en-GB" sz="1600" dirty="0" smtClean="0"/>
          </a:p>
          <a:p>
            <a:r>
              <a:rPr lang="en-GB" sz="1600" dirty="0" smtClean="0"/>
              <a:t>It is not a problem to have different loss functions for different tasks. You can use any the architecture for the NN model. </a:t>
            </a:r>
          </a:p>
          <a:p>
            <a:endParaRPr lang="en-GB" sz="1600" dirty="0" smtClean="0"/>
          </a:p>
          <a:p>
            <a:r>
              <a:rPr lang="en-GB" sz="1600" dirty="0" smtClean="0"/>
              <a:t>This is often called model-agnostic meta learning (MAML)</a:t>
            </a:r>
          </a:p>
          <a:p>
            <a:endParaRPr lang="en-GB" sz="1600" dirty="0"/>
          </a:p>
          <a:p>
            <a:r>
              <a:rPr lang="en-GB" sz="1600" dirty="0" smtClean="0"/>
              <a:t>Because of the second-order optimisation, this technique can often be expensive to train leading to high memory and compute usage.</a:t>
            </a:r>
          </a:p>
        </p:txBody>
      </p:sp>
    </p:spTree>
    <p:extLst>
      <p:ext uri="{BB962C8B-B14F-4D97-AF65-F5344CB8AC3E}">
        <p14:creationId xmlns:p14="http://schemas.microsoft.com/office/powerpoint/2010/main" val="2495874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Optimisation Based Approach</a:t>
            </a:r>
            <a:endParaRPr lang="en-US" dirty="0"/>
          </a:p>
        </p:txBody>
      </p:sp>
      <p:sp>
        <p:nvSpPr>
          <p:cNvPr id="4" name="Rectangle 3"/>
          <p:cNvSpPr/>
          <p:nvPr/>
        </p:nvSpPr>
        <p:spPr>
          <a:xfrm>
            <a:off x="4724400" y="5823466"/>
            <a:ext cx="3681905" cy="369332"/>
          </a:xfrm>
          <a:prstGeom prst="rect">
            <a:avLst/>
          </a:prstGeom>
        </p:spPr>
        <p:txBody>
          <a:bodyPr wrap="none">
            <a:spAutoFit/>
          </a:bodyPr>
          <a:lstStyle/>
          <a:p>
            <a:r>
              <a:rPr lang="en-US" dirty="0"/>
              <a:t>https://arxiv.org/pdf/1703.03400.pdf</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581400"/>
            <a:ext cx="3660718" cy="224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719" y="2095280"/>
            <a:ext cx="3409881" cy="173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3829029"/>
            <a:ext cx="3603422" cy="369332"/>
          </a:xfrm>
          <a:prstGeom prst="rect">
            <a:avLst/>
          </a:prstGeom>
        </p:spPr>
        <p:txBody>
          <a:bodyPr wrap="none">
            <a:spAutoFit/>
          </a:bodyPr>
          <a:lstStyle/>
          <a:p>
            <a:r>
              <a:rPr lang="en-US" dirty="0"/>
              <a:t>https://openai.com/research/reptile</a:t>
            </a:r>
          </a:p>
        </p:txBody>
      </p:sp>
    </p:spTree>
    <p:extLst>
      <p:ext uri="{BB962C8B-B14F-4D97-AF65-F5344CB8AC3E}">
        <p14:creationId xmlns:p14="http://schemas.microsoft.com/office/powerpoint/2010/main" val="2340386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will I cover?</a:t>
            </a:r>
            <a:endParaRPr lang="en-US" dirty="0"/>
          </a:p>
        </p:txBody>
      </p:sp>
      <p:sp>
        <p:nvSpPr>
          <p:cNvPr id="3" name="Content Placeholder 2"/>
          <p:cNvSpPr>
            <a:spLocks noGrp="1"/>
          </p:cNvSpPr>
          <p:nvPr>
            <p:ph idx="1"/>
          </p:nvPr>
        </p:nvSpPr>
        <p:spPr/>
        <p:txBody>
          <a:bodyPr/>
          <a:lstStyle/>
          <a:p>
            <a:r>
              <a:rPr lang="en-GB" dirty="0" smtClean="0"/>
              <a:t>What is it? Why is it useful?</a:t>
            </a:r>
          </a:p>
          <a:p>
            <a:r>
              <a:rPr lang="en-GB" dirty="0" smtClean="0"/>
              <a:t>Overview of three approaches</a:t>
            </a:r>
          </a:p>
          <a:p>
            <a:pPr lvl="1"/>
            <a:r>
              <a:rPr lang="en-GB" dirty="0" smtClean="0"/>
              <a:t>Black box approach</a:t>
            </a:r>
          </a:p>
          <a:p>
            <a:pPr lvl="1"/>
            <a:r>
              <a:rPr lang="en-GB" dirty="0" smtClean="0"/>
              <a:t>Optimisation based</a:t>
            </a:r>
          </a:p>
          <a:p>
            <a:pPr lvl="1"/>
            <a:r>
              <a:rPr lang="en-GB" dirty="0" smtClean="0"/>
              <a:t>Non-parametric approach</a:t>
            </a:r>
          </a:p>
          <a:p>
            <a:endParaRPr lang="en-GB" dirty="0" smtClean="0"/>
          </a:p>
          <a:p>
            <a:endParaRPr lang="en-US" dirty="0"/>
          </a:p>
        </p:txBody>
      </p:sp>
    </p:spTree>
    <p:extLst>
      <p:ext uri="{BB962C8B-B14F-4D97-AF65-F5344CB8AC3E}">
        <p14:creationId xmlns:p14="http://schemas.microsoft.com/office/powerpoint/2010/main" val="755737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8" y="33042"/>
            <a:ext cx="3658962" cy="668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3429000" y="1524000"/>
            <a:ext cx="533400" cy="3352800"/>
          </a:xfrm>
          <a:prstGeom prst="rightBrace">
            <a:avLst>
              <a:gd name="adj1" fmla="val 44904"/>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038600" y="2877234"/>
            <a:ext cx="4800600" cy="646331"/>
          </a:xfrm>
          <a:prstGeom prst="rect">
            <a:avLst/>
          </a:prstGeom>
          <a:noFill/>
        </p:spPr>
        <p:txBody>
          <a:bodyPr wrap="square" rtlCol="0">
            <a:spAutoFit/>
          </a:bodyPr>
          <a:lstStyle/>
          <a:p>
            <a:r>
              <a:rPr lang="en-GB" dirty="0" smtClean="0"/>
              <a:t>Initialising the parameters of the meta parameters </a:t>
            </a:r>
            <a:endParaRPr lang="en-US" dirty="0"/>
          </a:p>
        </p:txBody>
      </p:sp>
    </p:spTree>
    <p:extLst>
      <p:ext uri="{BB962C8B-B14F-4D97-AF65-F5344CB8AC3E}">
        <p14:creationId xmlns:p14="http://schemas.microsoft.com/office/powerpoint/2010/main" val="1618046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35100"/>
            <a:ext cx="4994721" cy="3655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Brace 5"/>
          <p:cNvSpPr/>
          <p:nvPr/>
        </p:nvSpPr>
        <p:spPr>
          <a:xfrm>
            <a:off x="4702621" y="1981200"/>
            <a:ext cx="533400" cy="3109554"/>
          </a:xfrm>
          <a:prstGeom prst="rightBrace">
            <a:avLst>
              <a:gd name="adj1" fmla="val 44904"/>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34000" y="3074312"/>
            <a:ext cx="3429000" cy="923330"/>
          </a:xfrm>
          <a:prstGeom prst="rect">
            <a:avLst/>
          </a:prstGeom>
          <a:noFill/>
        </p:spPr>
        <p:txBody>
          <a:bodyPr wrap="square" rtlCol="0">
            <a:spAutoFit/>
          </a:bodyPr>
          <a:lstStyle/>
          <a:p>
            <a:r>
              <a:rPr lang="en-GB" dirty="0" smtClean="0"/>
              <a:t>Function to take in parameters from the inner or outer loop and make a prediction</a:t>
            </a:r>
            <a:endParaRPr lang="en-US" dirty="0"/>
          </a:p>
        </p:txBody>
      </p:sp>
    </p:spTree>
    <p:extLst>
      <p:ext uri="{BB962C8B-B14F-4D97-AF65-F5344CB8AC3E}">
        <p14:creationId xmlns:p14="http://schemas.microsoft.com/office/powerpoint/2010/main" val="3161354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62400" cy="359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1918"/>
            <a:ext cx="4568508" cy="326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Brace 6"/>
          <p:cNvSpPr/>
          <p:nvPr/>
        </p:nvSpPr>
        <p:spPr>
          <a:xfrm>
            <a:off x="4301808" y="583050"/>
            <a:ext cx="533400" cy="2425818"/>
          </a:xfrm>
          <a:prstGeom prst="rightBrace">
            <a:avLst>
              <a:gd name="adj1" fmla="val 44904"/>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4720908" y="4012050"/>
            <a:ext cx="533400" cy="2425818"/>
          </a:xfrm>
          <a:prstGeom prst="rightBrace">
            <a:avLst>
              <a:gd name="adj1" fmla="val 44904"/>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5254308" y="990600"/>
            <a:ext cx="3356292" cy="1477328"/>
          </a:xfrm>
          <a:prstGeom prst="rect">
            <a:avLst/>
          </a:prstGeom>
          <a:noFill/>
        </p:spPr>
        <p:txBody>
          <a:bodyPr wrap="square" rtlCol="0">
            <a:spAutoFit/>
          </a:bodyPr>
          <a:lstStyle/>
          <a:p>
            <a:pPr marL="342900" indent="-342900">
              <a:buFont typeface="+mj-lt"/>
              <a:buAutoNum type="arabicPeriod"/>
            </a:pPr>
            <a:r>
              <a:rPr lang="en-GB" dirty="0" smtClean="0"/>
              <a:t>Fine tuning of the meta-parameters on the new task by manually running </a:t>
            </a:r>
            <a:r>
              <a:rPr lang="en-GB" dirty="0" err="1" smtClean="0"/>
              <a:t>backprop</a:t>
            </a:r>
            <a:endParaRPr lang="en-GB" dirty="0" smtClean="0"/>
          </a:p>
          <a:p>
            <a:pPr marL="342900" indent="-342900">
              <a:buFont typeface="+mj-lt"/>
              <a:buAutoNum type="arabicPeriod"/>
            </a:pPr>
            <a:r>
              <a:rPr lang="en-GB" dirty="0" smtClean="0"/>
              <a:t>Calculating the support accuracy</a:t>
            </a:r>
            <a:endParaRPr lang="en-US" dirty="0"/>
          </a:p>
        </p:txBody>
      </p:sp>
      <p:sp>
        <p:nvSpPr>
          <p:cNvPr id="10" name="TextBox 9"/>
          <p:cNvSpPr txBox="1"/>
          <p:nvPr/>
        </p:nvSpPr>
        <p:spPr>
          <a:xfrm>
            <a:off x="5410200" y="4624794"/>
            <a:ext cx="3581400" cy="1754326"/>
          </a:xfrm>
          <a:prstGeom prst="rect">
            <a:avLst/>
          </a:prstGeom>
          <a:noFill/>
        </p:spPr>
        <p:txBody>
          <a:bodyPr wrap="square" rtlCol="0">
            <a:spAutoFit/>
          </a:bodyPr>
          <a:lstStyle/>
          <a:p>
            <a:pPr marL="342900" indent="-342900">
              <a:buFont typeface="+mj-lt"/>
              <a:buAutoNum type="arabicPeriod"/>
            </a:pPr>
            <a:r>
              <a:rPr lang="en-GB" dirty="0" smtClean="0"/>
              <a:t>Running through many tasks</a:t>
            </a:r>
          </a:p>
          <a:p>
            <a:pPr marL="342900" indent="-342900">
              <a:buFont typeface="+mj-lt"/>
              <a:buAutoNum type="arabicPeriod"/>
            </a:pPr>
            <a:r>
              <a:rPr lang="en-GB" dirty="0"/>
              <a:t>C</a:t>
            </a:r>
            <a:r>
              <a:rPr lang="en-GB" dirty="0" smtClean="0"/>
              <a:t>alling the inner loop to get the fine tuned parameters</a:t>
            </a:r>
          </a:p>
          <a:p>
            <a:pPr marL="342900" indent="-342900">
              <a:buFont typeface="+mj-lt"/>
              <a:buAutoNum type="arabicPeriod"/>
            </a:pPr>
            <a:r>
              <a:rPr lang="en-GB" dirty="0" smtClean="0"/>
              <a:t>Using the outputted parameters for the model to test each task</a:t>
            </a:r>
            <a:endParaRPr lang="en-US" dirty="0" smtClean="0"/>
          </a:p>
          <a:p>
            <a:pPr marL="342900" indent="-342900">
              <a:buFont typeface="+mj-lt"/>
              <a:buAutoNum type="arabicPeriod"/>
            </a:pPr>
            <a:r>
              <a:rPr lang="en-GB" dirty="0" smtClean="0"/>
              <a:t>Calculating the query accuracy</a:t>
            </a:r>
          </a:p>
        </p:txBody>
      </p:sp>
    </p:spTree>
    <p:extLst>
      <p:ext uri="{BB962C8B-B14F-4D97-AF65-F5344CB8AC3E}">
        <p14:creationId xmlns:p14="http://schemas.microsoft.com/office/powerpoint/2010/main" val="1408561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0824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3276600" y="533400"/>
            <a:ext cx="533400" cy="1219200"/>
          </a:xfrm>
          <a:prstGeom prst="rightBrace">
            <a:avLst>
              <a:gd name="adj1" fmla="val 1426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3886200" y="958334"/>
            <a:ext cx="1143000" cy="369332"/>
          </a:xfrm>
          <a:prstGeom prst="rect">
            <a:avLst/>
          </a:prstGeom>
          <a:noFill/>
        </p:spPr>
        <p:txBody>
          <a:bodyPr wrap="square" rtlCol="0">
            <a:spAutoFit/>
          </a:bodyPr>
          <a:lstStyle/>
          <a:p>
            <a:r>
              <a:rPr lang="en-GB" dirty="0" smtClean="0"/>
              <a:t>Training</a:t>
            </a:r>
            <a:endParaRPr lang="en-US" dirty="0"/>
          </a:p>
        </p:txBody>
      </p:sp>
    </p:spTree>
    <p:extLst>
      <p:ext uri="{BB962C8B-B14F-4D97-AF65-F5344CB8AC3E}">
        <p14:creationId xmlns:p14="http://schemas.microsoft.com/office/powerpoint/2010/main" val="2571341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9500" y="304800"/>
            <a:ext cx="1905000" cy="762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Set initial random meta-parameters</a:t>
            </a:r>
            <a:endParaRPr lang="en-US" dirty="0"/>
          </a:p>
        </p:txBody>
      </p:sp>
      <p:cxnSp>
        <p:nvCxnSpPr>
          <p:cNvPr id="6" name="Straight Arrow Connector 5"/>
          <p:cNvCxnSpPr>
            <a:stCxn id="4" idx="2"/>
            <a:endCxn id="8" idx="0"/>
          </p:cNvCxnSpPr>
          <p:nvPr/>
        </p:nvCxnSpPr>
        <p:spPr>
          <a:xfrm>
            <a:off x="4572000" y="1066800"/>
            <a:ext cx="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38500" y="1447800"/>
            <a:ext cx="2667000" cy="8382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Inner loop –fine tunes meta-parameters to the new task</a:t>
            </a:r>
            <a:endParaRPr lang="en-US" dirty="0"/>
          </a:p>
        </p:txBody>
      </p:sp>
      <p:cxnSp>
        <p:nvCxnSpPr>
          <p:cNvPr id="14" name="Straight Arrow Connector 13"/>
          <p:cNvCxnSpPr>
            <a:stCxn id="8" idx="2"/>
            <a:endCxn id="23" idx="0"/>
          </p:cNvCxnSpPr>
          <p:nvPr/>
        </p:nvCxnSpPr>
        <p:spPr>
          <a:xfrm>
            <a:off x="4572000" y="2286000"/>
            <a:ext cx="0" cy="4754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00016" y="1079992"/>
            <a:ext cx="1066800" cy="369332"/>
          </a:xfrm>
          <a:prstGeom prst="rect">
            <a:avLst/>
          </a:prstGeom>
          <a:noFill/>
        </p:spPr>
        <p:txBody>
          <a:bodyPr wrap="square" rtlCol="0">
            <a:spAutoFit/>
          </a:bodyPr>
          <a:lstStyle/>
          <a:p>
            <a:r>
              <a:rPr lang="en-GB" dirty="0" smtClean="0"/>
              <a:t>Task 1</a:t>
            </a:r>
            <a:endParaRPr lang="en-US" dirty="0"/>
          </a:p>
        </p:txBody>
      </p:sp>
      <p:sp>
        <p:nvSpPr>
          <p:cNvPr id="22" name="TextBox 21"/>
          <p:cNvSpPr txBox="1"/>
          <p:nvPr/>
        </p:nvSpPr>
        <p:spPr>
          <a:xfrm>
            <a:off x="4700016" y="2373868"/>
            <a:ext cx="2362200" cy="369332"/>
          </a:xfrm>
          <a:prstGeom prst="rect">
            <a:avLst/>
          </a:prstGeom>
          <a:noFill/>
        </p:spPr>
        <p:txBody>
          <a:bodyPr wrap="square" rtlCol="0">
            <a:spAutoFit/>
          </a:bodyPr>
          <a:lstStyle/>
          <a:p>
            <a:r>
              <a:rPr lang="en-GB" dirty="0" smtClean="0"/>
              <a:t>Optimised parameters</a:t>
            </a:r>
            <a:endParaRPr lang="en-US" dirty="0"/>
          </a:p>
        </p:txBody>
      </p:sp>
      <p:sp>
        <p:nvSpPr>
          <p:cNvPr id="23" name="Rectangle 22"/>
          <p:cNvSpPr/>
          <p:nvPr/>
        </p:nvSpPr>
        <p:spPr>
          <a:xfrm>
            <a:off x="3238500" y="2761488"/>
            <a:ext cx="2667000" cy="8382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Outer loop – Used optimised parameters to test new tasks </a:t>
            </a:r>
            <a:endParaRPr lang="en-US" dirty="0"/>
          </a:p>
        </p:txBody>
      </p:sp>
      <p:cxnSp>
        <p:nvCxnSpPr>
          <p:cNvPr id="29" name="Elbow Connector 28"/>
          <p:cNvCxnSpPr>
            <a:stCxn id="36" idx="1"/>
            <a:endCxn id="8" idx="1"/>
          </p:cNvCxnSpPr>
          <p:nvPr/>
        </p:nvCxnSpPr>
        <p:spPr>
          <a:xfrm rot="10800000" flipH="1">
            <a:off x="2750058" y="1866900"/>
            <a:ext cx="488442" cy="2590800"/>
          </a:xfrm>
          <a:prstGeom prst="bentConnector3">
            <a:avLst>
              <a:gd name="adj1" fmla="val -10421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2"/>
            <a:endCxn id="36" idx="0"/>
          </p:cNvCxnSpPr>
          <p:nvPr/>
        </p:nvCxnSpPr>
        <p:spPr>
          <a:xfrm>
            <a:off x="4572000" y="3599688"/>
            <a:ext cx="0" cy="43891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750058" y="4038600"/>
            <a:ext cx="3643884" cy="8382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Perform </a:t>
            </a:r>
            <a:r>
              <a:rPr lang="en-GB" dirty="0" err="1" smtClean="0"/>
              <a:t>backprop</a:t>
            </a:r>
            <a:r>
              <a:rPr lang="en-GB" dirty="0" smtClean="0"/>
              <a:t> to update meta-parameters so that the model can learn quicker and better </a:t>
            </a:r>
            <a:endParaRPr lang="en-US" dirty="0"/>
          </a:p>
        </p:txBody>
      </p:sp>
      <p:sp>
        <p:nvSpPr>
          <p:cNvPr id="43" name="TextBox 42"/>
          <p:cNvSpPr txBox="1"/>
          <p:nvPr/>
        </p:nvSpPr>
        <p:spPr>
          <a:xfrm>
            <a:off x="1524000" y="2895600"/>
            <a:ext cx="685800" cy="646331"/>
          </a:xfrm>
          <a:prstGeom prst="rect">
            <a:avLst/>
          </a:prstGeom>
          <a:noFill/>
        </p:spPr>
        <p:txBody>
          <a:bodyPr wrap="square" rtlCol="0">
            <a:spAutoFit/>
          </a:bodyPr>
          <a:lstStyle/>
          <a:p>
            <a:r>
              <a:rPr lang="en-GB" dirty="0" smtClean="0"/>
              <a:t>New task</a:t>
            </a:r>
            <a:endParaRPr lang="en-US" dirty="0"/>
          </a:p>
        </p:txBody>
      </p:sp>
      <p:cxnSp>
        <p:nvCxnSpPr>
          <p:cNvPr id="46" name="Straight Arrow Connector 45"/>
          <p:cNvCxnSpPr>
            <a:stCxn id="36" idx="2"/>
            <a:endCxn id="50" idx="0"/>
          </p:cNvCxnSpPr>
          <p:nvPr/>
        </p:nvCxnSpPr>
        <p:spPr>
          <a:xfrm>
            <a:off x="4572000" y="4876800"/>
            <a:ext cx="0" cy="3931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371850" y="5269992"/>
            <a:ext cx="2400300" cy="1447800"/>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Useful meta-parameters for the tasks</a:t>
            </a:r>
            <a:endParaRPr lang="en-US" dirty="0"/>
          </a:p>
        </p:txBody>
      </p:sp>
    </p:spTree>
    <p:extLst>
      <p:ext uri="{BB962C8B-B14F-4D97-AF65-F5344CB8AC3E}">
        <p14:creationId xmlns:p14="http://schemas.microsoft.com/office/powerpoint/2010/main" val="394925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Non-Parametric Approach</a:t>
            </a:r>
            <a:endParaRPr lang="en-US" dirty="0"/>
          </a:p>
        </p:txBody>
      </p:sp>
      <p:sp>
        <p:nvSpPr>
          <p:cNvPr id="4" name="Rectangle 3"/>
          <p:cNvSpPr/>
          <p:nvPr/>
        </p:nvSpPr>
        <p:spPr>
          <a:xfrm>
            <a:off x="181772" y="2551837"/>
            <a:ext cx="8780457" cy="1754326"/>
          </a:xfrm>
          <a:prstGeom prst="rect">
            <a:avLst/>
          </a:prstGeom>
          <a:noFill/>
        </p:spPr>
        <p:txBody>
          <a:bodyPr wrap="square" lIns="91440" tIns="45720" rIns="91440" bIns="45720">
            <a:spAutoFit/>
          </a:bodyPr>
          <a:lstStyle/>
          <a:p>
            <a:pPr algn="ctr"/>
            <a:r>
              <a:rPr lang="en-GB" sz="5400" b="1" cap="none" spc="0" dirty="0" smtClean="0">
                <a:ln w="10541" cmpd="sng">
                  <a:solidFill>
                    <a:schemeClr val="accent1">
                      <a:shade val="88000"/>
                      <a:satMod val="110000"/>
                    </a:schemeClr>
                  </a:solidFill>
                  <a:prstDash val="solid"/>
                </a:ln>
                <a:gradFill>
                  <a:gsLst>
                    <a:gs pos="41000">
                      <a:srgbClr val="000082"/>
                    </a:gs>
                    <a:gs pos="62000">
                      <a:srgbClr val="66008F"/>
                    </a:gs>
                    <a:gs pos="80000">
                      <a:srgbClr val="BA0066"/>
                    </a:gs>
                    <a:gs pos="93000">
                      <a:srgbClr val="FF0000"/>
                    </a:gs>
                    <a:gs pos="100000">
                      <a:srgbClr val="FF8200"/>
                    </a:gs>
                  </a:gsLst>
                  <a:lin ang="5400000" scaled="0"/>
                </a:gradFill>
                <a:effectLst/>
              </a:rPr>
              <a:t>Anything without gradient descent</a:t>
            </a:r>
            <a:endParaRPr lang="en-US" sz="5400" b="1" cap="none" spc="0" dirty="0">
              <a:ln w="10541" cmpd="sng">
                <a:solidFill>
                  <a:schemeClr val="accent1">
                    <a:shade val="88000"/>
                    <a:satMod val="110000"/>
                  </a:schemeClr>
                </a:solidFill>
                <a:prstDash val="solid"/>
              </a:ln>
              <a:gradFill>
                <a:gsLst>
                  <a:gs pos="41000">
                    <a:srgbClr val="000082"/>
                  </a:gs>
                  <a:gs pos="62000">
                    <a:srgbClr val="66008F"/>
                  </a:gs>
                  <a:gs pos="80000">
                    <a:srgbClr val="BA0066"/>
                  </a:gs>
                  <a:gs pos="93000">
                    <a:srgbClr val="FF0000"/>
                  </a:gs>
                  <a:gs pos="100000">
                    <a:srgbClr val="FF8200"/>
                  </a:gs>
                </a:gsLst>
                <a:lin ang="5400000" scaled="0"/>
              </a:gradFill>
              <a:effectLst/>
            </a:endParaRPr>
          </a:p>
        </p:txBody>
      </p:sp>
    </p:spTree>
    <p:extLst>
      <p:ext uri="{BB962C8B-B14F-4D97-AF65-F5344CB8AC3E}">
        <p14:creationId xmlns:p14="http://schemas.microsoft.com/office/powerpoint/2010/main" val="403982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Non-Parametric Approach</a:t>
            </a:r>
            <a:endParaRPr lang="en-US" dirty="0"/>
          </a:p>
        </p:txBody>
      </p:sp>
      <p:sp>
        <p:nvSpPr>
          <p:cNvPr id="3" name="Content Placeholder 2"/>
          <p:cNvSpPr>
            <a:spLocks noGrp="1"/>
          </p:cNvSpPr>
          <p:nvPr>
            <p:ph idx="1"/>
          </p:nvPr>
        </p:nvSpPr>
        <p:spPr/>
        <p:txBody>
          <a:bodyPr/>
          <a:lstStyle/>
          <a:p>
            <a:pPr marL="0" indent="0">
              <a:buNone/>
            </a:pPr>
            <a:r>
              <a:rPr lang="en-GB" dirty="0" smtClean="0"/>
              <a:t>Siamese network:</a:t>
            </a:r>
          </a:p>
          <a:p>
            <a:pPr marL="0" indent="0">
              <a:buNone/>
            </a:pPr>
            <a:r>
              <a:rPr lang="en-GB" sz="2400" dirty="0" smtClean="0"/>
              <a:t>You train a model to become good at n-way classification, choosing the label with the highest probability</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8207" y="3043534"/>
            <a:ext cx="4777658" cy="262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3161" y="3864163"/>
            <a:ext cx="2946400" cy="923330"/>
          </a:xfrm>
          <a:prstGeom prst="rect">
            <a:avLst/>
          </a:prstGeom>
          <a:noFill/>
        </p:spPr>
        <p:txBody>
          <a:bodyPr wrap="square" rtlCol="0">
            <a:spAutoFit/>
          </a:bodyPr>
          <a:lstStyle/>
          <a:p>
            <a:r>
              <a:rPr lang="en-GB" dirty="0" smtClean="0"/>
              <a:t>The input is compared against  known labelled examples</a:t>
            </a:r>
            <a:endParaRPr lang="en-US" dirty="0"/>
          </a:p>
        </p:txBody>
      </p:sp>
      <p:sp>
        <p:nvSpPr>
          <p:cNvPr id="5" name="TextBox 4"/>
          <p:cNvSpPr txBox="1"/>
          <p:nvPr/>
        </p:nvSpPr>
        <p:spPr>
          <a:xfrm>
            <a:off x="6176702" y="0"/>
            <a:ext cx="2960041" cy="338554"/>
          </a:xfrm>
          <a:prstGeom prst="rect">
            <a:avLst/>
          </a:prstGeom>
          <a:noFill/>
        </p:spPr>
        <p:txBody>
          <a:bodyPr wrap="none" rtlCol="0">
            <a:spAutoFit/>
          </a:bodyPr>
          <a:lstStyle/>
          <a:p>
            <a:r>
              <a:rPr lang="en-US" sz="1600" dirty="0">
                <a:hlinkClick r:id="rId4"/>
              </a:rPr>
              <a:t>https://arxiv.org/abs/2302.03507</a:t>
            </a:r>
            <a:endParaRPr lang="en-US" sz="1600"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761" y="5767387"/>
            <a:ext cx="3790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174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Non-Parametric Approach</a:t>
            </a:r>
            <a:endParaRPr lang="en-US" dirty="0"/>
          </a:p>
        </p:txBody>
      </p:sp>
      <p:sp>
        <p:nvSpPr>
          <p:cNvPr id="3" name="Content Placeholder 2"/>
          <p:cNvSpPr>
            <a:spLocks noGrp="1"/>
          </p:cNvSpPr>
          <p:nvPr>
            <p:ph idx="1"/>
          </p:nvPr>
        </p:nvSpPr>
        <p:spPr/>
        <p:txBody>
          <a:bodyPr/>
          <a:lstStyle/>
          <a:p>
            <a:pPr marL="0" indent="0">
              <a:buNone/>
            </a:pPr>
            <a:r>
              <a:rPr lang="en-GB" dirty="0" smtClean="0"/>
              <a:t>Matching network:</a:t>
            </a:r>
          </a:p>
          <a:p>
            <a:pPr marL="0" indent="0">
              <a:buNone/>
            </a:pPr>
            <a:r>
              <a:rPr lang="en-GB" sz="2400" dirty="0" smtClean="0"/>
              <a:t>An improvement over Siamese networks</a:t>
            </a:r>
          </a:p>
        </p:txBody>
      </p:sp>
      <p:pic>
        <p:nvPicPr>
          <p:cNvPr id="2050" name="Picture 2" descr="https://miro.medium.com/v2/resize:fit:630/1*A22PPyMSQRL5E_6IaJqhd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4" y="3949719"/>
            <a:ext cx="3867150" cy="247374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963" y="5029200"/>
            <a:ext cx="3872983" cy="84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0" y="-29865"/>
            <a:ext cx="5410200" cy="584775"/>
          </a:xfrm>
          <a:prstGeom prst="rect">
            <a:avLst/>
          </a:prstGeom>
        </p:spPr>
        <p:txBody>
          <a:bodyPr wrap="square">
            <a:spAutoFit/>
          </a:bodyPr>
          <a:lstStyle/>
          <a:p>
            <a:r>
              <a:rPr lang="en-US" sz="1600" dirty="0"/>
              <a:t>https://papers.nips.cc/paper_files/paper/2016/file/90e1357833654983612fb05e3ec9148c-Paper.pdf</a:t>
            </a:r>
          </a:p>
        </p:txBody>
      </p:sp>
      <p:cxnSp>
        <p:nvCxnSpPr>
          <p:cNvPr id="7" name="Straight Connector 6"/>
          <p:cNvCxnSpPr/>
          <p:nvPr/>
        </p:nvCxnSpPr>
        <p:spPr>
          <a:xfrm>
            <a:off x="3200400" y="4076700"/>
            <a:ext cx="228600" cy="4953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3613150" y="4076700"/>
            <a:ext cx="196850" cy="502557"/>
          </a:xfrm>
          <a:prstGeom prst="line">
            <a:avLst/>
          </a:prstGeom>
          <a:ln w="19050"/>
        </p:spPr>
        <p:style>
          <a:lnRef idx="1">
            <a:schemeClr val="dk1"/>
          </a:lnRef>
          <a:fillRef idx="0">
            <a:schemeClr val="dk1"/>
          </a:fillRef>
          <a:effectRef idx="0">
            <a:schemeClr val="dk1"/>
          </a:effectRef>
          <a:fontRef idx="minor">
            <a:schemeClr val="tx1"/>
          </a:fontRef>
        </p:style>
      </p:cxnSp>
      <p:pic>
        <p:nvPicPr>
          <p:cNvPr id="2052"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273" r="26000"/>
          <a:stretch/>
        </p:blipFill>
        <p:spPr bwMode="auto">
          <a:xfrm>
            <a:off x="2950935" y="2633474"/>
            <a:ext cx="1324429" cy="130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flipH="1">
            <a:off x="4284889" y="3780538"/>
            <a:ext cx="1484086" cy="781937"/>
          </a:xfrm>
          <a:prstGeom prst="line">
            <a:avLst/>
          </a:prstGeom>
          <a:ln w="19050"/>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826124" y="3401020"/>
            <a:ext cx="3013075" cy="646331"/>
          </a:xfrm>
          <a:prstGeom prst="rect">
            <a:avLst/>
          </a:prstGeom>
          <a:noFill/>
        </p:spPr>
        <p:txBody>
          <a:bodyPr wrap="square" rtlCol="0">
            <a:spAutoFit/>
          </a:bodyPr>
          <a:lstStyle/>
          <a:p>
            <a:r>
              <a:rPr lang="en-GB" dirty="0" err="1" smtClean="0"/>
              <a:t>Softmax</a:t>
            </a:r>
            <a:r>
              <a:rPr lang="en-GB" dirty="0" smtClean="0"/>
              <a:t> function with outputs for each input class</a:t>
            </a:r>
            <a:endParaRPr lang="en-US" dirty="0"/>
          </a:p>
        </p:txBody>
      </p:sp>
    </p:spTree>
    <p:extLst>
      <p:ext uri="{BB962C8B-B14F-4D97-AF65-F5344CB8AC3E}">
        <p14:creationId xmlns:p14="http://schemas.microsoft.com/office/powerpoint/2010/main" val="2597755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8" y="211098"/>
            <a:ext cx="8229600" cy="1143000"/>
          </a:xfrm>
        </p:spPr>
        <p:txBody>
          <a:bodyPr/>
          <a:lstStyle/>
          <a:p>
            <a:r>
              <a:rPr lang="en-GB" dirty="0" smtClean="0"/>
              <a:t>Non-Parametric Approach</a:t>
            </a:r>
            <a:endParaRPr lang="en-US" dirty="0"/>
          </a:p>
        </p:txBody>
      </p:sp>
      <p:sp>
        <p:nvSpPr>
          <p:cNvPr id="3" name="Content Placeholder 2"/>
          <p:cNvSpPr>
            <a:spLocks noGrp="1"/>
          </p:cNvSpPr>
          <p:nvPr>
            <p:ph idx="1"/>
          </p:nvPr>
        </p:nvSpPr>
        <p:spPr/>
        <p:txBody>
          <a:bodyPr/>
          <a:lstStyle/>
          <a:p>
            <a:pPr marL="0" indent="0">
              <a:buNone/>
            </a:pPr>
            <a:r>
              <a:rPr lang="en-GB" dirty="0" smtClean="0"/>
              <a:t>Prototypical network</a:t>
            </a:r>
          </a:p>
          <a:p>
            <a:r>
              <a:rPr lang="en-GB" sz="2000" dirty="0" smtClean="0"/>
              <a:t>Produce a set of embeddings for each item passing through a network.</a:t>
            </a:r>
          </a:p>
          <a:p>
            <a:r>
              <a:rPr lang="en-GB" sz="2000" dirty="0" smtClean="0"/>
              <a:t>Then perform a nearest neighbours or other comparison algorithm. Classify with Euclidean or cosine distance.</a:t>
            </a:r>
            <a:endParaRPr 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962400"/>
            <a:ext cx="2681288" cy="179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962400"/>
            <a:ext cx="2828925" cy="192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74795" y="1032"/>
            <a:ext cx="3681905" cy="369332"/>
          </a:xfrm>
          <a:prstGeom prst="rect">
            <a:avLst/>
          </a:prstGeom>
        </p:spPr>
        <p:txBody>
          <a:bodyPr wrap="none">
            <a:spAutoFit/>
          </a:bodyPr>
          <a:lstStyle/>
          <a:p>
            <a:r>
              <a:rPr lang="en-US" dirty="0"/>
              <a:t>https://arxiv.org/pdf/1703.05175.pdf</a:t>
            </a:r>
          </a:p>
        </p:txBody>
      </p:sp>
    </p:spTree>
    <p:extLst>
      <p:ext uri="{BB962C8B-B14F-4D97-AF65-F5344CB8AC3E}">
        <p14:creationId xmlns:p14="http://schemas.microsoft.com/office/powerpoint/2010/main" val="376353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of Approaches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393922"/>
              </p:ext>
            </p:extLst>
          </p:nvPr>
        </p:nvGraphicFramePr>
        <p:xfrm>
          <a:off x="228600" y="1600200"/>
          <a:ext cx="8686800" cy="3916680"/>
        </p:xfrm>
        <a:graphic>
          <a:graphicData uri="http://schemas.openxmlformats.org/drawingml/2006/table">
            <a:tbl>
              <a:tblPr firstRow="1" bandRow="1">
                <a:tableStyleId>{2D5ABB26-0587-4C30-8999-92F81FD0307C}</a:tableStyleId>
              </a:tblPr>
              <a:tblGrid>
                <a:gridCol w="2819400"/>
                <a:gridCol w="2971800"/>
                <a:gridCol w="2895600"/>
              </a:tblGrid>
              <a:tr h="533400">
                <a:tc>
                  <a:txBody>
                    <a:bodyPr/>
                    <a:lstStyle/>
                    <a:p>
                      <a:r>
                        <a:rPr lang="en-GB" dirty="0" smtClean="0"/>
                        <a:t>Black box 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Optimisation based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Non-parametric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200">
                <a:tc>
                  <a:txBody>
                    <a:bodyPr/>
                    <a:lstStyle/>
                    <a:p>
                      <a:pPr marL="285750" indent="-285750">
                        <a:buFont typeface="Wingdings" pitchFamily="2" charset="2"/>
                        <a:buChar char="ü"/>
                      </a:pPr>
                      <a:r>
                        <a:rPr lang="en-GB" dirty="0" smtClean="0"/>
                        <a:t>Complete expressive</a:t>
                      </a:r>
                      <a:r>
                        <a:rPr lang="en-GB" baseline="0" dirty="0" smtClean="0"/>
                        <a:t> power</a:t>
                      </a:r>
                    </a:p>
                    <a:p>
                      <a:pPr marL="285750" indent="-285750">
                        <a:buFont typeface="Wingdings" pitchFamily="2" charset="2"/>
                        <a:buChar char="ü"/>
                      </a:pPr>
                      <a:r>
                        <a:rPr lang="en-GB" baseline="0" dirty="0" smtClean="0"/>
                        <a:t>Easy to combine with a lot of other learning problems</a:t>
                      </a:r>
                    </a:p>
                    <a:p>
                      <a:pPr marL="285750" indent="-285750">
                        <a:buFont typeface="Calibri" pitchFamily="34" charset="0"/>
                        <a:buChar char="ꓫ"/>
                      </a:pPr>
                      <a:r>
                        <a:rPr lang="en-GB" baseline="0" dirty="0" smtClean="0"/>
                        <a:t>Not consistent</a:t>
                      </a:r>
                    </a:p>
                    <a:p>
                      <a:pPr marL="285750" indent="-285750">
                        <a:buFont typeface="Calibri" pitchFamily="34" charset="0"/>
                        <a:buChar char="ꓫ"/>
                      </a:pPr>
                      <a:r>
                        <a:rPr lang="en-GB" baseline="0" dirty="0" smtClean="0"/>
                        <a:t>Challenging optimisation</a:t>
                      </a:r>
                    </a:p>
                    <a:p>
                      <a:pPr marL="285750" indent="-285750">
                        <a:buFont typeface="Calibri" pitchFamily="34" charset="0"/>
                        <a:buChar char="ꓫ"/>
                      </a:pPr>
                      <a:r>
                        <a:rPr lang="en-GB" baseline="0" dirty="0" smtClean="0"/>
                        <a:t>Data inefficient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itchFamily="2" charset="2"/>
                        <a:buChar char="ü"/>
                      </a:pPr>
                      <a:r>
                        <a:rPr lang="en-GB" dirty="0" smtClean="0"/>
                        <a:t>Expressive</a:t>
                      </a:r>
                      <a:r>
                        <a:rPr lang="en-GB" baseline="0" dirty="0" smtClean="0"/>
                        <a:t> in deep models</a:t>
                      </a:r>
                    </a:p>
                    <a:p>
                      <a:pPr marL="285750" indent="-285750">
                        <a:buFont typeface="Wingdings" pitchFamily="2" charset="2"/>
                        <a:buChar char="ü"/>
                      </a:pPr>
                      <a:r>
                        <a:rPr lang="en-GB" baseline="0" dirty="0" smtClean="0"/>
                        <a:t>Positive inductive bias at the start of learning</a:t>
                      </a:r>
                    </a:p>
                    <a:p>
                      <a:pPr marL="285750" indent="-285750">
                        <a:buFont typeface="Wingdings" pitchFamily="2" charset="2"/>
                        <a:buChar char="ü"/>
                      </a:pPr>
                      <a:r>
                        <a:rPr lang="en-GB" baseline="0" dirty="0" smtClean="0"/>
                        <a:t>Handles varying and large k-shots well</a:t>
                      </a:r>
                    </a:p>
                    <a:p>
                      <a:pPr marL="285750" indent="-285750">
                        <a:buFont typeface="Wingdings" pitchFamily="2" charset="2"/>
                        <a:buChar char="ü"/>
                      </a:pPr>
                      <a:r>
                        <a:rPr lang="en-GB" baseline="0" dirty="0" smtClean="0"/>
                        <a:t>Consistent</a:t>
                      </a:r>
                    </a:p>
                    <a:p>
                      <a:pPr marL="285750" indent="-285750">
                        <a:buFont typeface="Calibri" pitchFamily="34" charset="0"/>
                        <a:buChar char="ꓫ"/>
                      </a:pPr>
                      <a:r>
                        <a:rPr lang="en-GB" baseline="0" dirty="0" smtClean="0"/>
                        <a:t>Compute and memory intensive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itchFamily="2" charset="2"/>
                        <a:buChar char="ü"/>
                      </a:pPr>
                      <a:r>
                        <a:rPr lang="en-GB" dirty="0" smtClean="0"/>
                        <a:t>Expressive for most architectures</a:t>
                      </a:r>
                    </a:p>
                    <a:p>
                      <a:pPr marL="285750" indent="-285750">
                        <a:buFont typeface="Wingdings" pitchFamily="2" charset="2"/>
                        <a:buChar char="ü"/>
                      </a:pPr>
                      <a:r>
                        <a:rPr lang="en-GB" dirty="0" smtClean="0"/>
                        <a:t>Consistent</a:t>
                      </a:r>
                      <a:r>
                        <a:rPr lang="en-GB" baseline="0" dirty="0" smtClean="0"/>
                        <a:t> if the embeddings don’t compress too much</a:t>
                      </a:r>
                    </a:p>
                    <a:p>
                      <a:pPr marL="285750" indent="-285750">
                        <a:buFont typeface="Wingdings" pitchFamily="2" charset="2"/>
                        <a:buChar char="ü"/>
                      </a:pPr>
                      <a:r>
                        <a:rPr lang="en-GB" baseline="0" dirty="0" smtClean="0"/>
                        <a:t>Computationally fast and easy to optimise</a:t>
                      </a:r>
                    </a:p>
                    <a:p>
                      <a:pPr marL="285750" indent="-285750">
                        <a:buFont typeface="Calibri" pitchFamily="34" charset="0"/>
                        <a:buChar char="ꓫ"/>
                      </a:pPr>
                      <a:r>
                        <a:rPr lang="en-GB" baseline="0" dirty="0" smtClean="0"/>
                        <a:t>Hard to generalise to varying k-shots</a:t>
                      </a:r>
                    </a:p>
                    <a:p>
                      <a:pPr marL="285750" indent="-285750">
                        <a:buFont typeface="Calibri" pitchFamily="34" charset="0"/>
                        <a:buChar char="ꓫ"/>
                      </a:pPr>
                      <a:r>
                        <a:rPr lang="en-GB" baseline="0" dirty="0" smtClean="0"/>
                        <a:t>Hard to scale to large k-shots</a:t>
                      </a:r>
                    </a:p>
                    <a:p>
                      <a:pPr marL="285750" indent="-285750">
                        <a:buFont typeface="Calibri" pitchFamily="34" charset="0"/>
                        <a:buChar char="ꓫ"/>
                      </a:pPr>
                      <a:r>
                        <a:rPr lang="en-GB" baseline="0" dirty="0" smtClean="0"/>
                        <a:t>Limited to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0292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it? Why is it useful?</a:t>
            </a:r>
            <a:endParaRPr lang="en-US" dirty="0"/>
          </a:p>
        </p:txBody>
      </p:sp>
      <p:sp>
        <p:nvSpPr>
          <p:cNvPr id="3" name="Content Placeholder 2"/>
          <p:cNvSpPr>
            <a:spLocks noGrp="1"/>
          </p:cNvSpPr>
          <p:nvPr>
            <p:ph idx="1"/>
          </p:nvPr>
        </p:nvSpPr>
        <p:spPr/>
        <p:txBody>
          <a:bodyPr>
            <a:normAutofit/>
          </a:bodyPr>
          <a:lstStyle/>
          <a:p>
            <a:pPr marL="400050" lvl="1" indent="0">
              <a:buNone/>
            </a:pPr>
            <a:endParaRPr lang="en-GB" sz="2000" dirty="0"/>
          </a:p>
          <a:p>
            <a:pPr marL="400050" lvl="1" indent="0">
              <a:buNone/>
            </a:pPr>
            <a:endParaRPr lang="en-GB" sz="2000" dirty="0" smtClean="0"/>
          </a:p>
          <a:p>
            <a:pPr marL="400050" lvl="1" indent="0">
              <a:buNone/>
            </a:pPr>
            <a:endParaRPr lang="en-GB" sz="2000" dirty="0" smtClean="0"/>
          </a:p>
          <a:p>
            <a:pPr marL="0" indent="0">
              <a:buNone/>
            </a:pPr>
            <a:endParaRPr lang="en-GB" sz="2400" dirty="0" smtClean="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77" b="1976"/>
          <a:stretch/>
        </p:blipFill>
        <p:spPr bwMode="auto">
          <a:xfrm>
            <a:off x="415636" y="1391990"/>
            <a:ext cx="8571202" cy="498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701237" y="6172200"/>
            <a:ext cx="327963" cy="2008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232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it? Why is it useful?</a:t>
            </a:r>
            <a:endParaRPr lang="en-US" dirty="0"/>
          </a:p>
        </p:txBody>
      </p:sp>
      <p:sp>
        <p:nvSpPr>
          <p:cNvPr id="3" name="Content Placeholder 2"/>
          <p:cNvSpPr>
            <a:spLocks noGrp="1"/>
          </p:cNvSpPr>
          <p:nvPr>
            <p:ph idx="1"/>
          </p:nvPr>
        </p:nvSpPr>
        <p:spPr/>
        <p:txBody>
          <a:bodyPr>
            <a:normAutofit/>
          </a:bodyPr>
          <a:lstStyle/>
          <a:p>
            <a:pPr marL="400050" lvl="1" indent="0">
              <a:buNone/>
            </a:pPr>
            <a:endParaRPr lang="en-GB" sz="2000" dirty="0"/>
          </a:p>
          <a:p>
            <a:pPr marL="400050" lvl="1" indent="0">
              <a:buNone/>
            </a:pPr>
            <a:endParaRPr lang="en-GB" sz="2000" dirty="0" smtClean="0"/>
          </a:p>
          <a:p>
            <a:pPr marL="400050" lvl="1" indent="0">
              <a:buNone/>
            </a:pPr>
            <a:endParaRPr lang="en-GB" sz="2000" dirty="0" smtClean="0"/>
          </a:p>
          <a:p>
            <a:pPr marL="0" indent="0">
              <a:buNone/>
            </a:pPr>
            <a:endParaRPr lang="en-GB" sz="2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 y="1676400"/>
            <a:ext cx="8548688" cy="21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 y="3962400"/>
            <a:ext cx="8548688" cy="162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19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it? Why is it useful?</a:t>
            </a:r>
            <a:endParaRPr lang="en-US" dirty="0"/>
          </a:p>
        </p:txBody>
      </p:sp>
      <p:sp>
        <p:nvSpPr>
          <p:cNvPr id="3" name="Content Placeholder 2"/>
          <p:cNvSpPr>
            <a:spLocks noGrp="1"/>
          </p:cNvSpPr>
          <p:nvPr>
            <p:ph idx="1"/>
          </p:nvPr>
        </p:nvSpPr>
        <p:spPr/>
        <p:txBody>
          <a:bodyPr>
            <a:normAutofit/>
          </a:bodyPr>
          <a:lstStyle/>
          <a:p>
            <a:r>
              <a:rPr lang="en-GB" sz="2000" dirty="0" smtClean="0"/>
              <a:t>Creating a more general purpose system to be able to </a:t>
            </a:r>
            <a:r>
              <a:rPr lang="en-GB" sz="2000" dirty="0"/>
              <a:t>learn new tasks </a:t>
            </a:r>
            <a:r>
              <a:rPr lang="en-GB" sz="2000" dirty="0" smtClean="0"/>
              <a:t>more quickly without an abundance of training data</a:t>
            </a:r>
          </a:p>
          <a:p>
            <a:r>
              <a:rPr lang="en-GB" sz="2000" dirty="0" smtClean="0"/>
              <a:t>Aiming for model transferability </a:t>
            </a:r>
          </a:p>
          <a:p>
            <a:r>
              <a:rPr lang="en-GB" sz="2000" dirty="0" smtClean="0"/>
              <a:t>It is analogous to learning how to learn, or to understand the context of a domain (Often can create a better representation of the data)</a:t>
            </a:r>
          </a:p>
          <a:p>
            <a:pPr marL="400050" lvl="1" indent="0">
              <a:buNone/>
            </a:pPr>
            <a:endParaRPr lang="en-GB" sz="2000" dirty="0"/>
          </a:p>
          <a:p>
            <a:pPr marL="400050" lvl="1" indent="0">
              <a:buNone/>
            </a:pPr>
            <a:endParaRPr lang="en-GB" sz="2000" dirty="0" smtClean="0"/>
          </a:p>
          <a:p>
            <a:pPr marL="400050" lvl="1" indent="0">
              <a:buNone/>
            </a:pPr>
            <a:endParaRPr lang="en-GB" sz="2000" dirty="0" smtClean="0"/>
          </a:p>
          <a:p>
            <a:pPr marL="0" indent="0">
              <a:buNone/>
            </a:pPr>
            <a:endParaRPr lang="en-GB" sz="2400" dirty="0" smtClean="0"/>
          </a:p>
        </p:txBody>
      </p:sp>
      <p:pic>
        <p:nvPicPr>
          <p:cNvPr id="3074" name="Picture 2" descr="Zero 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392055"/>
            <a:ext cx="516255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2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 Why is it useful?</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GB" b="1" dirty="0"/>
              <a:t>K</a:t>
            </a:r>
            <a:r>
              <a:rPr lang="en-GB" b="1" dirty="0" smtClean="0"/>
              <a:t> - Shot Learning</a:t>
            </a:r>
          </a:p>
          <a:p>
            <a:pPr>
              <a:buFont typeface="Calibri" pitchFamily="34" charset="0"/>
              <a:buChar char="‒"/>
            </a:pPr>
            <a:r>
              <a:rPr lang="en-GB" dirty="0" smtClean="0"/>
              <a:t>Few shot</a:t>
            </a:r>
          </a:p>
          <a:p>
            <a:pPr marL="0" indent="0">
              <a:buNone/>
            </a:pPr>
            <a:r>
              <a:rPr lang="en-GB" dirty="0" smtClean="0"/>
              <a:t>There is &gt;1 training examples</a:t>
            </a:r>
          </a:p>
          <a:p>
            <a:pPr marL="0" indent="0">
              <a:buNone/>
            </a:pPr>
            <a:endParaRPr lang="en-GB" dirty="0" smtClean="0"/>
          </a:p>
          <a:p>
            <a:pPr>
              <a:buFont typeface="Calibri" pitchFamily="34" charset="0"/>
              <a:buChar char="‒"/>
            </a:pPr>
            <a:r>
              <a:rPr lang="en-GB" dirty="0" smtClean="0"/>
              <a:t>One shot</a:t>
            </a:r>
          </a:p>
          <a:p>
            <a:pPr marL="0" indent="0">
              <a:buNone/>
            </a:pPr>
            <a:r>
              <a:rPr lang="en-GB" dirty="0" smtClean="0"/>
              <a:t>There is one example </a:t>
            </a:r>
            <a:endParaRPr lang="en-GB" dirty="0"/>
          </a:p>
          <a:p>
            <a:pPr>
              <a:buFont typeface="Calibri" pitchFamily="34" charset="0"/>
              <a:buChar char="‒"/>
            </a:pPr>
            <a:endParaRPr lang="en-GB" dirty="0" smtClean="0"/>
          </a:p>
          <a:p>
            <a:pPr>
              <a:buFont typeface="Calibri" pitchFamily="34" charset="0"/>
              <a:buChar char="‒"/>
            </a:pPr>
            <a:r>
              <a:rPr lang="en-GB" dirty="0" smtClean="0"/>
              <a:t>Zero shot</a:t>
            </a:r>
          </a:p>
          <a:p>
            <a:pPr marL="0" indent="0">
              <a:buNone/>
            </a:pPr>
            <a:r>
              <a:rPr lang="en-GB" dirty="0" smtClean="0"/>
              <a:t>There are no training examples *</a:t>
            </a:r>
          </a:p>
          <a:p>
            <a:pPr marL="0" indent="0">
              <a:buNone/>
            </a:pPr>
            <a:endParaRPr lang="en-GB" dirty="0" smtClean="0"/>
          </a:p>
          <a:p>
            <a:pPr marL="0" indent="0" algn="r">
              <a:buNone/>
            </a:pPr>
            <a:r>
              <a:rPr lang="en-GB" sz="2600" dirty="0" smtClean="0"/>
              <a:t>*Some </a:t>
            </a:r>
            <a:r>
              <a:rPr lang="en-GB" sz="2600" dirty="0"/>
              <a:t>auxiliary information is necessary to solve the Zero-Shot Learning problem. Such auxiliary information should contain information about all of the unseen classes, which can be descriptions, semantic information, or word </a:t>
            </a:r>
            <a:r>
              <a:rPr lang="en-GB" sz="2600" dirty="0" smtClean="0"/>
              <a:t>embeddings.</a:t>
            </a:r>
            <a:endParaRPr lang="en-US" sz="2600" dirty="0"/>
          </a:p>
        </p:txBody>
      </p:sp>
    </p:spTree>
    <p:extLst>
      <p:ext uri="{BB962C8B-B14F-4D97-AF65-F5344CB8AC3E}">
        <p14:creationId xmlns:p14="http://schemas.microsoft.com/office/powerpoint/2010/main" val="2308468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 Why is it useful?</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2286000"/>
            <a:ext cx="54959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252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Where might this be useful in Lloyds?</a:t>
            </a:r>
            <a:endParaRPr lang="en-US" dirty="0"/>
          </a:p>
        </p:txBody>
      </p:sp>
      <p:sp>
        <p:nvSpPr>
          <p:cNvPr id="3" name="Content Placeholder 2"/>
          <p:cNvSpPr>
            <a:spLocks noGrp="1"/>
          </p:cNvSpPr>
          <p:nvPr>
            <p:ph idx="1"/>
          </p:nvPr>
        </p:nvSpPr>
        <p:spPr>
          <a:xfrm>
            <a:off x="489404" y="1371600"/>
            <a:ext cx="8229600" cy="5257800"/>
          </a:xfrm>
        </p:spPr>
        <p:txBody>
          <a:bodyPr>
            <a:normAutofit/>
          </a:bodyPr>
          <a:lstStyle/>
          <a:p>
            <a:r>
              <a:rPr lang="en-GB" sz="2400" dirty="0" smtClean="0"/>
              <a:t>Verification &amp; classification systems </a:t>
            </a:r>
          </a:p>
          <a:p>
            <a:pPr lvl="1"/>
            <a:r>
              <a:rPr lang="en-GB" sz="2000" dirty="0" smtClean="0"/>
              <a:t>E.g. Voice, handwriting, image, language</a:t>
            </a:r>
          </a:p>
          <a:p>
            <a:pPr marL="400050"/>
            <a:endParaRPr lang="en-GB" sz="2400" dirty="0" smtClean="0"/>
          </a:p>
          <a:p>
            <a:pPr marL="400050"/>
            <a:endParaRPr lang="en-GB" sz="2400" dirty="0" smtClean="0"/>
          </a:p>
          <a:p>
            <a:pPr marL="57150" indent="0">
              <a:buNone/>
            </a:pPr>
            <a:endParaRPr lang="en-GB" sz="2400" dirty="0" smtClean="0"/>
          </a:p>
          <a:p>
            <a:pPr marL="400050"/>
            <a:r>
              <a:rPr lang="en-GB" sz="2400" dirty="0" smtClean="0"/>
              <a:t>Representing large and complex data</a:t>
            </a:r>
          </a:p>
          <a:p>
            <a:pPr marL="800100" lvl="1"/>
            <a:r>
              <a:rPr lang="en-GB" sz="2000" dirty="0" smtClean="0"/>
              <a:t>Reduces need for training models if you can create a model that can represent the underlying data well</a:t>
            </a:r>
          </a:p>
          <a:p>
            <a:pPr marL="457200"/>
            <a:endParaRPr lang="en-GB" sz="2000" dirty="0"/>
          </a:p>
          <a:p>
            <a:pPr marL="457200"/>
            <a:r>
              <a:rPr lang="en-GB" sz="2400" dirty="0" smtClean="0"/>
              <a:t>Anomaly detection</a:t>
            </a:r>
          </a:p>
          <a:p>
            <a:pPr marL="857250" lvl="1"/>
            <a:r>
              <a:rPr lang="en-GB" sz="2000" dirty="0" smtClean="0"/>
              <a:t>Different data will have different </a:t>
            </a:r>
            <a:r>
              <a:rPr lang="en-US" sz="2000" dirty="0" smtClean="0"/>
              <a:t>anomalies type</a:t>
            </a:r>
          </a:p>
          <a:p>
            <a:pPr marL="571500" lvl="1" indent="0">
              <a:buNone/>
            </a:pPr>
            <a:endParaRPr lang="en-US" sz="2000" dirty="0"/>
          </a:p>
          <a:p>
            <a:pPr marL="571500" lvl="1" indent="0">
              <a:buNone/>
            </a:pPr>
            <a:endParaRPr lang="en-GB" sz="400" dirty="0" smtClean="0"/>
          </a:p>
          <a:p>
            <a:endParaRPr lang="en-GB" sz="2400" dirty="0"/>
          </a:p>
        </p:txBody>
      </p:sp>
      <p:sp>
        <p:nvSpPr>
          <p:cNvPr id="4" name="TextBox 3"/>
          <p:cNvSpPr txBox="1"/>
          <p:nvPr/>
        </p:nvSpPr>
        <p:spPr>
          <a:xfrm>
            <a:off x="304800" y="2438400"/>
            <a:ext cx="5791200" cy="584775"/>
          </a:xfrm>
          <a:prstGeom prst="rect">
            <a:avLst/>
          </a:prstGeom>
          <a:noFill/>
        </p:spPr>
        <p:txBody>
          <a:bodyPr wrap="square" rtlCol="0">
            <a:spAutoFit/>
          </a:bodyPr>
          <a:lstStyle/>
          <a:p>
            <a:pPr marL="0" lvl="1"/>
            <a:r>
              <a:rPr lang="en-GB" sz="1400" dirty="0" smtClean="0">
                <a:hlinkClick r:id="rId3"/>
              </a:rPr>
              <a:t>*bank-of-italy-siamese-neural-networks-detecting-banknote-printing-defects</a:t>
            </a:r>
            <a:endParaRPr lang="en-GB" sz="2000" dirty="0"/>
          </a:p>
          <a:p>
            <a:endParaRPr lang="en-US" dirty="0"/>
          </a:p>
        </p:txBody>
      </p:sp>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638" t="4666" r="55543" b="8001"/>
          <a:stretch/>
        </p:blipFill>
        <p:spPr bwMode="auto">
          <a:xfrm>
            <a:off x="6057900" y="1301749"/>
            <a:ext cx="1756381"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5689" t="7535" r="1726" b="9130"/>
          <a:stretch/>
        </p:blipFill>
        <p:spPr bwMode="auto">
          <a:xfrm>
            <a:off x="7162800" y="2209800"/>
            <a:ext cx="1828800" cy="125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4800" y="5791200"/>
            <a:ext cx="5791200" cy="307777"/>
          </a:xfrm>
          <a:prstGeom prst="rect">
            <a:avLst/>
          </a:prstGeom>
          <a:noFill/>
        </p:spPr>
        <p:txBody>
          <a:bodyPr wrap="square" rtlCol="0">
            <a:spAutoFit/>
          </a:bodyPr>
          <a:lstStyle/>
          <a:p>
            <a:pPr marL="0" lvl="1"/>
            <a:r>
              <a:rPr lang="en-GB" sz="1400" dirty="0" smtClean="0">
                <a:hlinkClick r:id="rId5"/>
              </a:rPr>
              <a:t>*</a:t>
            </a:r>
            <a:r>
              <a:rPr lang="en-GB" sz="1400" dirty="0" err="1" smtClean="0">
                <a:hlinkClick r:id="rId5"/>
              </a:rPr>
              <a:t>FewSOME</a:t>
            </a:r>
            <a:r>
              <a:rPr lang="en-GB" sz="1400" dirty="0" smtClean="0">
                <a:hlinkClick r:id="rId5"/>
              </a:rPr>
              <a:t>: One-Class Few Shot Anomaly Detection</a:t>
            </a:r>
            <a:endParaRPr lang="en-GB" sz="1400" dirty="0"/>
          </a:p>
        </p:txBody>
      </p:sp>
    </p:spTree>
    <p:extLst>
      <p:ext uri="{BB962C8B-B14F-4D97-AF65-F5344CB8AC3E}">
        <p14:creationId xmlns:p14="http://schemas.microsoft.com/office/powerpoint/2010/main" val="2532456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800" dirty="0" smtClean="0"/>
              <a:t>Need to have lots of tasks rather than lots of data</a:t>
            </a:r>
          </a:p>
          <a:p>
            <a:pPr marL="514350" indent="-514350">
              <a:buFont typeface="+mj-lt"/>
              <a:buAutoNum type="arabicPeriod"/>
            </a:pPr>
            <a:r>
              <a:rPr lang="en-GB" sz="2800" dirty="0" smtClean="0"/>
              <a:t>Tasks have to have a similar structure</a:t>
            </a:r>
          </a:p>
          <a:p>
            <a:pPr marL="514350" indent="-514350">
              <a:buFont typeface="+mj-lt"/>
              <a:buAutoNum type="arabicPeriod"/>
            </a:pPr>
            <a:r>
              <a:rPr lang="en-GB" sz="2800" dirty="0" smtClean="0"/>
              <a:t>Training takes time if no GPUs</a:t>
            </a:r>
          </a:p>
          <a:p>
            <a:pPr marL="514350" indent="-514350">
              <a:buFont typeface="+mj-lt"/>
              <a:buAutoNum type="arabicPeriod"/>
            </a:pPr>
            <a:r>
              <a:rPr lang="en-GB" sz="2800" dirty="0" smtClean="0"/>
              <a:t>How do we tell the model what task we want it to do?</a:t>
            </a:r>
          </a:p>
          <a:p>
            <a:endParaRPr lang="en-GB" sz="2800" dirty="0"/>
          </a:p>
          <a:p>
            <a:endParaRPr lang="en-GB" sz="2800" dirty="0" smtClean="0"/>
          </a:p>
          <a:p>
            <a:endParaRPr lang="en-GB" sz="2800" dirty="0"/>
          </a:p>
          <a:p>
            <a:endParaRPr lang="en-US" sz="2800" dirty="0"/>
          </a:p>
        </p:txBody>
      </p:sp>
      <p:pic>
        <p:nvPicPr>
          <p:cNvPr id="1028" name="Picture 4" descr="https://player.slideplayer.com/88/15729752/slides/slide_24.jpg"/>
          <p:cNvPicPr>
            <a:picLocks noChangeAspect="1" noChangeArrowheads="1"/>
          </p:cNvPicPr>
          <p:nvPr/>
        </p:nvPicPr>
        <p:blipFill rotWithShape="1">
          <a:blip r:embed="rId3">
            <a:extLst>
              <a:ext uri="{28A0092B-C50C-407E-A947-70E740481C1C}">
                <a14:useLocalDpi xmlns:a14="http://schemas.microsoft.com/office/drawing/2010/main" val="0"/>
              </a:ext>
            </a:extLst>
          </a:blip>
          <a:srcRect l="21619" t="52778" r="18668" b="18220"/>
          <a:stretch/>
        </p:blipFill>
        <p:spPr bwMode="auto">
          <a:xfrm>
            <a:off x="4343399" y="5334000"/>
            <a:ext cx="4604883" cy="12580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962400"/>
            <a:ext cx="6934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30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46313</TotalTime>
  <Words>3435</Words>
  <Application>Microsoft Office PowerPoint</Application>
  <PresentationFormat>On-screen Show (4:3)</PresentationFormat>
  <Paragraphs>327</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Few Shot Learning</vt:lpstr>
      <vt:lpstr>What will I cover?</vt:lpstr>
      <vt:lpstr>What is it? Why is it useful?</vt:lpstr>
      <vt:lpstr>What is it? Why is it useful?</vt:lpstr>
      <vt:lpstr>What is it? Why is it useful?</vt:lpstr>
      <vt:lpstr>What is it? Why is it useful?</vt:lpstr>
      <vt:lpstr>What is it? Why is it useful?</vt:lpstr>
      <vt:lpstr>Where might this be useful in Lloyds?</vt:lpstr>
      <vt:lpstr>Challenges</vt:lpstr>
      <vt:lpstr>Terminology</vt:lpstr>
      <vt:lpstr>Method 1: Black Box Approach</vt:lpstr>
      <vt:lpstr>Method 1: Black Box Approach</vt:lpstr>
      <vt:lpstr>Method 1: Black Box Approach</vt:lpstr>
      <vt:lpstr>PowerPoint Presentation</vt:lpstr>
      <vt:lpstr>Method 1: Black Box Approach</vt:lpstr>
      <vt:lpstr>Method 1: Black Box Approach</vt:lpstr>
      <vt:lpstr>Optimisation Based Approach</vt:lpstr>
      <vt:lpstr>Optimisation Based Approach</vt:lpstr>
      <vt:lpstr>Optimisation Based Approach</vt:lpstr>
      <vt:lpstr>PowerPoint Presentation</vt:lpstr>
      <vt:lpstr>PowerPoint Presentation</vt:lpstr>
      <vt:lpstr>PowerPoint Presentation</vt:lpstr>
      <vt:lpstr>PowerPoint Presentation</vt:lpstr>
      <vt:lpstr>PowerPoint Presentation</vt:lpstr>
      <vt:lpstr>Non-Parametric Approach</vt:lpstr>
      <vt:lpstr>Non-Parametric Approach</vt:lpstr>
      <vt:lpstr>Non-Parametric Approach</vt:lpstr>
      <vt:lpstr>Non-Parametric Approach</vt:lpstr>
      <vt:lpstr>Comparison of Approaches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Few Shot Learning</dc:title>
  <dc:creator>Spencer</dc:creator>
  <cp:lastModifiedBy>Spencer</cp:lastModifiedBy>
  <cp:revision>123</cp:revision>
  <dcterms:created xsi:type="dcterms:W3CDTF">2006-08-16T00:00:00Z</dcterms:created>
  <dcterms:modified xsi:type="dcterms:W3CDTF">2023-09-08T08:33:01Z</dcterms:modified>
</cp:coreProperties>
</file>