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319cd388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319cd388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319cd388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319cd388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319cd388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319cd388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319cd388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319cd388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319cd388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319cd388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19cd388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319cd388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19cd388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319cd388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319cd388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319cd388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319cd388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319cd388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319cd388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319cd388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319cd388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319cd388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319cd388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319cd388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03" y="0"/>
            <a:ext cx="77113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3F3F3"/>
                </a:highlight>
              </a:rPr>
              <a:t>Home Credit Default Risk Kaggle Competition:</a:t>
            </a:r>
            <a:endParaRPr>
              <a:solidFill>
                <a:srgbClr val="CC0000"/>
              </a:solidFill>
              <a:highlight>
                <a:srgbClr val="F3F3F3"/>
              </a:highlight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5" y="3172900"/>
            <a:ext cx="76881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3F3F3"/>
                </a:highlight>
              </a:rPr>
              <a:t>How to make a loan</a:t>
            </a:r>
            <a:endParaRPr>
              <a:solidFill>
                <a:srgbClr val="CC0000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3F3F3"/>
                </a:highlight>
              </a:rPr>
              <a:t>Spencer Owens, University of Utah</a:t>
            </a:r>
            <a:endParaRPr>
              <a:solidFill>
                <a:srgbClr val="CC0000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162"/>
            <a:ext cx="9144000" cy="45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5203725" y="1940700"/>
            <a:ext cx="35763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EXT_SOURCE: These are sources external to Home Credit, presumably normalized credit scores from the major credit bureaus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162"/>
            <a:ext cx="9144000" cy="45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5203725" y="1940700"/>
            <a:ext cx="357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DAYS_BIRTH: This a measure of a borrower’s age in days.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DAYS_EMPLOYED_PERC: This is the amount of days a borrower has been employed divided by the days since the borrower’s birth.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24525" y="2078875"/>
            <a:ext cx="37743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terms of risk, minimize loan making  where the </a:t>
            </a:r>
            <a:r>
              <a:rPr b="1" lang="en" sz="1800"/>
              <a:t>rate of payment is especially high</a:t>
            </a:r>
            <a:r>
              <a:rPr lang="en" sz="1800"/>
              <a:t> and where borrowers have l</a:t>
            </a:r>
            <a:r>
              <a:rPr b="1" lang="en" sz="1800"/>
              <a:t>ess-than-ideal credit</a:t>
            </a:r>
            <a:r>
              <a:rPr lang="en" sz="1800"/>
              <a:t>, </a:t>
            </a:r>
            <a:r>
              <a:rPr b="1" lang="en" sz="1800"/>
              <a:t>limited employment history</a:t>
            </a:r>
            <a:r>
              <a:rPr lang="en" sz="1800"/>
              <a:t>, and are relatively </a:t>
            </a:r>
            <a:r>
              <a:rPr b="1" lang="en" sz="1800"/>
              <a:t>young</a:t>
            </a:r>
            <a:r>
              <a:rPr lang="en" sz="1800"/>
              <a:t>…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So me. Avoid making loans to someone like me.</a:t>
            </a:r>
            <a:endParaRPr sz="1800"/>
          </a:p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4454149" y="861450"/>
            <a:ext cx="46299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When it comes to modeling, gradient boosted machines are extremely impressive. I spent much of my time engineering features for the random forest model with limited payoff. And the the LightGBM model blew it away.</a:t>
            </a:r>
            <a:endParaRPr sz="1800"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274200" y="631050"/>
            <a:ext cx="399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rgbClr val="CC0000"/>
                </a:solidFill>
              </a:rPr>
              <a:t>Final Thoughts…</a:t>
            </a:r>
            <a:endParaRPr sz="264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246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rgbClr val="CC0000"/>
                </a:solidFill>
              </a:rPr>
              <a:t>Ask the machines…</a:t>
            </a:r>
            <a:endParaRPr sz="2640">
              <a:solidFill>
                <a:srgbClr val="CC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-32675" y="1240675"/>
            <a:ext cx="43356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contains my findings about how best to predict who will default on loans using machine learning algorithms.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Although the competition is over this </a:t>
            </a:r>
            <a:r>
              <a:rPr lang="en" sz="1800"/>
              <a:t>algorithm</a:t>
            </a:r>
            <a:r>
              <a:rPr lang="en" sz="1800"/>
              <a:t> was able to predict loan default </a:t>
            </a:r>
            <a:r>
              <a:rPr b="1" lang="en" sz="1900">
                <a:solidFill>
                  <a:srgbClr val="CC0000"/>
                </a:solidFill>
              </a:rPr>
              <a:t>76% </a:t>
            </a:r>
            <a:r>
              <a:rPr lang="en" sz="1800"/>
              <a:t>of the time.</a:t>
            </a:r>
            <a:endParaRPr sz="18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25" y="1244250"/>
            <a:ext cx="4335575" cy="289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162"/>
            <a:ext cx="9144000" cy="45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203725" y="1940700"/>
            <a:ext cx="3576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In short, you want to make loans where the payments are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not too big</a:t>
            </a:r>
            <a:r>
              <a:rPr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, made to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reliable borrowers</a:t>
            </a:r>
            <a:r>
              <a:rPr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and, if you want the best results, borrowers who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older</a:t>
            </a:r>
            <a:r>
              <a:rPr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and who have been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employed longer</a:t>
            </a:r>
            <a:r>
              <a:rPr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00850" y="6328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rgbClr val="CC0000"/>
                </a:solidFill>
              </a:rPr>
              <a:t>How did we get here?</a:t>
            </a:r>
            <a:endParaRPr sz="2640">
              <a:solidFill>
                <a:srgbClr val="CC0000"/>
              </a:solidFill>
            </a:endParaRPr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795950" y="427050"/>
            <a:ext cx="3774300" cy="4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Home Credit is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hoping to mitigate the risk of default by using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methods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been provided with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information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well as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historical data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clients’ applications,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information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repayment histories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measure our success by our ability to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borrowers will default.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9050"/>
            <a:ext cx="4338750" cy="289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28901" r="0" t="0"/>
          <a:stretch/>
        </p:blipFill>
        <p:spPr>
          <a:xfrm>
            <a:off x="4572000" y="1723175"/>
            <a:ext cx="4572000" cy="344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500" y="472549"/>
            <a:ext cx="2818179" cy="46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type="title"/>
          </p:nvPr>
        </p:nvSpPr>
        <p:spPr>
          <a:xfrm>
            <a:off x="4615650" y="7852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rgbClr val="CC0000"/>
                </a:solidFill>
              </a:rPr>
              <a:t>What we have…</a:t>
            </a:r>
            <a:endParaRPr sz="264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00725" y="1774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Distribution of credit scores amoung those who defaulted </a:t>
            </a:r>
            <a:r>
              <a:rPr lang="en" sz="1800"/>
              <a:t>on loans (red) and those who did not (blue).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Creditworthiness is obviously a major factor.</a:t>
            </a:r>
            <a:endParaRPr sz="1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0" y="487800"/>
            <a:ext cx="3869324" cy="46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7091"/>
            <a:ext cx="9144001" cy="200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274200" y="631050"/>
            <a:ext cx="399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rgbClr val="CC0000"/>
                </a:solidFill>
              </a:rPr>
              <a:t>Ranking Test Methods…</a:t>
            </a:r>
            <a:endParaRPr sz="2640">
              <a:solidFill>
                <a:srgbClr val="CC0000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0" y="1209925"/>
            <a:ext cx="7206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In </a:t>
            </a:r>
            <a:r>
              <a:rPr b="1" lang="en" sz="1900">
                <a:latin typeface="Lato"/>
                <a:ea typeface="Lato"/>
                <a:cs typeface="Lato"/>
                <a:sym typeface="Lato"/>
              </a:rPr>
              <a:t>testing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Logistic Regression,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K Neighbors Classifier, Decision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Tree Classifier, Gaussian NB, Random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Forest Classifier against our data it appear that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900">
                <a:latin typeface="Lato"/>
                <a:ea typeface="Lato"/>
                <a:cs typeface="Lato"/>
                <a:sym typeface="Lato"/>
              </a:rPr>
              <a:t>Random Forest Classifier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would be most effective.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876025" y="492525"/>
            <a:ext cx="5268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We use </a:t>
            </a:r>
            <a:r>
              <a:rPr b="1" lang="en" sz="1900">
                <a:latin typeface="Lato"/>
                <a:ea typeface="Lato"/>
                <a:cs typeface="Lato"/>
                <a:sym typeface="Lato"/>
              </a:rPr>
              <a:t>AUROC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to rank the accuracy of these models primarily because that is what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Kaggle does. But, additionally,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AUROC is useful when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ranking models strengths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one against another.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50" y="1812450"/>
            <a:ext cx="7548600" cy="17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162"/>
            <a:ext cx="9144000" cy="45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5203725" y="1940700"/>
            <a:ext cx="35763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PAYMENT_RATE: What % of the loan is being paid back each month–the higher the amount, the more likely the borrower is to default.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