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Lst>
  <p:sldSz cy="13716000" cx="24384000"/>
  <p:notesSz cx="6858000" cy="9144000"/>
  <p:embeddedFontLst>
    <p:embeddedFont>
      <p:font typeface="Proxima Nova"/>
      <p:regular r:id="rId12"/>
      <p:bold r:id="rId13"/>
      <p:italic r:id="rId14"/>
      <p:boldItalic r:id="rId15"/>
    </p:embeddedFont>
    <p:embeddedFont>
      <p:font typeface="Proxima Nova Semibold"/>
      <p:regular r:id="rId16"/>
      <p:bold r:id="rId17"/>
      <p:boldItalic r:id="rId18"/>
    </p:embeddedFont>
    <p:embeddedFont>
      <p:font typeface="Helvetica Neue"/>
      <p:regular r:id="rId19"/>
      <p:bold r:id="rId20"/>
      <p:italic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ProximaNovaSemibold-bold.fntdata"/><Relationship Id="rId16" Type="http://schemas.openxmlformats.org/officeDocument/2006/relationships/font" Target="fonts/ProximaNovaSemibold-regular.fntdata"/><Relationship Id="rId19" Type="http://schemas.openxmlformats.org/officeDocument/2006/relationships/font" Target="fonts/HelveticaNeue-regular.fntdata"/><Relationship Id="rId18" Type="http://schemas.openxmlformats.org/officeDocument/2006/relationships/font" Target="fonts/ProximaNova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FF0000"/>
                </a:solidFill>
              </a:rPr>
              <a:t>[Read aloud]</a:t>
            </a:r>
            <a:r>
              <a:rPr lang="en-US"/>
              <a:t> </a:t>
            </a:r>
            <a:endParaRPr/>
          </a:p>
          <a:p>
            <a:pPr indent="0" lvl="0" marL="0" rtl="0" algn="l">
              <a:lnSpc>
                <a:spcPct val="115000"/>
              </a:lnSpc>
              <a:spcBef>
                <a:spcPts val="0"/>
              </a:spcBef>
              <a:spcAft>
                <a:spcPts val="0"/>
              </a:spcAft>
              <a:buNone/>
            </a:pPr>
            <a:r>
              <a:rPr lang="en-US"/>
              <a:t>We’re going to spend the next 15 minutes discussing Career Services. By the end of this conversation, you’ll have a more clear understanding of the support available to you and have direction for your next steps in the job search. </a:t>
            </a:r>
            <a:endParaRPr/>
          </a:p>
        </p:txBody>
      </p:sp>
      <p:sp>
        <p:nvSpPr>
          <p:cNvPr id="71" name="Google Shape;7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d5be79b8a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d5be79b8a_2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0000"/>
                </a:solidFill>
              </a:rPr>
              <a:t>[Ask the question on the slide first, then read these notes aloud] </a:t>
            </a:r>
            <a:endParaRPr>
              <a:solidFill>
                <a:srgbClr val="FF0000"/>
              </a:solidFill>
            </a:endParaRPr>
          </a:p>
          <a:p>
            <a:pPr indent="0" lvl="0" marL="0" rtl="0" algn="l">
              <a:spcBef>
                <a:spcPts val="0"/>
              </a:spcBef>
              <a:spcAft>
                <a:spcPts val="0"/>
              </a:spcAft>
              <a:buNone/>
            </a:pPr>
            <a:r>
              <a:rPr lang="en-US"/>
              <a:t>Great! These next 15 minutes are for you. Your upcoming career change is exciting and also potentially nerve-wracking. The good news is, you’re not alone. As you’ve heard throughout the program, we have a robust Career Services team that’s ready to support your career goals and help you.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de83afbc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de83afbce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indent="0" lvl="0" marL="0" rtl="0" algn="l">
              <a:spcBef>
                <a:spcPts val="0"/>
              </a:spcBef>
              <a:spcAft>
                <a:spcPts val="0"/>
              </a:spcAft>
              <a:buClr>
                <a:schemeClr val="dk1"/>
              </a:buClr>
              <a:buSzPts val="1100"/>
              <a:buFont typeface="Arial"/>
              <a:buNone/>
            </a:pPr>
            <a:r>
              <a:rPr lang="en-US"/>
              <a:t>With the end of the program rapidly approaching, this is the time to understand your upcoming career change and how to leverage all the resources available to you. </a:t>
            </a:r>
            <a:r>
              <a:rPr lang="en-US">
                <a:latin typeface="Arial"/>
                <a:ea typeface="Arial"/>
                <a:cs typeface="Arial"/>
                <a:sym typeface="Arial"/>
              </a:rPr>
              <a:t>Your responses to the survey are important -- this is how you will tell your Career Services team how to best support you.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de83afbc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de83afbce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0000"/>
                </a:solidFill>
              </a:rPr>
              <a:t>[Read through the slide first, then read these notes aloud] </a:t>
            </a:r>
            <a:endParaRPr>
              <a:solidFill>
                <a:srgbClr val="FF0000"/>
              </a:solidFill>
            </a:endParaRPr>
          </a:p>
          <a:p>
            <a:pPr indent="0" lvl="0" marL="0" rtl="0" algn="l">
              <a:spcBef>
                <a:spcPts val="0"/>
              </a:spcBef>
              <a:spcAft>
                <a:spcPts val="0"/>
              </a:spcAft>
              <a:buNone/>
            </a:pPr>
            <a:r>
              <a:rPr lang="en-US"/>
              <a:t>I want to reiterate that</a:t>
            </a:r>
            <a:r>
              <a:rPr lang="en-US"/>
              <a:t> you will only be able to take advantage of the technical interview practice and job referrals once you are Employer Ready. Becoming Employer Ready is your first step to entering the job search. Knowing that, we’ll now learn how Career Services supports you in your efforts to not only become Employer Ready, but Employer Competitive.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c37f32940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c37f32940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0000"/>
                </a:solidFill>
              </a:rPr>
              <a:t>[Read these notes aloud before playing the video] </a:t>
            </a:r>
            <a:endParaRPr>
              <a:solidFill>
                <a:srgbClr val="FF0000"/>
              </a:solidFill>
            </a:endParaRPr>
          </a:p>
          <a:p>
            <a:pPr indent="0" lvl="0" marL="0" rtl="0" algn="l">
              <a:spcBef>
                <a:spcPts val="0"/>
              </a:spcBef>
              <a:spcAft>
                <a:spcPts val="0"/>
              </a:spcAft>
              <a:buNone/>
            </a:pPr>
            <a:r>
              <a:rPr lang="en-US"/>
              <a:t>This 3-minute video provides an overview of all of the support options we previously discussed, and highlights the difference between being Employer Ready and Employer Competitive. Let’s watch…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de83afbc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de83afbce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indent="0" lvl="0" marL="0" rtl="0" algn="l">
              <a:spcBef>
                <a:spcPts val="0"/>
              </a:spcBef>
              <a:spcAft>
                <a:spcPts val="0"/>
              </a:spcAft>
              <a:buNone/>
            </a:pPr>
            <a:r>
              <a:rPr lang="en-US"/>
              <a:t>How you decide to work with your Career Director is</a:t>
            </a:r>
            <a:r>
              <a:rPr lang="en-US"/>
              <a:t> ultimately up to you. Remember that your Career Director is an expert in the job search and is ready to help! This job search can be challenging, I encourage you to take advantage of the expertise available to you.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e83afbce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e83afbce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indent="0" lvl="0" marL="0" rtl="0" algn="l">
              <a:spcBef>
                <a:spcPts val="0"/>
              </a:spcBef>
              <a:spcAft>
                <a:spcPts val="0"/>
              </a:spcAft>
              <a:buNone/>
            </a:pPr>
            <a:r>
              <a:rPr lang="en-US"/>
              <a:t>The Career Services home page in BCS is where you can find all Career Services resources. On the home page you can submit your professional materials and find the link to the CS events and workshops (there are often at least 3 different workshops a week you can attend). Refer to this page regularly as you move forward with your job search. If you have any questions, please reach out to your Career Director. Look through your inbox for the emails they’ve sent to find contact information.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31222" y="1985533"/>
            <a:ext cx="22721700" cy="54735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p:txBody>
      </p:sp>
      <p:sp>
        <p:nvSpPr>
          <p:cNvPr id="11" name="Google Shape;11;p2"/>
          <p:cNvSpPr txBox="1"/>
          <p:nvPr>
            <p:ph idx="1" type="subTitle"/>
          </p:nvPr>
        </p:nvSpPr>
        <p:spPr>
          <a:xfrm>
            <a:off x="831200" y="7557667"/>
            <a:ext cx="22721700" cy="2113500"/>
          </a:xfrm>
          <a:prstGeom prst="rect">
            <a:avLst/>
          </a:prstGeom>
        </p:spPr>
        <p:txBody>
          <a:bodyPr anchorCtr="0" anchor="t" bIns="243800" lIns="243800" spcFirstLastPara="1" rIns="243800" wrap="square" tIns="24380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12" name="Google Shape;12;p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831200" y="2949667"/>
            <a:ext cx="22721700" cy="52359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46" name="Google Shape;46;p11"/>
          <p:cNvSpPr txBox="1"/>
          <p:nvPr>
            <p:ph idx="1" type="body"/>
          </p:nvPr>
        </p:nvSpPr>
        <p:spPr>
          <a:xfrm>
            <a:off x="831200" y="8405933"/>
            <a:ext cx="22721700" cy="3468900"/>
          </a:xfrm>
          <a:prstGeom prst="rect">
            <a:avLst/>
          </a:prstGeom>
        </p:spPr>
        <p:txBody>
          <a:bodyPr anchorCtr="0" anchor="t" bIns="243800" lIns="243800" spcFirstLastPara="1" rIns="243800" wrap="square" tIns="243800">
            <a:noAutofit/>
          </a:bodyPr>
          <a:lstStyle>
            <a:lvl1pPr indent="-533400" lvl="0" marL="457200" algn="ctr">
              <a:spcBef>
                <a:spcPts val="0"/>
              </a:spcBef>
              <a:spcAft>
                <a:spcPts val="0"/>
              </a:spcAft>
              <a:buSzPts val="4800"/>
              <a:buChar char="●"/>
              <a:defRPr/>
            </a:lvl1pPr>
            <a:lvl2pPr indent="-463550" lvl="1" marL="914400" algn="ctr">
              <a:spcBef>
                <a:spcPts val="4300"/>
              </a:spcBef>
              <a:spcAft>
                <a:spcPts val="0"/>
              </a:spcAft>
              <a:buSzPts val="3700"/>
              <a:buChar char="○"/>
              <a:defRPr/>
            </a:lvl2pPr>
            <a:lvl3pPr indent="-463550" lvl="2" marL="1371600" algn="ctr">
              <a:spcBef>
                <a:spcPts val="4300"/>
              </a:spcBef>
              <a:spcAft>
                <a:spcPts val="0"/>
              </a:spcAft>
              <a:buSzPts val="3700"/>
              <a:buChar char="■"/>
              <a:defRPr/>
            </a:lvl3pPr>
            <a:lvl4pPr indent="-463550" lvl="3" marL="1828800" algn="ctr">
              <a:spcBef>
                <a:spcPts val="4300"/>
              </a:spcBef>
              <a:spcAft>
                <a:spcPts val="0"/>
              </a:spcAft>
              <a:buSzPts val="3700"/>
              <a:buChar char="●"/>
              <a:defRPr/>
            </a:lvl4pPr>
            <a:lvl5pPr indent="-463550" lvl="4" marL="2286000" algn="ctr">
              <a:spcBef>
                <a:spcPts val="4300"/>
              </a:spcBef>
              <a:spcAft>
                <a:spcPts val="0"/>
              </a:spcAft>
              <a:buSzPts val="3700"/>
              <a:buChar char="○"/>
              <a:defRPr/>
            </a:lvl5pPr>
            <a:lvl6pPr indent="-463550" lvl="5" marL="2743200" algn="ctr">
              <a:spcBef>
                <a:spcPts val="4300"/>
              </a:spcBef>
              <a:spcAft>
                <a:spcPts val="0"/>
              </a:spcAft>
              <a:buSzPts val="3700"/>
              <a:buChar char="■"/>
              <a:defRPr/>
            </a:lvl6pPr>
            <a:lvl7pPr indent="-463550" lvl="6" marL="3200400" algn="ctr">
              <a:spcBef>
                <a:spcPts val="4300"/>
              </a:spcBef>
              <a:spcAft>
                <a:spcPts val="0"/>
              </a:spcAft>
              <a:buSzPts val="3700"/>
              <a:buChar char="●"/>
              <a:defRPr/>
            </a:lvl7pPr>
            <a:lvl8pPr indent="-463550" lvl="7" marL="3657600" algn="ctr">
              <a:spcBef>
                <a:spcPts val="4300"/>
              </a:spcBef>
              <a:spcAft>
                <a:spcPts val="0"/>
              </a:spcAft>
              <a:buSzPts val="3700"/>
              <a:buChar char="○"/>
              <a:defRPr/>
            </a:lvl8pPr>
            <a:lvl9pPr indent="-463550" lvl="8" marL="4114800" algn="ctr">
              <a:spcBef>
                <a:spcPts val="4300"/>
              </a:spcBef>
              <a:spcAft>
                <a:spcPts val="4300"/>
              </a:spcAft>
              <a:buSzPts val="3700"/>
              <a:buChar char="■"/>
              <a:defRPr/>
            </a:lvl9pPr>
          </a:lstStyle>
          <a:p/>
        </p:txBody>
      </p:sp>
      <p:sp>
        <p:nvSpPr>
          <p:cNvPr id="47" name="Google Shape;47;p11"/>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1778000" y="2298700"/>
            <a:ext cx="20828100" cy="4648200"/>
          </a:xfrm>
          <a:prstGeom prst="rect">
            <a:avLst/>
          </a:prstGeom>
          <a:noFill/>
          <a:ln>
            <a:noFill/>
          </a:ln>
        </p:spPr>
        <p:txBody>
          <a:bodyPr anchorCtr="0" anchor="b" bIns="243800" lIns="243800" spcFirstLastPara="1" rIns="243800" wrap="square" tIns="243800">
            <a:noAutofit/>
          </a:bodyPr>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1778000" y="7073900"/>
            <a:ext cx="20828100" cy="1587600"/>
          </a:xfrm>
          <a:prstGeom prst="rect">
            <a:avLst/>
          </a:prstGeom>
          <a:noFill/>
          <a:ln>
            <a:noFill/>
          </a:ln>
        </p:spPr>
        <p:txBody>
          <a:bodyPr anchorCtr="0" anchor="t" bIns="243800" lIns="243800" spcFirstLastPara="1" rIns="243800" wrap="square" tIns="243800">
            <a:noAutofit/>
          </a:bodyPr>
          <a:lstStyle>
            <a:lvl1pPr indent="-228600" lvl="0" marL="4572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53" name="Google Shape;53;p13"/>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27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54" name="Shape 54"/>
        <p:cNvGrpSpPr/>
        <p:nvPr/>
      </p:nvGrpSpPr>
      <p:grpSpPr>
        <a:xfrm>
          <a:off x="0" y="0"/>
          <a:ext cx="0" cy="0"/>
          <a:chOff x="0" y="0"/>
          <a:chExt cx="0" cy="0"/>
        </a:xfrm>
      </p:grpSpPr>
      <p:sp>
        <p:nvSpPr>
          <p:cNvPr id="55" name="Google Shape;55;p14"/>
          <p:cNvSpPr/>
          <p:nvPr/>
        </p:nvSpPr>
        <p:spPr>
          <a:xfrm>
            <a:off x="0" y="0"/>
            <a:ext cx="24384000" cy="13716000"/>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111700" lIns="223475" spcFirstLastPara="1" rIns="223475" wrap="square" tIns="111700">
            <a:noAutofit/>
          </a:bodyPr>
          <a:lstStyle/>
          <a:p>
            <a:pPr indent="0" lvl="0" marL="0" marR="0" rtl="0" algn="ctr">
              <a:spcBef>
                <a:spcPts val="0"/>
              </a:spcBef>
              <a:spcAft>
                <a:spcPts val="0"/>
              </a:spcAft>
              <a:buNone/>
            </a:pPr>
            <a:r>
              <a:t/>
            </a:r>
            <a:endParaRPr b="0" i="0" sz="4400" u="none" cap="none" strike="noStrike">
              <a:solidFill>
                <a:schemeClr val="lt1"/>
              </a:solidFill>
              <a:latin typeface="Arial"/>
              <a:ea typeface="Arial"/>
              <a:cs typeface="Arial"/>
              <a:sym typeface="Arial"/>
            </a:endParaRPr>
          </a:p>
        </p:txBody>
      </p:sp>
      <p:sp>
        <p:nvSpPr>
          <p:cNvPr id="56" name="Google Shape;56;p14"/>
          <p:cNvSpPr/>
          <p:nvPr/>
        </p:nvSpPr>
        <p:spPr>
          <a:xfrm>
            <a:off x="1138379" y="7475224"/>
            <a:ext cx="16895621" cy="68578"/>
          </a:xfrm>
          <a:prstGeom prst="flowChartProcess">
            <a:avLst/>
          </a:prstGeom>
          <a:solidFill>
            <a:schemeClr val="lt1"/>
          </a:solidFill>
          <a:ln>
            <a:noFill/>
          </a:ln>
        </p:spPr>
        <p:txBody>
          <a:bodyPr anchorCtr="0" anchor="ctr" bIns="111700" lIns="223475" spcFirstLastPara="1" rIns="223475" wrap="square" tIns="111700">
            <a:noAutofit/>
          </a:bodyPr>
          <a:lstStyle/>
          <a:p>
            <a:pPr indent="0" lvl="0" marL="0" marR="0" rtl="0" algn="ctr">
              <a:spcBef>
                <a:spcPts val="0"/>
              </a:spcBef>
              <a:spcAft>
                <a:spcPts val="0"/>
              </a:spcAft>
              <a:buNone/>
            </a:pPr>
            <a:r>
              <a:t/>
            </a:r>
            <a:endParaRPr b="0" i="0" sz="3300" u="none" cap="none" strike="noStrike">
              <a:solidFill>
                <a:schemeClr val="lt1"/>
              </a:solidFill>
              <a:latin typeface="Arial"/>
              <a:ea typeface="Arial"/>
              <a:cs typeface="Arial"/>
              <a:sym typeface="Arial"/>
            </a:endParaRPr>
          </a:p>
        </p:txBody>
      </p:sp>
      <p:sp>
        <p:nvSpPr>
          <p:cNvPr id="57" name="Google Shape;57;p14"/>
          <p:cNvSpPr txBox="1"/>
          <p:nvPr/>
        </p:nvSpPr>
        <p:spPr>
          <a:xfrm>
            <a:off x="3800763" y="7703822"/>
            <a:ext cx="17221200" cy="1098300"/>
          </a:xfrm>
          <a:prstGeom prst="rect">
            <a:avLst/>
          </a:prstGeom>
          <a:noFill/>
          <a:ln>
            <a:noFill/>
          </a:ln>
        </p:spPr>
        <p:txBody>
          <a:bodyPr anchorCtr="0" anchor="ctr" bIns="83775" lIns="167625" spcFirstLastPara="1" rIns="167625" wrap="square" tIns="83775">
            <a:noAutofit/>
          </a:bodyPr>
          <a:lstStyle/>
          <a:p>
            <a:pPr indent="0" lvl="0" marL="0" marR="0" rtl="0" algn="l">
              <a:spcBef>
                <a:spcPts val="0"/>
              </a:spcBef>
              <a:spcAft>
                <a:spcPts val="0"/>
              </a:spcAft>
              <a:buClr>
                <a:schemeClr val="dk1"/>
              </a:buClr>
              <a:buSzPts val="4400"/>
              <a:buFont typeface="Arial"/>
              <a:buNone/>
            </a:pPr>
            <a:r>
              <a:t/>
            </a:r>
            <a:endParaRPr b="1" i="1" sz="4400" u="none" cap="none" strike="noStrike">
              <a:solidFill>
                <a:schemeClr val="lt1"/>
              </a:solidFill>
              <a:latin typeface="Arial"/>
              <a:ea typeface="Arial"/>
              <a:cs typeface="Arial"/>
              <a:sym typeface="Arial"/>
            </a:endParaRPr>
          </a:p>
        </p:txBody>
      </p:sp>
      <p:sp>
        <p:nvSpPr>
          <p:cNvPr id="58" name="Google Shape;58;p14"/>
          <p:cNvSpPr txBox="1"/>
          <p:nvPr/>
        </p:nvSpPr>
        <p:spPr>
          <a:xfrm>
            <a:off x="16659981" y="13080472"/>
            <a:ext cx="7433700" cy="430500"/>
          </a:xfrm>
          <a:prstGeom prst="rect">
            <a:avLst/>
          </a:prstGeom>
          <a:noFill/>
          <a:ln>
            <a:noFill/>
          </a:ln>
        </p:spPr>
        <p:txBody>
          <a:bodyPr anchorCtr="0" anchor="t" bIns="111700" lIns="223475" spcFirstLastPara="1" rIns="223475" wrap="square" tIns="111700">
            <a:noAutofit/>
          </a:bodyPr>
          <a:lstStyle/>
          <a:p>
            <a:pPr indent="0" lvl="0" marL="0" marR="0" rtl="0" algn="r">
              <a:spcBef>
                <a:spcPts val="0"/>
              </a:spcBef>
              <a:spcAft>
                <a:spcPts val="0"/>
              </a:spcAft>
              <a:buNone/>
            </a:pPr>
            <a:r>
              <a:rPr b="0" i="0" lang="en-US" sz="2000" u="none" cap="none" strike="noStrike">
                <a:solidFill>
                  <a:schemeClr val="lt1"/>
                </a:solidFill>
                <a:latin typeface="Arial"/>
                <a:ea typeface="Arial"/>
                <a:cs typeface="Arial"/>
                <a:sym typeface="Arial"/>
              </a:rPr>
              <a:t>© 2017 The Coding Boot Camp</a:t>
            </a:r>
            <a:endParaRPr sz="3400"/>
          </a:p>
        </p:txBody>
      </p:sp>
      <p:sp>
        <p:nvSpPr>
          <p:cNvPr id="59" name="Google Shape;59;p14"/>
          <p:cNvSpPr txBox="1"/>
          <p:nvPr>
            <p:ph type="title"/>
          </p:nvPr>
        </p:nvSpPr>
        <p:spPr>
          <a:xfrm>
            <a:off x="1041616" y="5907084"/>
            <a:ext cx="21945600" cy="1743600"/>
          </a:xfrm>
          <a:prstGeom prst="rect">
            <a:avLst/>
          </a:prstGeom>
          <a:noFill/>
          <a:ln>
            <a:noFill/>
          </a:ln>
        </p:spPr>
        <p:txBody>
          <a:bodyPr anchorCtr="0" anchor="ctr" bIns="111700" lIns="223475" spcFirstLastPara="1" rIns="223475" wrap="square" tIns="111700">
            <a:noAutofit/>
          </a:bodyPr>
          <a:lstStyle>
            <a:lvl1pPr lvl="0" rtl="0" algn="l">
              <a:lnSpc>
                <a:spcPct val="90000"/>
              </a:lnSpc>
              <a:spcBef>
                <a:spcPts val="0"/>
              </a:spcBef>
              <a:spcAft>
                <a:spcPts val="0"/>
              </a:spcAft>
              <a:buClr>
                <a:schemeClr val="lt1"/>
              </a:buClr>
              <a:buSzPts val="10000"/>
              <a:buFont typeface="Arial"/>
              <a:buNone/>
              <a:defRPr b="1" i="1" sz="10000">
                <a:solidFill>
                  <a:schemeClr val="lt1"/>
                </a:solidFill>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0" name="Shape 60"/>
        <p:cNvGrpSpPr/>
        <p:nvPr/>
      </p:nvGrpSpPr>
      <p:grpSpPr>
        <a:xfrm>
          <a:off x="0" y="0"/>
          <a:ext cx="0" cy="0"/>
          <a:chOff x="0" y="0"/>
          <a:chExt cx="0" cy="0"/>
        </a:xfrm>
      </p:grpSpPr>
      <p:sp>
        <p:nvSpPr>
          <p:cNvPr id="61" name="Google Shape;61;p15"/>
          <p:cNvSpPr/>
          <p:nvPr/>
        </p:nvSpPr>
        <p:spPr>
          <a:xfrm>
            <a:off x="0" y="12837928"/>
            <a:ext cx="24415308" cy="915496"/>
          </a:xfrm>
          <a:prstGeom prst="flowChartProcess">
            <a:avLst/>
          </a:prstGeom>
          <a:solidFill>
            <a:srgbClr val="1F3864"/>
          </a:solidFill>
          <a:ln>
            <a:noFill/>
          </a:ln>
        </p:spPr>
        <p:txBody>
          <a:bodyPr anchorCtr="0" anchor="ctr" bIns="111700" lIns="223475" spcFirstLastPara="1" rIns="223475" wrap="square" tIns="111700">
            <a:noAutofit/>
          </a:bodyPr>
          <a:lstStyle/>
          <a:p>
            <a:pPr indent="0" lvl="0" marL="0" marR="0" rtl="0" algn="ctr">
              <a:spcBef>
                <a:spcPts val="0"/>
              </a:spcBef>
              <a:spcAft>
                <a:spcPts val="0"/>
              </a:spcAft>
              <a:buNone/>
            </a:pPr>
            <a:r>
              <a:t/>
            </a:r>
            <a:endParaRPr b="0" i="0" sz="3300" u="none" cap="none" strike="noStrike">
              <a:solidFill>
                <a:schemeClr val="lt1"/>
              </a:solidFill>
              <a:latin typeface="Arial"/>
              <a:ea typeface="Arial"/>
              <a:cs typeface="Arial"/>
              <a:sym typeface="Arial"/>
            </a:endParaRPr>
          </a:p>
        </p:txBody>
      </p:sp>
      <p:sp>
        <p:nvSpPr>
          <p:cNvPr id="62" name="Google Shape;62;p15"/>
          <p:cNvSpPr txBox="1"/>
          <p:nvPr/>
        </p:nvSpPr>
        <p:spPr>
          <a:xfrm>
            <a:off x="16659981" y="13080472"/>
            <a:ext cx="7433700" cy="430500"/>
          </a:xfrm>
          <a:prstGeom prst="rect">
            <a:avLst/>
          </a:prstGeom>
          <a:noFill/>
          <a:ln>
            <a:noFill/>
          </a:ln>
        </p:spPr>
        <p:txBody>
          <a:bodyPr anchorCtr="0" anchor="t" bIns="111700" lIns="223475" spcFirstLastPara="1" rIns="223475" wrap="square" tIns="111700">
            <a:noAutofit/>
          </a:bodyPr>
          <a:lstStyle/>
          <a:p>
            <a:pPr indent="0" lvl="0" marL="0" marR="0" rtl="0" algn="r">
              <a:spcBef>
                <a:spcPts val="0"/>
              </a:spcBef>
              <a:spcAft>
                <a:spcPts val="0"/>
              </a:spcAft>
              <a:buNone/>
            </a:pPr>
            <a:r>
              <a:rPr b="0" i="0" lang="en-US" sz="2000" u="none" cap="none" strike="noStrike">
                <a:solidFill>
                  <a:schemeClr val="lt1"/>
                </a:solidFill>
                <a:latin typeface="Arial"/>
                <a:ea typeface="Arial"/>
                <a:cs typeface="Arial"/>
                <a:sym typeface="Arial"/>
              </a:rPr>
              <a:t>© 2017 The Coding Boot Camp</a:t>
            </a:r>
            <a:endParaRPr sz="3400"/>
          </a:p>
        </p:txBody>
      </p:sp>
      <p:sp>
        <p:nvSpPr>
          <p:cNvPr id="63" name="Google Shape;63;p15"/>
          <p:cNvSpPr txBox="1"/>
          <p:nvPr>
            <p:ph type="title"/>
          </p:nvPr>
        </p:nvSpPr>
        <p:spPr>
          <a:xfrm>
            <a:off x="422053" y="5638800"/>
            <a:ext cx="23571300" cy="1307700"/>
          </a:xfrm>
          <a:prstGeom prst="rect">
            <a:avLst/>
          </a:prstGeom>
          <a:noFill/>
          <a:ln>
            <a:noFill/>
          </a:ln>
        </p:spPr>
        <p:txBody>
          <a:bodyPr anchorCtr="0" anchor="ctr" bIns="111700" lIns="223475" spcFirstLastPara="1" rIns="223475" wrap="square" tIns="111700">
            <a:noAutofit/>
          </a:bodyPr>
          <a:lstStyle>
            <a:lvl1pPr lvl="0" rtl="0" algn="ctr">
              <a:lnSpc>
                <a:spcPct val="90000"/>
              </a:lnSpc>
              <a:spcBef>
                <a:spcPts val="0"/>
              </a:spcBef>
              <a:spcAft>
                <a:spcPts val="0"/>
              </a:spcAft>
              <a:buClr>
                <a:schemeClr val="dk1"/>
              </a:buClr>
              <a:buSzPts val="8800"/>
              <a:buFont typeface="Arial"/>
              <a:buNone/>
              <a:defRPr b="1" sz="8800">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64" name="Shape 64"/>
        <p:cNvGrpSpPr/>
        <p:nvPr/>
      </p:nvGrpSpPr>
      <p:grpSpPr>
        <a:xfrm>
          <a:off x="0" y="0"/>
          <a:ext cx="0" cy="0"/>
          <a:chOff x="0" y="0"/>
          <a:chExt cx="0" cy="0"/>
        </a:xfrm>
      </p:grpSpPr>
      <p:sp>
        <p:nvSpPr>
          <p:cNvPr id="65" name="Google Shape;65;p16"/>
          <p:cNvSpPr/>
          <p:nvPr/>
        </p:nvSpPr>
        <p:spPr>
          <a:xfrm>
            <a:off x="0" y="12837928"/>
            <a:ext cx="24415308" cy="915496"/>
          </a:xfrm>
          <a:prstGeom prst="flowChartProcess">
            <a:avLst/>
          </a:prstGeom>
          <a:solidFill>
            <a:srgbClr val="1F3864"/>
          </a:solidFill>
          <a:ln>
            <a:noFill/>
          </a:ln>
        </p:spPr>
        <p:txBody>
          <a:bodyPr anchorCtr="0" anchor="ctr" bIns="111700" lIns="223475" spcFirstLastPara="1" rIns="223475" wrap="square" tIns="111700">
            <a:noAutofit/>
          </a:bodyPr>
          <a:lstStyle/>
          <a:p>
            <a:pPr indent="0" lvl="0" marL="0" marR="0" rtl="0" algn="ctr">
              <a:spcBef>
                <a:spcPts val="0"/>
              </a:spcBef>
              <a:spcAft>
                <a:spcPts val="0"/>
              </a:spcAft>
              <a:buNone/>
            </a:pPr>
            <a:r>
              <a:t/>
            </a:r>
            <a:endParaRPr sz="3300">
              <a:solidFill>
                <a:schemeClr val="lt1"/>
              </a:solidFill>
              <a:latin typeface="Arial"/>
              <a:ea typeface="Arial"/>
              <a:cs typeface="Arial"/>
              <a:sym typeface="Arial"/>
            </a:endParaRPr>
          </a:p>
        </p:txBody>
      </p:sp>
      <p:sp>
        <p:nvSpPr>
          <p:cNvPr id="66" name="Google Shape;66;p16"/>
          <p:cNvSpPr txBox="1"/>
          <p:nvPr>
            <p:ph type="title"/>
          </p:nvPr>
        </p:nvSpPr>
        <p:spPr>
          <a:xfrm>
            <a:off x="812800" y="0"/>
            <a:ext cx="14588100" cy="1307700"/>
          </a:xfrm>
          <a:prstGeom prst="rect">
            <a:avLst/>
          </a:prstGeom>
          <a:noFill/>
          <a:ln>
            <a:noFill/>
          </a:ln>
        </p:spPr>
        <p:txBody>
          <a:bodyPr anchorCtr="0" anchor="ctr" bIns="111700" lIns="223475" spcFirstLastPara="1" rIns="223475" wrap="square" tIns="111700">
            <a:noAutofit/>
          </a:bodyPr>
          <a:lstStyle>
            <a:lvl1pPr lvl="0" rtl="0" algn="l">
              <a:lnSpc>
                <a:spcPct val="90000"/>
              </a:lnSpc>
              <a:spcBef>
                <a:spcPts val="0"/>
              </a:spcBef>
              <a:spcAft>
                <a:spcPts val="0"/>
              </a:spcAft>
              <a:buClr>
                <a:schemeClr val="dk1"/>
              </a:buClr>
              <a:buSzPts val="5900"/>
              <a:buFont typeface="Arial"/>
              <a:buNone/>
              <a:defRPr b="1" sz="5900">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67" name="Google Shape;67;p16"/>
          <p:cNvSpPr txBox="1"/>
          <p:nvPr/>
        </p:nvSpPr>
        <p:spPr>
          <a:xfrm>
            <a:off x="16659981" y="13080472"/>
            <a:ext cx="7433700" cy="430500"/>
          </a:xfrm>
          <a:prstGeom prst="rect">
            <a:avLst/>
          </a:prstGeom>
          <a:noFill/>
          <a:ln>
            <a:noFill/>
          </a:ln>
        </p:spPr>
        <p:txBody>
          <a:bodyPr anchorCtr="0" anchor="t" bIns="111700" lIns="223475" spcFirstLastPara="1" rIns="223475" wrap="square" tIns="111700">
            <a:noAutofit/>
          </a:bodyPr>
          <a:lstStyle/>
          <a:p>
            <a:pPr indent="0" lvl="0" marL="0" marR="0" rtl="0" algn="r">
              <a:spcBef>
                <a:spcPts val="0"/>
              </a:spcBef>
              <a:spcAft>
                <a:spcPts val="0"/>
              </a:spcAft>
              <a:buNone/>
            </a:pPr>
            <a:r>
              <a:rPr lang="en-US" sz="2000">
                <a:solidFill>
                  <a:schemeClr val="lt1"/>
                </a:solidFill>
                <a:latin typeface="Arial"/>
                <a:ea typeface="Arial"/>
                <a:cs typeface="Arial"/>
                <a:sym typeface="Arial"/>
              </a:rPr>
              <a:t>© 2017 The</a:t>
            </a:r>
            <a:r>
              <a:rPr lang="en-US" sz="2000">
                <a:solidFill>
                  <a:schemeClr val="lt1"/>
                </a:solidFill>
                <a:latin typeface="Arial"/>
                <a:ea typeface="Arial"/>
                <a:cs typeface="Arial"/>
                <a:sym typeface="Arial"/>
              </a:rPr>
              <a:t> </a:t>
            </a:r>
            <a:r>
              <a:rPr lang="en-US" sz="2000">
                <a:solidFill>
                  <a:schemeClr val="lt1"/>
                </a:solidFill>
                <a:latin typeface="Arial"/>
                <a:ea typeface="Arial"/>
                <a:cs typeface="Arial"/>
                <a:sym typeface="Arial"/>
              </a:rPr>
              <a:t>Coding Boot Camp</a:t>
            </a:r>
            <a:endParaRPr sz="3400"/>
          </a:p>
        </p:txBody>
      </p:sp>
      <p:cxnSp>
        <p:nvCxnSpPr>
          <p:cNvPr id="68" name="Google Shape;68;p16"/>
          <p:cNvCxnSpPr/>
          <p:nvPr/>
        </p:nvCxnSpPr>
        <p:spPr>
          <a:xfrm>
            <a:off x="0" y="1307708"/>
            <a:ext cx="24384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831200" y="5735600"/>
            <a:ext cx="22721700" cy="2244900"/>
          </a:xfrm>
          <a:prstGeom prst="rect">
            <a:avLst/>
          </a:prstGeom>
        </p:spPr>
        <p:txBody>
          <a:bodyPr anchorCtr="0" anchor="ctr" bIns="243800" lIns="243800" spcFirstLastPara="1" rIns="243800" wrap="square" tIns="24380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5" name="Google Shape;15;p3"/>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18" name="Google Shape;18;p4"/>
          <p:cNvSpPr txBox="1"/>
          <p:nvPr>
            <p:ph idx="1" type="body"/>
          </p:nvPr>
        </p:nvSpPr>
        <p:spPr>
          <a:xfrm>
            <a:off x="831200" y="3073267"/>
            <a:ext cx="22721700" cy="9110400"/>
          </a:xfrm>
          <a:prstGeom prst="rect">
            <a:avLst/>
          </a:prstGeom>
        </p:spPr>
        <p:txBody>
          <a:bodyPr anchorCtr="0" anchor="t" bIns="243800" lIns="243800" spcFirstLastPara="1" rIns="243800" wrap="square" tIns="243800">
            <a:noAutofit/>
          </a:bodyPr>
          <a:lstStyle>
            <a:lvl1pPr indent="-533400" lvl="0" marL="457200">
              <a:spcBef>
                <a:spcPts val="0"/>
              </a:spcBef>
              <a:spcAft>
                <a:spcPts val="0"/>
              </a:spcAft>
              <a:buSzPts val="4800"/>
              <a:buChar char="●"/>
              <a:defRPr/>
            </a:lvl1pPr>
            <a:lvl2pPr indent="-463550" lvl="1" marL="914400">
              <a:spcBef>
                <a:spcPts val="4300"/>
              </a:spcBef>
              <a:spcAft>
                <a:spcPts val="0"/>
              </a:spcAft>
              <a:buSzPts val="3700"/>
              <a:buChar char="○"/>
              <a:defRPr/>
            </a:lvl2pPr>
            <a:lvl3pPr indent="-463550" lvl="2" marL="1371600">
              <a:spcBef>
                <a:spcPts val="4300"/>
              </a:spcBef>
              <a:spcAft>
                <a:spcPts val="0"/>
              </a:spcAft>
              <a:buSzPts val="3700"/>
              <a:buChar char="■"/>
              <a:defRPr/>
            </a:lvl3pPr>
            <a:lvl4pPr indent="-463550" lvl="3" marL="1828800">
              <a:spcBef>
                <a:spcPts val="4300"/>
              </a:spcBef>
              <a:spcAft>
                <a:spcPts val="0"/>
              </a:spcAft>
              <a:buSzPts val="3700"/>
              <a:buChar char="●"/>
              <a:defRPr/>
            </a:lvl4pPr>
            <a:lvl5pPr indent="-463550" lvl="4" marL="2286000">
              <a:spcBef>
                <a:spcPts val="4300"/>
              </a:spcBef>
              <a:spcAft>
                <a:spcPts val="0"/>
              </a:spcAft>
              <a:buSzPts val="3700"/>
              <a:buChar char="○"/>
              <a:defRPr/>
            </a:lvl5pPr>
            <a:lvl6pPr indent="-463550" lvl="5" marL="2743200">
              <a:spcBef>
                <a:spcPts val="4300"/>
              </a:spcBef>
              <a:spcAft>
                <a:spcPts val="0"/>
              </a:spcAft>
              <a:buSzPts val="3700"/>
              <a:buChar char="■"/>
              <a:defRPr/>
            </a:lvl6pPr>
            <a:lvl7pPr indent="-463550" lvl="6" marL="3200400">
              <a:spcBef>
                <a:spcPts val="4300"/>
              </a:spcBef>
              <a:spcAft>
                <a:spcPts val="0"/>
              </a:spcAft>
              <a:buSzPts val="3700"/>
              <a:buChar char="●"/>
              <a:defRPr/>
            </a:lvl7pPr>
            <a:lvl8pPr indent="-463550" lvl="7" marL="3657600">
              <a:spcBef>
                <a:spcPts val="4300"/>
              </a:spcBef>
              <a:spcAft>
                <a:spcPts val="0"/>
              </a:spcAft>
              <a:buSzPts val="3700"/>
              <a:buChar char="○"/>
              <a:defRPr/>
            </a:lvl8pPr>
            <a:lvl9pPr indent="-463550" lvl="8" marL="4114800">
              <a:spcBef>
                <a:spcPts val="4300"/>
              </a:spcBef>
              <a:spcAft>
                <a:spcPts val="4300"/>
              </a:spcAft>
              <a:buSzPts val="3700"/>
              <a:buChar char="■"/>
              <a:defRPr/>
            </a:lvl9pPr>
          </a:lstStyle>
          <a:p/>
        </p:txBody>
      </p:sp>
      <p:sp>
        <p:nvSpPr>
          <p:cNvPr id="19" name="Google Shape;19;p4"/>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2" name="Google Shape;22;p5"/>
          <p:cNvSpPr txBox="1"/>
          <p:nvPr>
            <p:ph idx="1" type="body"/>
          </p:nvPr>
        </p:nvSpPr>
        <p:spPr>
          <a:xfrm>
            <a:off x="831200" y="3073267"/>
            <a:ext cx="10666500" cy="9110400"/>
          </a:xfrm>
          <a:prstGeom prst="rect">
            <a:avLst/>
          </a:prstGeom>
        </p:spPr>
        <p:txBody>
          <a:bodyPr anchorCtr="0" anchor="t" bIns="243800" lIns="243800" spcFirstLastPara="1" rIns="243800" wrap="square" tIns="243800">
            <a:noAutofit/>
          </a:bodyPr>
          <a:lstStyle>
            <a:lvl1pPr indent="-463550" lvl="0" marL="457200">
              <a:spcBef>
                <a:spcPts val="0"/>
              </a:spcBef>
              <a:spcAft>
                <a:spcPts val="0"/>
              </a:spcAft>
              <a:buSzPts val="3700"/>
              <a:buChar char="●"/>
              <a:defRPr sz="37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23" name="Google Shape;23;p5"/>
          <p:cNvSpPr txBox="1"/>
          <p:nvPr>
            <p:ph idx="2" type="body"/>
          </p:nvPr>
        </p:nvSpPr>
        <p:spPr>
          <a:xfrm>
            <a:off x="12886400" y="3073267"/>
            <a:ext cx="10666500" cy="9110400"/>
          </a:xfrm>
          <a:prstGeom prst="rect">
            <a:avLst/>
          </a:prstGeom>
        </p:spPr>
        <p:txBody>
          <a:bodyPr anchorCtr="0" anchor="t" bIns="243800" lIns="243800" spcFirstLastPara="1" rIns="243800" wrap="square" tIns="243800">
            <a:noAutofit/>
          </a:bodyPr>
          <a:lstStyle>
            <a:lvl1pPr indent="-463550" lvl="0" marL="457200">
              <a:spcBef>
                <a:spcPts val="0"/>
              </a:spcBef>
              <a:spcAft>
                <a:spcPts val="0"/>
              </a:spcAft>
              <a:buSzPts val="3700"/>
              <a:buChar char="●"/>
              <a:defRPr sz="37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24" name="Google Shape;24;p5"/>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7" name="Google Shape;27;p6"/>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831200" y="1481600"/>
            <a:ext cx="7488000" cy="2015100"/>
          </a:xfrm>
          <a:prstGeom prst="rect">
            <a:avLst/>
          </a:prstGeom>
        </p:spPr>
        <p:txBody>
          <a:bodyPr anchorCtr="0" anchor="b" bIns="243800" lIns="243800" spcFirstLastPara="1" rIns="243800" wrap="square" tIns="2438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0" name="Google Shape;30;p7"/>
          <p:cNvSpPr txBox="1"/>
          <p:nvPr>
            <p:ph idx="1" type="body"/>
          </p:nvPr>
        </p:nvSpPr>
        <p:spPr>
          <a:xfrm>
            <a:off x="831200" y="3705600"/>
            <a:ext cx="7488000" cy="8478300"/>
          </a:xfrm>
          <a:prstGeom prst="rect">
            <a:avLst/>
          </a:prstGeom>
        </p:spPr>
        <p:txBody>
          <a:bodyPr anchorCtr="0" anchor="t" bIns="243800" lIns="243800" spcFirstLastPara="1" rIns="243800" wrap="square" tIns="243800">
            <a:noAutofit/>
          </a:bodyPr>
          <a:lstStyle>
            <a:lvl1pPr indent="-431800" lvl="0" marL="457200">
              <a:spcBef>
                <a:spcPts val="0"/>
              </a:spcBef>
              <a:spcAft>
                <a:spcPts val="0"/>
              </a:spcAft>
              <a:buSzPts val="3200"/>
              <a:buChar char="●"/>
              <a:defRPr sz="32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31" name="Google Shape;31;p7"/>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307333" y="1200400"/>
            <a:ext cx="16980900" cy="10908900"/>
          </a:xfrm>
          <a:prstGeom prst="rect">
            <a:avLst/>
          </a:prstGeom>
        </p:spPr>
        <p:txBody>
          <a:bodyPr anchorCtr="0" anchor="ctr" bIns="243800" lIns="243800" spcFirstLastPara="1" rIns="243800" wrap="square" tIns="24380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4" name="Google Shape;34;p8"/>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08000" y="3288467"/>
            <a:ext cx="10787100" cy="39528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p:txBody>
      </p:sp>
      <p:sp>
        <p:nvSpPr>
          <p:cNvPr id="38" name="Google Shape;38;p9"/>
          <p:cNvSpPr txBox="1"/>
          <p:nvPr>
            <p:ph idx="1" type="subTitle"/>
          </p:nvPr>
        </p:nvSpPr>
        <p:spPr>
          <a:xfrm>
            <a:off x="708000" y="7474867"/>
            <a:ext cx="10787100" cy="3293700"/>
          </a:xfrm>
          <a:prstGeom prst="rect">
            <a:avLst/>
          </a:prstGeom>
        </p:spPr>
        <p:txBody>
          <a:bodyPr anchorCtr="0" anchor="t" bIns="243800" lIns="243800" spcFirstLastPara="1" rIns="243800" wrap="square" tIns="2438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9" name="Google Shape;39;p9"/>
          <p:cNvSpPr txBox="1"/>
          <p:nvPr>
            <p:ph idx="2" type="body"/>
          </p:nvPr>
        </p:nvSpPr>
        <p:spPr>
          <a:xfrm>
            <a:off x="13172000" y="1930867"/>
            <a:ext cx="10232100" cy="9853500"/>
          </a:xfrm>
          <a:prstGeom prst="rect">
            <a:avLst/>
          </a:prstGeom>
        </p:spPr>
        <p:txBody>
          <a:bodyPr anchorCtr="0" anchor="ctr" bIns="243800" lIns="243800" spcFirstLastPara="1" rIns="243800" wrap="square" tIns="243800">
            <a:noAutofit/>
          </a:bodyPr>
          <a:lstStyle>
            <a:lvl1pPr indent="-533400" lvl="0" marL="457200">
              <a:spcBef>
                <a:spcPts val="0"/>
              </a:spcBef>
              <a:spcAft>
                <a:spcPts val="0"/>
              </a:spcAft>
              <a:buSzPts val="4800"/>
              <a:buChar char="●"/>
              <a:defRPr/>
            </a:lvl1pPr>
            <a:lvl2pPr indent="-463550" lvl="1" marL="914400">
              <a:spcBef>
                <a:spcPts val="4300"/>
              </a:spcBef>
              <a:spcAft>
                <a:spcPts val="0"/>
              </a:spcAft>
              <a:buSzPts val="3700"/>
              <a:buChar char="○"/>
              <a:defRPr/>
            </a:lvl2pPr>
            <a:lvl3pPr indent="-463550" lvl="2" marL="1371600">
              <a:spcBef>
                <a:spcPts val="4300"/>
              </a:spcBef>
              <a:spcAft>
                <a:spcPts val="0"/>
              </a:spcAft>
              <a:buSzPts val="3700"/>
              <a:buChar char="■"/>
              <a:defRPr/>
            </a:lvl3pPr>
            <a:lvl4pPr indent="-463550" lvl="3" marL="1828800">
              <a:spcBef>
                <a:spcPts val="4300"/>
              </a:spcBef>
              <a:spcAft>
                <a:spcPts val="0"/>
              </a:spcAft>
              <a:buSzPts val="3700"/>
              <a:buChar char="●"/>
              <a:defRPr/>
            </a:lvl4pPr>
            <a:lvl5pPr indent="-463550" lvl="4" marL="2286000">
              <a:spcBef>
                <a:spcPts val="4300"/>
              </a:spcBef>
              <a:spcAft>
                <a:spcPts val="0"/>
              </a:spcAft>
              <a:buSzPts val="3700"/>
              <a:buChar char="○"/>
              <a:defRPr/>
            </a:lvl5pPr>
            <a:lvl6pPr indent="-463550" lvl="5" marL="2743200">
              <a:spcBef>
                <a:spcPts val="4300"/>
              </a:spcBef>
              <a:spcAft>
                <a:spcPts val="0"/>
              </a:spcAft>
              <a:buSzPts val="3700"/>
              <a:buChar char="■"/>
              <a:defRPr/>
            </a:lvl6pPr>
            <a:lvl7pPr indent="-463550" lvl="6" marL="3200400">
              <a:spcBef>
                <a:spcPts val="4300"/>
              </a:spcBef>
              <a:spcAft>
                <a:spcPts val="0"/>
              </a:spcAft>
              <a:buSzPts val="3700"/>
              <a:buChar char="●"/>
              <a:defRPr/>
            </a:lvl7pPr>
            <a:lvl8pPr indent="-463550" lvl="7" marL="3657600">
              <a:spcBef>
                <a:spcPts val="4300"/>
              </a:spcBef>
              <a:spcAft>
                <a:spcPts val="0"/>
              </a:spcAft>
              <a:buSzPts val="3700"/>
              <a:buChar char="○"/>
              <a:defRPr/>
            </a:lvl8pPr>
            <a:lvl9pPr indent="-463550" lvl="8" marL="4114800">
              <a:spcBef>
                <a:spcPts val="4300"/>
              </a:spcBef>
              <a:spcAft>
                <a:spcPts val="4300"/>
              </a:spcAft>
              <a:buSzPts val="3700"/>
              <a:buChar char="■"/>
              <a:defRPr/>
            </a:lvl9pPr>
          </a:lstStyle>
          <a:p/>
        </p:txBody>
      </p:sp>
      <p:sp>
        <p:nvSpPr>
          <p:cNvPr id="40" name="Google Shape;40;p9"/>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831200" y="11281533"/>
            <a:ext cx="15996900" cy="1613700"/>
          </a:xfrm>
          <a:prstGeom prst="rect">
            <a:avLst/>
          </a:prstGeom>
        </p:spPr>
        <p:txBody>
          <a:bodyPr anchorCtr="0" anchor="ctr" bIns="243800" lIns="243800" spcFirstLastPara="1" rIns="243800" wrap="square" tIns="243800">
            <a:noAutofit/>
          </a:bodyPr>
          <a:lstStyle>
            <a:lvl1pPr indent="-228600" lvl="0" marL="457200">
              <a:lnSpc>
                <a:spcPct val="100000"/>
              </a:lnSpc>
              <a:spcBef>
                <a:spcPts val="0"/>
              </a:spcBef>
              <a:spcAft>
                <a:spcPts val="0"/>
              </a:spcAft>
              <a:buSzPts val="4800"/>
              <a:buNone/>
              <a:defRPr/>
            </a:lvl1pPr>
          </a:lstStyle>
          <a:p/>
        </p:txBody>
      </p:sp>
      <p:sp>
        <p:nvSpPr>
          <p:cNvPr id="43" name="Google Shape;43;p10"/>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no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p:txBody>
      </p:sp>
      <p:sp>
        <p:nvSpPr>
          <p:cNvPr id="7" name="Google Shape;7;p1"/>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noAutofit/>
          </a:bodyPr>
          <a:lstStyle>
            <a:lvl1pPr indent="-533400" lvl="0" marL="457200">
              <a:lnSpc>
                <a:spcPct val="115000"/>
              </a:lnSpc>
              <a:spcBef>
                <a:spcPts val="0"/>
              </a:spcBef>
              <a:spcAft>
                <a:spcPts val="0"/>
              </a:spcAft>
              <a:buClr>
                <a:schemeClr val="dk2"/>
              </a:buClr>
              <a:buSzPts val="4800"/>
              <a:buChar char="●"/>
              <a:defRPr sz="4800">
                <a:solidFill>
                  <a:schemeClr val="dk2"/>
                </a:solidFill>
              </a:defRPr>
            </a:lvl1pPr>
            <a:lvl2pPr indent="-463550" lvl="1" marL="914400">
              <a:lnSpc>
                <a:spcPct val="115000"/>
              </a:lnSpc>
              <a:spcBef>
                <a:spcPts val="4300"/>
              </a:spcBef>
              <a:spcAft>
                <a:spcPts val="0"/>
              </a:spcAft>
              <a:buClr>
                <a:schemeClr val="dk2"/>
              </a:buClr>
              <a:buSzPts val="3700"/>
              <a:buChar char="○"/>
              <a:defRPr sz="3700">
                <a:solidFill>
                  <a:schemeClr val="dk2"/>
                </a:solidFill>
              </a:defRPr>
            </a:lvl2pPr>
            <a:lvl3pPr indent="-463550" lvl="2" marL="1371600">
              <a:lnSpc>
                <a:spcPct val="115000"/>
              </a:lnSpc>
              <a:spcBef>
                <a:spcPts val="4300"/>
              </a:spcBef>
              <a:spcAft>
                <a:spcPts val="0"/>
              </a:spcAft>
              <a:buClr>
                <a:schemeClr val="dk2"/>
              </a:buClr>
              <a:buSzPts val="3700"/>
              <a:buChar char="■"/>
              <a:defRPr sz="3700">
                <a:solidFill>
                  <a:schemeClr val="dk2"/>
                </a:solidFill>
              </a:defRPr>
            </a:lvl3pPr>
            <a:lvl4pPr indent="-463550" lvl="3" marL="1828800">
              <a:lnSpc>
                <a:spcPct val="115000"/>
              </a:lnSpc>
              <a:spcBef>
                <a:spcPts val="4300"/>
              </a:spcBef>
              <a:spcAft>
                <a:spcPts val="0"/>
              </a:spcAft>
              <a:buClr>
                <a:schemeClr val="dk2"/>
              </a:buClr>
              <a:buSzPts val="3700"/>
              <a:buChar char="●"/>
              <a:defRPr sz="3700">
                <a:solidFill>
                  <a:schemeClr val="dk2"/>
                </a:solidFill>
              </a:defRPr>
            </a:lvl4pPr>
            <a:lvl5pPr indent="-463550" lvl="4" marL="2286000">
              <a:lnSpc>
                <a:spcPct val="115000"/>
              </a:lnSpc>
              <a:spcBef>
                <a:spcPts val="4300"/>
              </a:spcBef>
              <a:spcAft>
                <a:spcPts val="0"/>
              </a:spcAft>
              <a:buClr>
                <a:schemeClr val="dk2"/>
              </a:buClr>
              <a:buSzPts val="3700"/>
              <a:buChar char="○"/>
              <a:defRPr sz="3700">
                <a:solidFill>
                  <a:schemeClr val="dk2"/>
                </a:solidFill>
              </a:defRPr>
            </a:lvl5pPr>
            <a:lvl6pPr indent="-463550" lvl="5" marL="2743200">
              <a:lnSpc>
                <a:spcPct val="115000"/>
              </a:lnSpc>
              <a:spcBef>
                <a:spcPts val="4300"/>
              </a:spcBef>
              <a:spcAft>
                <a:spcPts val="0"/>
              </a:spcAft>
              <a:buClr>
                <a:schemeClr val="dk2"/>
              </a:buClr>
              <a:buSzPts val="3700"/>
              <a:buChar char="■"/>
              <a:defRPr sz="3700">
                <a:solidFill>
                  <a:schemeClr val="dk2"/>
                </a:solidFill>
              </a:defRPr>
            </a:lvl6pPr>
            <a:lvl7pPr indent="-463550" lvl="6" marL="3200400">
              <a:lnSpc>
                <a:spcPct val="115000"/>
              </a:lnSpc>
              <a:spcBef>
                <a:spcPts val="4300"/>
              </a:spcBef>
              <a:spcAft>
                <a:spcPts val="0"/>
              </a:spcAft>
              <a:buClr>
                <a:schemeClr val="dk2"/>
              </a:buClr>
              <a:buSzPts val="3700"/>
              <a:buChar char="●"/>
              <a:defRPr sz="3700">
                <a:solidFill>
                  <a:schemeClr val="dk2"/>
                </a:solidFill>
              </a:defRPr>
            </a:lvl7pPr>
            <a:lvl8pPr indent="-463550" lvl="7" marL="3657600">
              <a:lnSpc>
                <a:spcPct val="115000"/>
              </a:lnSpc>
              <a:spcBef>
                <a:spcPts val="4300"/>
              </a:spcBef>
              <a:spcAft>
                <a:spcPts val="0"/>
              </a:spcAft>
              <a:buClr>
                <a:schemeClr val="dk2"/>
              </a:buClr>
              <a:buSzPts val="3700"/>
              <a:buChar char="○"/>
              <a:defRPr sz="3700">
                <a:solidFill>
                  <a:schemeClr val="dk2"/>
                </a:solidFill>
              </a:defRPr>
            </a:lvl8pPr>
            <a:lvl9pPr indent="-463550" lvl="8" marL="4114800">
              <a:lnSpc>
                <a:spcPct val="115000"/>
              </a:lnSpc>
              <a:spcBef>
                <a:spcPts val="4300"/>
              </a:spcBef>
              <a:spcAft>
                <a:spcPts val="4300"/>
              </a:spcAft>
              <a:buClr>
                <a:schemeClr val="dk2"/>
              </a:buClr>
              <a:buSzPts val="3700"/>
              <a:buChar char="■"/>
              <a:defRPr sz="3700">
                <a:solidFill>
                  <a:schemeClr val="dk2"/>
                </a:solidFill>
              </a:defRPr>
            </a:lvl9pPr>
          </a:lstStyle>
          <a:p/>
        </p:txBody>
      </p:sp>
      <p:sp>
        <p:nvSpPr>
          <p:cNvPr id="8" name="Google Shape;8;p1"/>
          <p:cNvSpPr txBox="1"/>
          <p:nvPr>
            <p:ph idx="12" type="sldNum"/>
          </p:nvPr>
        </p:nvSpPr>
        <p:spPr>
          <a:xfrm>
            <a:off x="22593221" y="12435245"/>
            <a:ext cx="1463100" cy="1049700"/>
          </a:xfrm>
          <a:prstGeom prst="rect">
            <a:avLst/>
          </a:prstGeom>
          <a:noFill/>
          <a:ln>
            <a:noFill/>
          </a:ln>
        </p:spPr>
        <p:txBody>
          <a:bodyPr anchorCtr="0" anchor="ctr" bIns="243800" lIns="243800" spcFirstLastPara="1" rIns="243800" wrap="square" tIns="243800">
            <a:no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www.youtube.com/watch?v=Tiuil_uXxG0" TargetMode="External"/><Relationship Id="rId4" Type="http://schemas.openxmlformats.org/officeDocument/2006/relationships/image" Target="../media/image5.jp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7"/>
          <p:cNvSpPr/>
          <p:nvPr/>
        </p:nvSpPr>
        <p:spPr>
          <a:xfrm>
            <a:off x="493526" y="451925"/>
            <a:ext cx="23401200" cy="12831000"/>
          </a:xfrm>
          <a:prstGeom prst="rect">
            <a:avLst/>
          </a:prstGeom>
          <a:noFill/>
          <a:ln cap="flat" cmpd="sng" w="76200">
            <a:solidFill>
              <a:srgbClr val="2E91A3"/>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i="0" sz="500" u="none" cap="none" strike="noStrike">
              <a:solidFill>
                <a:srgbClr val="000000"/>
              </a:solidFill>
              <a:latin typeface="Proxima Nova"/>
              <a:ea typeface="Proxima Nova"/>
              <a:cs typeface="Proxima Nova"/>
              <a:sym typeface="Proxima Nova"/>
            </a:endParaRPr>
          </a:p>
        </p:txBody>
      </p:sp>
      <p:pic>
        <p:nvPicPr>
          <p:cNvPr descr="hero-coding.jpg" id="74" name="Google Shape;74;p17"/>
          <p:cNvPicPr preferRelativeResize="0"/>
          <p:nvPr/>
        </p:nvPicPr>
        <p:blipFill rotWithShape="1">
          <a:blip r:embed="rId3">
            <a:alphaModFix/>
          </a:blip>
          <a:srcRect b="0" l="22729" r="24813" t="0"/>
          <a:stretch/>
        </p:blipFill>
        <p:spPr>
          <a:xfrm>
            <a:off x="12189349" y="0"/>
            <a:ext cx="12192768" cy="13716002"/>
          </a:xfrm>
          <a:prstGeom prst="rect">
            <a:avLst/>
          </a:prstGeom>
          <a:noFill/>
          <a:ln>
            <a:noFill/>
          </a:ln>
        </p:spPr>
      </p:pic>
      <p:pic>
        <p:nvPicPr>
          <p:cNvPr descr="Image" id="75" name="Google Shape;75;p17"/>
          <p:cNvPicPr preferRelativeResize="0"/>
          <p:nvPr/>
        </p:nvPicPr>
        <p:blipFill rotWithShape="1">
          <a:blip r:embed="rId4">
            <a:alphaModFix amt="30000"/>
          </a:blip>
          <a:srcRect b="0" l="0" r="0" t="0"/>
          <a:stretch/>
        </p:blipFill>
        <p:spPr>
          <a:xfrm rot="2700000">
            <a:off x="17622990" y="-1614449"/>
            <a:ext cx="10705043" cy="6151635"/>
          </a:xfrm>
          <a:prstGeom prst="rect">
            <a:avLst/>
          </a:prstGeom>
          <a:noFill/>
          <a:ln>
            <a:noFill/>
          </a:ln>
        </p:spPr>
      </p:pic>
      <p:sp>
        <p:nvSpPr>
          <p:cNvPr id="76" name="Google Shape;76;p17"/>
          <p:cNvSpPr/>
          <p:nvPr/>
        </p:nvSpPr>
        <p:spPr>
          <a:xfrm>
            <a:off x="12191100" y="0"/>
            <a:ext cx="12192900" cy="13716000"/>
          </a:xfrm>
          <a:prstGeom prst="rect">
            <a:avLst/>
          </a:prstGeom>
          <a:solidFill>
            <a:srgbClr val="35BCE1">
              <a:alpha val="20000"/>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500" u="none" cap="none" strike="noStrike">
              <a:solidFill>
                <a:srgbClr val="000000"/>
              </a:solidFill>
              <a:latin typeface="Arial"/>
              <a:ea typeface="Arial"/>
              <a:cs typeface="Arial"/>
              <a:sym typeface="Arial"/>
            </a:endParaRPr>
          </a:p>
        </p:txBody>
      </p:sp>
      <p:sp>
        <p:nvSpPr>
          <p:cNvPr id="77" name="Google Shape;77;p17"/>
          <p:cNvSpPr txBox="1"/>
          <p:nvPr/>
        </p:nvSpPr>
        <p:spPr>
          <a:xfrm>
            <a:off x="1468663" y="3938200"/>
            <a:ext cx="8641500" cy="44115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b="1" lang="en-US" sz="6900">
                <a:latin typeface="Proxima Nova"/>
                <a:ea typeface="Proxima Nova"/>
                <a:cs typeface="Proxima Nova"/>
                <a:sym typeface="Proxima Nova"/>
              </a:rPr>
              <a:t>UPCOMING </a:t>
            </a:r>
            <a:r>
              <a:rPr b="1" i="0" lang="en-US" sz="6900" u="none" cap="none" strike="noStrike">
                <a:solidFill>
                  <a:srgbClr val="000000"/>
                </a:solidFill>
                <a:latin typeface="Proxima Nova"/>
                <a:ea typeface="Proxima Nova"/>
                <a:cs typeface="Proxima Nova"/>
                <a:sym typeface="Proxima Nova"/>
              </a:rPr>
              <a:t>C</a:t>
            </a:r>
            <a:r>
              <a:rPr b="1" lang="en-US" sz="6900">
                <a:latin typeface="Proxima Nova"/>
                <a:ea typeface="Proxima Nova"/>
                <a:cs typeface="Proxima Nova"/>
                <a:sym typeface="Proxima Nova"/>
              </a:rPr>
              <a:t>AREER SERVICES</a:t>
            </a:r>
            <a:endParaRPr b="1" i="0" sz="6900" u="none" cap="none" strike="noStrike">
              <a:solidFill>
                <a:srgbClr val="000000"/>
              </a:solidFill>
              <a:latin typeface="Proxima Nova"/>
              <a:ea typeface="Proxima Nova"/>
              <a:cs typeface="Proxima Nova"/>
              <a:sym typeface="Proxima Nova"/>
            </a:endParaRPr>
          </a:p>
        </p:txBody>
      </p:sp>
      <p:sp>
        <p:nvSpPr>
          <p:cNvPr id="78" name="Google Shape;78;p17"/>
          <p:cNvSpPr txBox="1"/>
          <p:nvPr/>
        </p:nvSpPr>
        <p:spPr>
          <a:xfrm>
            <a:off x="1522748" y="9119849"/>
            <a:ext cx="10235400" cy="6567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t/>
            </a:r>
            <a:endParaRPr i="0" sz="3700" u="none" cap="none" strike="noStrike">
              <a:solidFill>
                <a:srgbClr val="000000"/>
              </a:solidFill>
              <a:latin typeface="Proxima Nova Semibold"/>
              <a:ea typeface="Proxima Nova Semibold"/>
              <a:cs typeface="Proxima Nova Semibold"/>
              <a:sym typeface="Proxima Nova Semibold"/>
            </a:endParaRPr>
          </a:p>
        </p:txBody>
      </p:sp>
      <p:cxnSp>
        <p:nvCxnSpPr>
          <p:cNvPr id="79" name="Google Shape;79;p17"/>
          <p:cNvCxnSpPr/>
          <p:nvPr/>
        </p:nvCxnSpPr>
        <p:spPr>
          <a:xfrm>
            <a:off x="1578001" y="3580240"/>
            <a:ext cx="1245900" cy="0"/>
          </a:xfrm>
          <a:prstGeom prst="straightConnector1">
            <a:avLst/>
          </a:prstGeom>
          <a:noFill/>
          <a:ln cap="flat" cmpd="sng" w="76200">
            <a:solidFill>
              <a:srgbClr val="38BCDB"/>
            </a:solidFill>
            <a:prstDash val="solid"/>
            <a:miter lim="400000"/>
            <a:headEnd len="sm" w="sm" type="none"/>
            <a:tailEnd len="sm" w="sm" type="none"/>
          </a:ln>
        </p:spPr>
      </p:cxnSp>
      <p:cxnSp>
        <p:nvCxnSpPr>
          <p:cNvPr id="80" name="Google Shape;80;p17"/>
          <p:cNvCxnSpPr/>
          <p:nvPr/>
        </p:nvCxnSpPr>
        <p:spPr>
          <a:xfrm>
            <a:off x="1578001" y="8499538"/>
            <a:ext cx="1245900" cy="0"/>
          </a:xfrm>
          <a:prstGeom prst="straightConnector1">
            <a:avLst/>
          </a:prstGeom>
          <a:noFill/>
          <a:ln cap="flat" cmpd="sng" w="76200">
            <a:solidFill>
              <a:srgbClr val="38BCDB"/>
            </a:solidFill>
            <a:prstDash val="solid"/>
            <a:miter lim="400000"/>
            <a:headEnd len="sm" w="sm" type="none"/>
            <a:tailEnd len="sm" w="sm" type="none"/>
          </a:ln>
        </p:spPr>
      </p:cxnSp>
      <p:sp>
        <p:nvSpPr>
          <p:cNvPr id="81" name="Google Shape;81;p17"/>
          <p:cNvSpPr txBox="1"/>
          <p:nvPr/>
        </p:nvSpPr>
        <p:spPr>
          <a:xfrm>
            <a:off x="1522748" y="9826519"/>
            <a:ext cx="9675900" cy="7182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000000"/>
                </a:solidFill>
                <a:latin typeface="Proxima Nova"/>
                <a:ea typeface="Proxima Nova"/>
                <a:cs typeface="Proxima Nova"/>
                <a:sym typeface="Proxima Nova"/>
              </a:rPr>
              <a:t>Confidential &amp; Proprietary Information of Trilogy Education Services, a 2U, Inc. brand © Trilogy Education Services, a 2U, Inc. brand</a:t>
            </a:r>
            <a:endParaRPr i="1" sz="2100" u="none" cap="none" strike="noStrike">
              <a:solidFill>
                <a:srgbClr val="000000"/>
              </a:solidFill>
              <a:latin typeface="Proxima Nova"/>
              <a:ea typeface="Proxima Nova"/>
              <a:cs typeface="Proxima Nova"/>
              <a:sym typeface="Proxima Nova"/>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1778000" y="4071400"/>
            <a:ext cx="20828100" cy="4648200"/>
          </a:xfrm>
          <a:prstGeom prst="rect">
            <a:avLst/>
          </a:prstGeom>
        </p:spPr>
        <p:txBody>
          <a:bodyPr anchorCtr="0" anchor="b" bIns="243800" lIns="243800" spcFirstLastPara="1" rIns="243800" wrap="square" tIns="243800">
            <a:noAutofit/>
          </a:bodyPr>
          <a:lstStyle/>
          <a:p>
            <a:pPr indent="0" lvl="0" marL="0" rtl="0" algn="ctr">
              <a:spcBef>
                <a:spcPts val="0"/>
              </a:spcBef>
              <a:spcAft>
                <a:spcPts val="0"/>
              </a:spcAft>
              <a:buNone/>
            </a:pPr>
            <a:r>
              <a:rPr b="1" lang="en-US">
                <a:solidFill>
                  <a:srgbClr val="28C8E5"/>
                </a:solidFill>
                <a:latin typeface="Proxima Nova"/>
                <a:ea typeface="Proxima Nova"/>
                <a:cs typeface="Proxima Nova"/>
                <a:sym typeface="Proxima Nova"/>
              </a:rPr>
              <a:t>Raise your hand</a:t>
            </a:r>
            <a:r>
              <a:rPr b="1" lang="en-US">
                <a:solidFill>
                  <a:srgbClr val="FFFFFF"/>
                </a:solidFill>
                <a:latin typeface="Proxima Nova"/>
                <a:ea typeface="Proxima Nova"/>
                <a:cs typeface="Proxima Nova"/>
                <a:sym typeface="Proxima Nova"/>
              </a:rPr>
              <a:t> if you want a new job or a promotion?</a:t>
            </a:r>
            <a:endParaRPr b="1">
              <a:solidFill>
                <a:srgbClr val="FFFFFF"/>
              </a:solidFill>
              <a:latin typeface="Proxima Nova"/>
              <a:ea typeface="Proxima Nova"/>
              <a:cs typeface="Proxima Nova"/>
              <a:sym typeface="Proxima Nova"/>
            </a:endParaRPr>
          </a:p>
        </p:txBody>
      </p:sp>
      <p:grpSp>
        <p:nvGrpSpPr>
          <p:cNvPr id="87" name="Google Shape;87;p18"/>
          <p:cNvGrpSpPr/>
          <p:nvPr/>
        </p:nvGrpSpPr>
        <p:grpSpPr>
          <a:xfrm>
            <a:off x="423300" y="1871"/>
            <a:ext cx="23515689" cy="13496848"/>
            <a:chOff x="158777" y="702"/>
            <a:chExt cx="8820588" cy="5061255"/>
          </a:xfrm>
        </p:grpSpPr>
        <p:grpSp>
          <p:nvGrpSpPr>
            <p:cNvPr id="88" name="Google Shape;88;p18"/>
            <p:cNvGrpSpPr/>
            <p:nvPr/>
          </p:nvGrpSpPr>
          <p:grpSpPr>
            <a:xfrm>
              <a:off x="158777" y="83044"/>
              <a:ext cx="8820588" cy="4978913"/>
              <a:chOff x="-8083" y="1677"/>
              <a:chExt cx="23521569" cy="13277100"/>
            </a:xfrm>
          </p:grpSpPr>
          <p:sp>
            <p:nvSpPr>
              <p:cNvPr id="89" name="Google Shape;89;p18"/>
              <p:cNvSpPr txBox="1"/>
              <p:nvPr/>
            </p:nvSpPr>
            <p:spPr>
              <a:xfrm>
                <a:off x="452070" y="1677"/>
                <a:ext cx="11295300" cy="4410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Confidential &amp; Proprietary Information of Trilogy Education Services, a 2U, Inc. brand</a:t>
                </a:r>
                <a:endParaRPr i="1" sz="2100" u="none" cap="none" strike="noStrike">
                  <a:solidFill>
                    <a:srgbClr val="2E91A3"/>
                  </a:solidFill>
                  <a:latin typeface="Proxima Nova"/>
                  <a:ea typeface="Proxima Nova"/>
                  <a:cs typeface="Proxima Nova"/>
                  <a:sym typeface="Proxima Nova"/>
                </a:endParaRPr>
              </a:p>
            </p:txBody>
          </p:sp>
          <p:sp>
            <p:nvSpPr>
              <p:cNvPr id="90" name="Google Shape;90;p18"/>
              <p:cNvSpPr txBox="1"/>
              <p:nvPr/>
            </p:nvSpPr>
            <p:spPr>
              <a:xfrm>
                <a:off x="16986317" y="12834177"/>
                <a:ext cx="5985000" cy="444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 Trilogy Education Services, a 2U, Inc. brand</a:t>
                </a:r>
                <a:endParaRPr i="1" sz="2100" u="none" cap="none" strike="noStrike">
                  <a:solidFill>
                    <a:srgbClr val="2E91A3"/>
                  </a:solidFill>
                  <a:latin typeface="Proxima Nova"/>
                  <a:ea typeface="Proxima Nova"/>
                  <a:cs typeface="Proxima Nova"/>
                  <a:sym typeface="Proxima Nova"/>
                </a:endParaRPr>
              </a:p>
            </p:txBody>
          </p:sp>
          <p:cxnSp>
            <p:nvCxnSpPr>
              <p:cNvPr id="91" name="Google Shape;91;p18"/>
              <p:cNvCxnSpPr/>
              <p:nvPr/>
            </p:nvCxnSpPr>
            <p:spPr>
              <a:xfrm rot="10800000">
                <a:off x="23513486"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92" name="Google Shape;92;p18"/>
              <p:cNvCxnSpPr/>
              <p:nvPr/>
            </p:nvCxnSpPr>
            <p:spPr>
              <a:xfrm rot="10800000">
                <a:off x="-1"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93" name="Google Shape;93;p18"/>
              <p:cNvCxnSpPr/>
              <p:nvPr/>
            </p:nvCxnSpPr>
            <p:spPr>
              <a:xfrm>
                <a:off x="-8083" y="13065011"/>
                <a:ext cx="16859100" cy="600"/>
              </a:xfrm>
              <a:prstGeom prst="straightConnector1">
                <a:avLst/>
              </a:prstGeom>
              <a:noFill/>
              <a:ln cap="flat" cmpd="sng" w="25400">
                <a:solidFill>
                  <a:srgbClr val="2E91A3"/>
                </a:solidFill>
                <a:prstDash val="solid"/>
                <a:miter lim="400000"/>
                <a:headEnd len="sm" w="sm" type="none"/>
                <a:tailEnd len="sm" w="sm" type="none"/>
              </a:ln>
            </p:spPr>
          </p:cxnSp>
          <p:cxnSp>
            <p:nvCxnSpPr>
              <p:cNvPr id="94" name="Google Shape;94;p18"/>
              <p:cNvCxnSpPr/>
              <p:nvPr/>
            </p:nvCxnSpPr>
            <p:spPr>
              <a:xfrm>
                <a:off x="10765644" y="222227"/>
                <a:ext cx="12742500" cy="4500"/>
              </a:xfrm>
              <a:prstGeom prst="straightConnector1">
                <a:avLst/>
              </a:prstGeom>
              <a:noFill/>
              <a:ln cap="flat" cmpd="sng" w="25400">
                <a:solidFill>
                  <a:srgbClr val="2E91A3"/>
                </a:solidFill>
                <a:prstDash val="solid"/>
                <a:miter lim="400000"/>
                <a:headEnd len="sm" w="sm" type="none"/>
                <a:tailEnd len="sm" w="sm" type="none"/>
              </a:ln>
            </p:spPr>
          </p:cxnSp>
          <p:cxnSp>
            <p:nvCxnSpPr>
              <p:cNvPr id="95" name="Google Shape;95;p18"/>
              <p:cNvCxnSpPr/>
              <p:nvPr/>
            </p:nvCxnSpPr>
            <p:spPr>
              <a:xfrm>
                <a:off x="-8083" y="222221"/>
                <a:ext cx="399000" cy="0"/>
              </a:xfrm>
              <a:prstGeom prst="straightConnector1">
                <a:avLst/>
              </a:prstGeom>
              <a:noFill/>
              <a:ln cap="flat" cmpd="sng" w="25400">
                <a:solidFill>
                  <a:srgbClr val="2E91A3"/>
                </a:solidFill>
                <a:prstDash val="solid"/>
                <a:miter lim="400000"/>
                <a:headEnd len="sm" w="sm" type="none"/>
                <a:tailEnd len="sm" w="sm" type="none"/>
              </a:ln>
            </p:spPr>
          </p:cxnSp>
          <p:cxnSp>
            <p:nvCxnSpPr>
              <p:cNvPr id="96" name="Google Shape;96;p18"/>
              <p:cNvCxnSpPr/>
              <p:nvPr/>
            </p:nvCxnSpPr>
            <p:spPr>
              <a:xfrm>
                <a:off x="22628844" y="13045427"/>
                <a:ext cx="876900" cy="0"/>
              </a:xfrm>
              <a:prstGeom prst="straightConnector1">
                <a:avLst/>
              </a:prstGeom>
              <a:noFill/>
              <a:ln cap="flat" cmpd="sng" w="25400">
                <a:solidFill>
                  <a:srgbClr val="2E91A3"/>
                </a:solidFill>
                <a:prstDash val="solid"/>
                <a:miter lim="400000"/>
                <a:headEnd len="sm" w="sm" type="none"/>
                <a:tailEnd len="sm" w="sm" type="none"/>
              </a:ln>
            </p:spPr>
          </p:cxnSp>
        </p:grpSp>
        <p:grpSp>
          <p:nvGrpSpPr>
            <p:cNvPr id="97" name="Google Shape;97;p18"/>
            <p:cNvGrpSpPr/>
            <p:nvPr/>
          </p:nvGrpSpPr>
          <p:grpSpPr>
            <a:xfrm>
              <a:off x="8024900" y="702"/>
              <a:ext cx="711788" cy="711788"/>
              <a:chOff x="0" y="0"/>
              <a:chExt cx="1898100" cy="1898100"/>
            </a:xfrm>
          </p:grpSpPr>
          <p:sp>
            <p:nvSpPr>
              <p:cNvPr id="98" name="Google Shape;98;p18"/>
              <p:cNvSpPr/>
              <p:nvPr/>
            </p:nvSpPr>
            <p:spPr>
              <a:xfrm>
                <a:off x="0" y="0"/>
                <a:ext cx="1898100" cy="1898100"/>
              </a:xfrm>
              <a:prstGeom prst="rect">
                <a:avLst/>
              </a:prstGeom>
              <a:solidFill>
                <a:srgbClr val="494949"/>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pic>
            <p:nvPicPr>
              <p:cNvPr descr="Image" id="99" name="Google Shape;99;p18"/>
              <p:cNvPicPr preferRelativeResize="0"/>
              <p:nvPr/>
            </p:nvPicPr>
            <p:blipFill rotWithShape="1">
              <a:blip r:embed="rId3">
                <a:alphaModFix/>
              </a:blip>
              <a:srcRect b="0" l="0" r="0" t="0"/>
              <a:stretch/>
            </p:blipFill>
            <p:spPr>
              <a:xfrm>
                <a:off x="438601" y="438684"/>
                <a:ext cx="1016000" cy="1028701"/>
              </a:xfrm>
              <a:prstGeom prst="rect">
                <a:avLst/>
              </a:prstGeom>
              <a:noFill/>
              <a:ln>
                <a:noFill/>
              </a:ln>
            </p:spPr>
          </p:pic>
        </p:grpSp>
      </p:grpSp>
      <p:pic>
        <p:nvPicPr>
          <p:cNvPr id="100" name="Google Shape;100;p18"/>
          <p:cNvPicPr preferRelativeResize="0"/>
          <p:nvPr/>
        </p:nvPicPr>
        <p:blipFill>
          <a:blip r:embed="rId4">
            <a:alphaModFix amt="20000"/>
          </a:blip>
          <a:stretch>
            <a:fillRect/>
          </a:stretch>
        </p:blipFill>
        <p:spPr>
          <a:xfrm>
            <a:off x="4049956" y="3314550"/>
            <a:ext cx="16284088" cy="1040145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p:nvPr/>
        </p:nvSpPr>
        <p:spPr>
          <a:xfrm>
            <a:off x="0" y="6295114"/>
            <a:ext cx="24378000" cy="2710500"/>
          </a:xfrm>
          <a:prstGeom prst="rect">
            <a:avLst/>
          </a:prstGeom>
          <a:solidFill>
            <a:srgbClr val="F2F2F2"/>
          </a:solidFill>
          <a:ln>
            <a:noFill/>
          </a:ln>
        </p:spPr>
        <p:txBody>
          <a:bodyPr anchorCtr="0" anchor="ctr" bIns="45725" lIns="91375" spcFirstLastPara="1" rIns="91375" wrap="square" tIns="45725">
            <a:noAutofit/>
          </a:bodyPr>
          <a:lstStyle/>
          <a:p>
            <a:pPr indent="0" lvl="0" marL="0" marR="0" rtl="0" algn="ctr">
              <a:lnSpc>
                <a:spcPct val="100000"/>
              </a:lnSpc>
              <a:spcBef>
                <a:spcPts val="0"/>
              </a:spcBef>
              <a:spcAft>
                <a:spcPts val="0"/>
              </a:spcAft>
              <a:buNone/>
            </a:pPr>
            <a:r>
              <a:t/>
            </a:r>
            <a:endParaRPr b="0" i="0" sz="1300" u="none" cap="none" strike="noStrike">
              <a:solidFill>
                <a:srgbClr val="FFFFFF"/>
              </a:solidFill>
              <a:latin typeface="Arial"/>
              <a:ea typeface="Arial"/>
              <a:cs typeface="Arial"/>
              <a:sym typeface="Arial"/>
            </a:endParaRPr>
          </a:p>
        </p:txBody>
      </p:sp>
      <p:sp>
        <p:nvSpPr>
          <p:cNvPr id="106" name="Google Shape;106;p19"/>
          <p:cNvSpPr txBox="1"/>
          <p:nvPr>
            <p:ph idx="1" type="body"/>
          </p:nvPr>
        </p:nvSpPr>
        <p:spPr>
          <a:xfrm>
            <a:off x="0" y="4292550"/>
            <a:ext cx="24378000" cy="764700"/>
          </a:xfrm>
          <a:prstGeom prst="rect">
            <a:avLst/>
          </a:prstGeom>
        </p:spPr>
        <p:txBody>
          <a:bodyPr anchorCtr="0" anchor="t" bIns="243800" lIns="243800" spcFirstLastPara="1" rIns="243800" wrap="square" tIns="243800">
            <a:noAutofit/>
          </a:bodyPr>
          <a:lstStyle/>
          <a:p>
            <a:pPr indent="0" lvl="0" marL="0" rtl="0" algn="ctr">
              <a:spcBef>
                <a:spcPts val="0"/>
              </a:spcBef>
              <a:spcAft>
                <a:spcPts val="4300"/>
              </a:spcAft>
              <a:buNone/>
            </a:pPr>
            <a:r>
              <a:rPr i="1" lang="en-US" sz="3600">
                <a:latin typeface="Proxima Nova"/>
                <a:ea typeface="Proxima Nova"/>
                <a:cs typeface="Proxima Nova"/>
                <a:sym typeface="Proxima Nova"/>
              </a:rPr>
              <a:t>T</a:t>
            </a:r>
            <a:r>
              <a:rPr i="1" lang="en-US" sz="3600">
                <a:latin typeface="Proxima Nova"/>
                <a:ea typeface="Proxima Nova"/>
                <a:cs typeface="Proxima Nova"/>
                <a:sym typeface="Proxima Nova"/>
              </a:rPr>
              <a:t>he options available:</a:t>
            </a:r>
            <a:endParaRPr sz="3600">
              <a:latin typeface="Proxima Nova"/>
              <a:ea typeface="Proxima Nova"/>
              <a:cs typeface="Proxima Nova"/>
              <a:sym typeface="Proxima Nova"/>
            </a:endParaRPr>
          </a:p>
        </p:txBody>
      </p:sp>
      <p:grpSp>
        <p:nvGrpSpPr>
          <p:cNvPr id="107" name="Google Shape;107;p19"/>
          <p:cNvGrpSpPr/>
          <p:nvPr/>
        </p:nvGrpSpPr>
        <p:grpSpPr>
          <a:xfrm>
            <a:off x="417326" y="0"/>
            <a:ext cx="23532842" cy="13498553"/>
            <a:chOff x="417326" y="0"/>
            <a:chExt cx="23532842" cy="13498553"/>
          </a:xfrm>
        </p:grpSpPr>
        <p:grpSp>
          <p:nvGrpSpPr>
            <p:cNvPr id="108" name="Google Shape;108;p19"/>
            <p:cNvGrpSpPr/>
            <p:nvPr/>
          </p:nvGrpSpPr>
          <p:grpSpPr>
            <a:xfrm>
              <a:off x="417326" y="221453"/>
              <a:ext cx="23532842" cy="13277100"/>
              <a:chOff x="-14060" y="1677"/>
              <a:chExt cx="23539904" cy="13277100"/>
            </a:xfrm>
          </p:grpSpPr>
          <p:sp>
            <p:nvSpPr>
              <p:cNvPr id="109" name="Google Shape;109;p19"/>
              <p:cNvSpPr txBox="1"/>
              <p:nvPr/>
            </p:nvSpPr>
            <p:spPr>
              <a:xfrm>
                <a:off x="452070" y="1677"/>
                <a:ext cx="11295300" cy="4410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Confidential &amp; Proprietary Information of Trilogy Education Services, a 2U, Inc. brand</a:t>
                </a:r>
                <a:endParaRPr i="1" sz="2100" u="none" cap="none" strike="noStrike">
                  <a:solidFill>
                    <a:srgbClr val="2E91A3"/>
                  </a:solidFill>
                  <a:latin typeface="Proxima Nova"/>
                  <a:ea typeface="Proxima Nova"/>
                  <a:cs typeface="Proxima Nova"/>
                  <a:sym typeface="Proxima Nova"/>
                </a:endParaRPr>
              </a:p>
            </p:txBody>
          </p:sp>
          <p:sp>
            <p:nvSpPr>
              <p:cNvPr id="110" name="Google Shape;110;p19"/>
              <p:cNvSpPr txBox="1"/>
              <p:nvPr/>
            </p:nvSpPr>
            <p:spPr>
              <a:xfrm>
                <a:off x="16986317" y="12834177"/>
                <a:ext cx="5985000" cy="444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 Trilogy Education Services, a 2U, Inc. brand</a:t>
                </a:r>
                <a:endParaRPr i="1" sz="2100" u="none" cap="none" strike="noStrike">
                  <a:solidFill>
                    <a:srgbClr val="2E91A3"/>
                  </a:solidFill>
                  <a:latin typeface="Proxima Nova"/>
                  <a:ea typeface="Proxima Nova"/>
                  <a:cs typeface="Proxima Nova"/>
                  <a:sym typeface="Proxima Nova"/>
                </a:endParaRPr>
              </a:p>
            </p:txBody>
          </p:sp>
          <p:cxnSp>
            <p:nvCxnSpPr>
              <p:cNvPr id="111" name="Google Shape;111;p19"/>
              <p:cNvCxnSpPr/>
              <p:nvPr/>
            </p:nvCxnSpPr>
            <p:spPr>
              <a:xfrm rot="10800000">
                <a:off x="23513486"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12" name="Google Shape;112;p19"/>
              <p:cNvCxnSpPr/>
              <p:nvPr/>
            </p:nvCxnSpPr>
            <p:spPr>
              <a:xfrm rot="10800000">
                <a:off x="-1"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13" name="Google Shape;113;p19"/>
              <p:cNvCxnSpPr/>
              <p:nvPr/>
            </p:nvCxnSpPr>
            <p:spPr>
              <a:xfrm>
                <a:off x="-12284" y="13065561"/>
                <a:ext cx="16863300" cy="0"/>
              </a:xfrm>
              <a:prstGeom prst="straightConnector1">
                <a:avLst/>
              </a:prstGeom>
              <a:noFill/>
              <a:ln cap="flat" cmpd="sng" w="25400">
                <a:solidFill>
                  <a:srgbClr val="2E91A3"/>
                </a:solidFill>
                <a:prstDash val="solid"/>
                <a:miter lim="400000"/>
                <a:headEnd len="sm" w="sm" type="none"/>
                <a:tailEnd len="sm" w="sm" type="none"/>
              </a:ln>
            </p:spPr>
          </p:cxnSp>
          <p:cxnSp>
            <p:nvCxnSpPr>
              <p:cNvPr id="114" name="Google Shape;114;p19"/>
              <p:cNvCxnSpPr/>
              <p:nvPr/>
            </p:nvCxnSpPr>
            <p:spPr>
              <a:xfrm>
                <a:off x="10765644" y="222227"/>
                <a:ext cx="12760200" cy="0"/>
              </a:xfrm>
              <a:prstGeom prst="straightConnector1">
                <a:avLst/>
              </a:prstGeom>
              <a:noFill/>
              <a:ln cap="flat" cmpd="sng" w="25400">
                <a:solidFill>
                  <a:srgbClr val="2E91A3"/>
                </a:solidFill>
                <a:prstDash val="solid"/>
                <a:miter lim="400000"/>
                <a:headEnd len="sm" w="sm" type="none"/>
                <a:tailEnd len="sm" w="sm" type="none"/>
              </a:ln>
            </p:spPr>
          </p:cxnSp>
          <p:cxnSp>
            <p:nvCxnSpPr>
              <p:cNvPr id="115" name="Google Shape;115;p19"/>
              <p:cNvCxnSpPr/>
              <p:nvPr/>
            </p:nvCxnSpPr>
            <p:spPr>
              <a:xfrm flipH="1" rot="10800000">
                <a:off x="-14060" y="222246"/>
                <a:ext cx="405000" cy="300"/>
              </a:xfrm>
              <a:prstGeom prst="straightConnector1">
                <a:avLst/>
              </a:prstGeom>
              <a:noFill/>
              <a:ln cap="flat" cmpd="sng" w="25400">
                <a:solidFill>
                  <a:srgbClr val="2E91A3"/>
                </a:solidFill>
                <a:prstDash val="solid"/>
                <a:miter lim="400000"/>
                <a:headEnd len="sm" w="sm" type="none"/>
                <a:tailEnd len="sm" w="sm" type="none"/>
              </a:ln>
            </p:spPr>
          </p:cxnSp>
          <p:cxnSp>
            <p:nvCxnSpPr>
              <p:cNvPr id="116" name="Google Shape;116;p19"/>
              <p:cNvCxnSpPr/>
              <p:nvPr/>
            </p:nvCxnSpPr>
            <p:spPr>
              <a:xfrm>
                <a:off x="22628844" y="13045427"/>
                <a:ext cx="876900" cy="0"/>
              </a:xfrm>
              <a:prstGeom prst="straightConnector1">
                <a:avLst/>
              </a:prstGeom>
              <a:noFill/>
              <a:ln cap="flat" cmpd="sng" w="25400">
                <a:solidFill>
                  <a:srgbClr val="2E91A3"/>
                </a:solidFill>
                <a:prstDash val="solid"/>
                <a:miter lim="400000"/>
                <a:headEnd len="sm" w="sm" type="none"/>
                <a:tailEnd len="sm" w="sm" type="none"/>
              </a:ln>
            </p:spPr>
          </p:cxnSp>
        </p:grpSp>
        <p:grpSp>
          <p:nvGrpSpPr>
            <p:cNvPr id="117" name="Google Shape;117;p19"/>
            <p:cNvGrpSpPr/>
            <p:nvPr/>
          </p:nvGrpSpPr>
          <p:grpSpPr>
            <a:xfrm>
              <a:off x="21394381" y="0"/>
              <a:ext cx="1897531" cy="1898100"/>
              <a:chOff x="0" y="0"/>
              <a:chExt cx="1898100" cy="1898100"/>
            </a:xfrm>
          </p:grpSpPr>
          <p:sp>
            <p:nvSpPr>
              <p:cNvPr id="118" name="Google Shape;118;p19"/>
              <p:cNvSpPr/>
              <p:nvPr/>
            </p:nvSpPr>
            <p:spPr>
              <a:xfrm>
                <a:off x="0" y="0"/>
                <a:ext cx="1898100" cy="1898100"/>
              </a:xfrm>
              <a:prstGeom prst="rect">
                <a:avLst/>
              </a:prstGeom>
              <a:solidFill>
                <a:srgbClr val="F3F6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pic>
            <p:nvPicPr>
              <p:cNvPr descr="Image" id="119" name="Google Shape;119;p19"/>
              <p:cNvPicPr preferRelativeResize="0"/>
              <p:nvPr/>
            </p:nvPicPr>
            <p:blipFill rotWithShape="1">
              <a:blip r:embed="rId3">
                <a:alphaModFix/>
              </a:blip>
              <a:srcRect b="0" l="0" r="0" t="0"/>
              <a:stretch/>
            </p:blipFill>
            <p:spPr>
              <a:xfrm>
                <a:off x="441554" y="437336"/>
                <a:ext cx="1015085" cy="1023522"/>
              </a:xfrm>
              <a:prstGeom prst="rect">
                <a:avLst/>
              </a:prstGeom>
              <a:noFill/>
              <a:ln>
                <a:noFill/>
              </a:ln>
            </p:spPr>
          </p:pic>
        </p:grpSp>
      </p:grpSp>
      <p:sp>
        <p:nvSpPr>
          <p:cNvPr id="120" name="Google Shape;120;p19"/>
          <p:cNvSpPr txBox="1"/>
          <p:nvPr/>
        </p:nvSpPr>
        <p:spPr>
          <a:xfrm>
            <a:off x="0" y="1461954"/>
            <a:ext cx="24378000" cy="1108800"/>
          </a:xfrm>
          <a:prstGeom prst="rect">
            <a:avLst/>
          </a:prstGeom>
          <a:noFill/>
          <a:ln>
            <a:noFill/>
          </a:ln>
        </p:spPr>
        <p:txBody>
          <a:bodyPr anchorCtr="0" anchor="t" bIns="91375" lIns="91375" spcFirstLastPara="1" rIns="91375" wrap="square" tIns="91375">
            <a:noAutofit/>
          </a:bodyPr>
          <a:lstStyle/>
          <a:p>
            <a:pPr indent="0" lvl="0" marL="0" marR="0" rtl="0" algn="ctr">
              <a:lnSpc>
                <a:spcPct val="100000"/>
              </a:lnSpc>
              <a:spcBef>
                <a:spcPts val="0"/>
              </a:spcBef>
              <a:spcAft>
                <a:spcPts val="0"/>
              </a:spcAft>
              <a:buClr>
                <a:srgbClr val="000000"/>
              </a:buClr>
              <a:buSzPts val="1300"/>
              <a:buFont typeface="Arial"/>
              <a:buNone/>
            </a:pPr>
            <a:r>
              <a:rPr b="1" lang="en-US" sz="6100">
                <a:solidFill>
                  <a:srgbClr val="3F3F3F"/>
                </a:solidFill>
                <a:latin typeface="Proxima Nova"/>
                <a:ea typeface="Proxima Nova"/>
                <a:cs typeface="Proxima Nova"/>
                <a:sym typeface="Proxima Nova"/>
              </a:rPr>
              <a:t>Why Discuss </a:t>
            </a:r>
            <a:r>
              <a:rPr b="1" lang="en-US" sz="6100">
                <a:solidFill>
                  <a:srgbClr val="28C8E5"/>
                </a:solidFill>
                <a:latin typeface="Proxima Nova"/>
                <a:ea typeface="Proxima Nova"/>
                <a:cs typeface="Proxima Nova"/>
                <a:sym typeface="Proxima Nova"/>
              </a:rPr>
              <a:t>Career Services</a:t>
            </a:r>
            <a:r>
              <a:rPr b="1" lang="en-US" sz="6100">
                <a:solidFill>
                  <a:srgbClr val="28C8E5"/>
                </a:solidFill>
                <a:latin typeface="Proxima Nova"/>
                <a:ea typeface="Proxima Nova"/>
                <a:cs typeface="Proxima Nova"/>
                <a:sym typeface="Proxima Nova"/>
              </a:rPr>
              <a:t> Now?</a:t>
            </a:r>
            <a:endParaRPr b="1" i="0" sz="61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Proxima Nova"/>
              <a:ea typeface="Proxima Nova"/>
              <a:cs typeface="Proxima Nova"/>
              <a:sym typeface="Proxima Nova"/>
            </a:endParaRPr>
          </a:p>
        </p:txBody>
      </p:sp>
      <p:sp>
        <p:nvSpPr>
          <p:cNvPr id="121" name="Google Shape;121;p19"/>
          <p:cNvSpPr txBox="1"/>
          <p:nvPr/>
        </p:nvSpPr>
        <p:spPr>
          <a:xfrm>
            <a:off x="0" y="3216901"/>
            <a:ext cx="24378000" cy="764700"/>
          </a:xfrm>
          <a:prstGeom prst="rect">
            <a:avLst/>
          </a:prstGeom>
          <a:noFill/>
          <a:ln>
            <a:noFill/>
          </a:ln>
        </p:spPr>
        <p:txBody>
          <a:bodyPr anchorCtr="0" anchor="t" bIns="91375" lIns="91375" spcFirstLastPara="1" rIns="91375" wrap="square" tIns="91375">
            <a:noAutofit/>
          </a:bodyPr>
          <a:lstStyle/>
          <a:p>
            <a:pPr indent="0" lvl="0" marL="0" rtl="0" algn="ctr">
              <a:spcBef>
                <a:spcPts val="0"/>
              </a:spcBef>
              <a:spcAft>
                <a:spcPts val="0"/>
              </a:spcAft>
              <a:buClr>
                <a:schemeClr val="dk1"/>
              </a:buClr>
              <a:buSzPts val="1100"/>
              <a:buFont typeface="Arial"/>
              <a:buNone/>
            </a:pPr>
            <a:r>
              <a:rPr b="1" lang="en-US" sz="3600">
                <a:latin typeface="Proxima Nova"/>
                <a:ea typeface="Proxima Nova"/>
                <a:cs typeface="Proxima Nova"/>
                <a:sym typeface="Proxima Nova"/>
              </a:rPr>
              <a:t>In the next few weeks, you will complete a Career Services Preferences survey on BootcampSpot</a:t>
            </a:r>
            <a:endParaRPr b="1" sz="3600">
              <a:latin typeface="Proxima Nova"/>
              <a:ea typeface="Proxima Nova"/>
              <a:cs typeface="Proxima Nova"/>
              <a:sym typeface="Proxima Nova"/>
            </a:endParaRPr>
          </a:p>
        </p:txBody>
      </p:sp>
      <p:sp>
        <p:nvSpPr>
          <p:cNvPr id="122" name="Google Shape;122;p19"/>
          <p:cNvSpPr/>
          <p:nvPr/>
        </p:nvSpPr>
        <p:spPr>
          <a:xfrm>
            <a:off x="2125198" y="5587824"/>
            <a:ext cx="4106400" cy="4107900"/>
          </a:xfrm>
          <a:prstGeom prst="ellipse">
            <a:avLst/>
          </a:prstGeom>
          <a:solidFill>
            <a:srgbClr val="3F3F3F"/>
          </a:solidFill>
          <a:ln cap="flat" cmpd="sng" w="762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sp>
        <p:nvSpPr>
          <p:cNvPr id="123" name="Google Shape;123;p19"/>
          <p:cNvSpPr txBox="1"/>
          <p:nvPr/>
        </p:nvSpPr>
        <p:spPr>
          <a:xfrm>
            <a:off x="1731650" y="10051208"/>
            <a:ext cx="4855800" cy="221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3F3F3F"/>
                </a:solidFill>
                <a:latin typeface="Proxima Nova"/>
                <a:ea typeface="Proxima Nova"/>
                <a:cs typeface="Proxima Nova"/>
                <a:sym typeface="Proxima Nova"/>
              </a:rPr>
              <a:t>Information about online career events and workshops</a:t>
            </a:r>
            <a:endParaRPr sz="500">
              <a:latin typeface="Proxima Nova"/>
              <a:ea typeface="Proxima Nova"/>
              <a:cs typeface="Proxima Nova"/>
              <a:sym typeface="Proxima Nova"/>
            </a:endParaRPr>
          </a:p>
        </p:txBody>
      </p:sp>
      <p:sp>
        <p:nvSpPr>
          <p:cNvPr id="124" name="Google Shape;124;p19"/>
          <p:cNvSpPr txBox="1"/>
          <p:nvPr/>
        </p:nvSpPr>
        <p:spPr>
          <a:xfrm>
            <a:off x="7350125" y="10051208"/>
            <a:ext cx="4355700" cy="11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3F3F3F"/>
                </a:solidFill>
                <a:latin typeface="Proxima Nova"/>
                <a:ea typeface="Proxima Nova"/>
                <a:cs typeface="Proxima Nova"/>
                <a:sym typeface="Proxima Nova"/>
              </a:rPr>
              <a:t>Access to JobTrack, a job search management tool</a:t>
            </a:r>
            <a:endParaRPr sz="2600">
              <a:solidFill>
                <a:srgbClr val="3F3F3F"/>
              </a:solidFill>
              <a:latin typeface="Proxima Nova"/>
              <a:ea typeface="Proxima Nova"/>
              <a:cs typeface="Proxima Nova"/>
              <a:sym typeface="Proxima Nova"/>
            </a:endParaRPr>
          </a:p>
        </p:txBody>
      </p:sp>
      <p:sp>
        <p:nvSpPr>
          <p:cNvPr id="125" name="Google Shape;125;p19"/>
          <p:cNvSpPr txBox="1"/>
          <p:nvPr/>
        </p:nvSpPr>
        <p:spPr>
          <a:xfrm>
            <a:off x="12615513" y="10051208"/>
            <a:ext cx="4495500" cy="18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3F3F3F"/>
                </a:solidFill>
                <a:latin typeface="Proxima Nova"/>
                <a:ea typeface="Proxima Nova"/>
                <a:cs typeface="Proxima Nova"/>
                <a:sym typeface="Proxima Nova"/>
              </a:rPr>
              <a:t>Feedback on your professional materials from your Profile Coach - Resume, Github, LinkedIn, etc.</a:t>
            </a:r>
            <a:endParaRPr sz="2600">
              <a:solidFill>
                <a:srgbClr val="3F3F3F"/>
              </a:solidFill>
              <a:latin typeface="Proxima Nova"/>
              <a:ea typeface="Proxima Nova"/>
              <a:cs typeface="Proxima Nova"/>
              <a:sym typeface="Proxima Nova"/>
            </a:endParaRPr>
          </a:p>
        </p:txBody>
      </p:sp>
      <p:sp>
        <p:nvSpPr>
          <p:cNvPr id="126" name="Google Shape;126;p19"/>
          <p:cNvSpPr txBox="1"/>
          <p:nvPr/>
        </p:nvSpPr>
        <p:spPr>
          <a:xfrm>
            <a:off x="17914450" y="10051208"/>
            <a:ext cx="4785600" cy="272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2600">
                <a:solidFill>
                  <a:srgbClr val="3F3F3F"/>
                </a:solidFill>
                <a:latin typeface="Proxima Nova"/>
                <a:ea typeface="Proxima Nova"/>
                <a:cs typeface="Proxima Nova"/>
                <a:sym typeface="Proxima Nova"/>
              </a:rPr>
              <a:t>1:1 scheduled career coaching sessions with your Career Director at least twice a month, OR a Career Director you can reach out to when you have questions</a:t>
            </a:r>
            <a:endParaRPr sz="2600">
              <a:solidFill>
                <a:srgbClr val="3F3F3F"/>
              </a:solidFill>
              <a:latin typeface="Proxima Nova"/>
              <a:ea typeface="Proxima Nova"/>
              <a:cs typeface="Proxima Nova"/>
              <a:sym typeface="Proxima Nova"/>
            </a:endParaRPr>
          </a:p>
        </p:txBody>
      </p:sp>
      <p:sp>
        <p:nvSpPr>
          <p:cNvPr id="127" name="Google Shape;127;p19"/>
          <p:cNvSpPr/>
          <p:nvPr/>
        </p:nvSpPr>
        <p:spPr>
          <a:xfrm>
            <a:off x="7474773" y="5587824"/>
            <a:ext cx="4106400" cy="4107900"/>
          </a:xfrm>
          <a:prstGeom prst="ellipse">
            <a:avLst/>
          </a:prstGeom>
          <a:solidFill>
            <a:srgbClr val="3F3F3F"/>
          </a:solidFill>
          <a:ln cap="flat" cmpd="sng" w="762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sp>
        <p:nvSpPr>
          <p:cNvPr id="128" name="Google Shape;128;p19"/>
          <p:cNvSpPr/>
          <p:nvPr/>
        </p:nvSpPr>
        <p:spPr>
          <a:xfrm>
            <a:off x="12824348" y="5587824"/>
            <a:ext cx="4106400" cy="4107900"/>
          </a:xfrm>
          <a:prstGeom prst="ellipse">
            <a:avLst/>
          </a:prstGeom>
          <a:solidFill>
            <a:srgbClr val="3F3F3F"/>
          </a:solidFill>
          <a:ln cap="flat" cmpd="sng" w="762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sp>
        <p:nvSpPr>
          <p:cNvPr id="129" name="Google Shape;129;p19"/>
          <p:cNvSpPr/>
          <p:nvPr/>
        </p:nvSpPr>
        <p:spPr>
          <a:xfrm>
            <a:off x="18254048" y="5587824"/>
            <a:ext cx="4106400" cy="4107900"/>
          </a:xfrm>
          <a:prstGeom prst="ellipse">
            <a:avLst/>
          </a:prstGeom>
          <a:solidFill>
            <a:srgbClr val="3F3F3F"/>
          </a:solidFill>
          <a:ln cap="flat" cmpd="sng" w="762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pic>
        <p:nvPicPr>
          <p:cNvPr id="130" name="Google Shape;130;p19"/>
          <p:cNvPicPr preferRelativeResize="0"/>
          <p:nvPr/>
        </p:nvPicPr>
        <p:blipFill>
          <a:blip r:embed="rId4">
            <a:alphaModFix/>
          </a:blip>
          <a:stretch>
            <a:fillRect/>
          </a:stretch>
        </p:blipFill>
        <p:spPr>
          <a:xfrm>
            <a:off x="3417200" y="6125900"/>
            <a:ext cx="1484675" cy="3031725"/>
          </a:xfrm>
          <a:prstGeom prst="rect">
            <a:avLst/>
          </a:prstGeom>
          <a:noFill/>
          <a:ln>
            <a:noFill/>
          </a:ln>
        </p:spPr>
      </p:pic>
      <p:pic>
        <p:nvPicPr>
          <p:cNvPr id="131" name="Google Shape;131;p19"/>
          <p:cNvPicPr preferRelativeResize="0"/>
          <p:nvPr/>
        </p:nvPicPr>
        <p:blipFill>
          <a:blip r:embed="rId5">
            <a:alphaModFix/>
          </a:blip>
          <a:stretch>
            <a:fillRect/>
          </a:stretch>
        </p:blipFill>
        <p:spPr>
          <a:xfrm>
            <a:off x="8232686" y="6826562"/>
            <a:ext cx="2590577" cy="1607725"/>
          </a:xfrm>
          <a:prstGeom prst="rect">
            <a:avLst/>
          </a:prstGeom>
          <a:noFill/>
          <a:ln>
            <a:noFill/>
          </a:ln>
        </p:spPr>
      </p:pic>
      <p:pic>
        <p:nvPicPr>
          <p:cNvPr id="132" name="Google Shape;132;p19"/>
          <p:cNvPicPr preferRelativeResize="0"/>
          <p:nvPr/>
        </p:nvPicPr>
        <p:blipFill>
          <a:blip r:embed="rId6">
            <a:alphaModFix/>
          </a:blip>
          <a:stretch>
            <a:fillRect/>
          </a:stretch>
        </p:blipFill>
        <p:spPr>
          <a:xfrm>
            <a:off x="13861775" y="6409600"/>
            <a:ext cx="2017975" cy="2388500"/>
          </a:xfrm>
          <a:prstGeom prst="rect">
            <a:avLst/>
          </a:prstGeom>
          <a:noFill/>
          <a:ln>
            <a:noFill/>
          </a:ln>
        </p:spPr>
      </p:pic>
      <p:pic>
        <p:nvPicPr>
          <p:cNvPr id="133" name="Google Shape;133;p19"/>
          <p:cNvPicPr preferRelativeResize="0"/>
          <p:nvPr/>
        </p:nvPicPr>
        <p:blipFill>
          <a:blip r:embed="rId7">
            <a:alphaModFix/>
          </a:blip>
          <a:stretch>
            <a:fillRect/>
          </a:stretch>
        </p:blipFill>
        <p:spPr>
          <a:xfrm>
            <a:off x="19170633" y="6447521"/>
            <a:ext cx="2273237" cy="238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p:nvPr/>
        </p:nvSpPr>
        <p:spPr>
          <a:xfrm>
            <a:off x="0" y="4563950"/>
            <a:ext cx="24378000" cy="7784100"/>
          </a:xfrm>
          <a:prstGeom prst="rect">
            <a:avLst/>
          </a:prstGeom>
          <a:solidFill>
            <a:srgbClr val="F2F2F2"/>
          </a:solidFill>
          <a:ln>
            <a:noFill/>
          </a:ln>
        </p:spPr>
        <p:txBody>
          <a:bodyPr anchorCtr="0" anchor="ctr" bIns="45725" lIns="91375" spcFirstLastPara="1" rIns="91375" wrap="square" tIns="45725">
            <a:noAutofit/>
          </a:bodyPr>
          <a:lstStyle/>
          <a:p>
            <a:pPr indent="0" lvl="0" marL="0" marR="0" rtl="0" algn="ctr">
              <a:lnSpc>
                <a:spcPct val="100000"/>
              </a:lnSpc>
              <a:spcBef>
                <a:spcPts val="0"/>
              </a:spcBef>
              <a:spcAft>
                <a:spcPts val="0"/>
              </a:spcAft>
              <a:buNone/>
            </a:pPr>
            <a:r>
              <a:t/>
            </a:r>
            <a:endParaRPr b="0" i="0" sz="1300" u="none" cap="none" strike="noStrike">
              <a:solidFill>
                <a:srgbClr val="FFFFFF"/>
              </a:solidFill>
              <a:latin typeface="Arial"/>
              <a:ea typeface="Arial"/>
              <a:cs typeface="Arial"/>
              <a:sym typeface="Arial"/>
            </a:endParaRPr>
          </a:p>
        </p:txBody>
      </p:sp>
      <p:sp>
        <p:nvSpPr>
          <p:cNvPr id="139" name="Google Shape;139;p20"/>
          <p:cNvSpPr txBox="1"/>
          <p:nvPr>
            <p:ph idx="1" type="body"/>
          </p:nvPr>
        </p:nvSpPr>
        <p:spPr>
          <a:xfrm>
            <a:off x="1754550" y="3117425"/>
            <a:ext cx="20897100" cy="11628000"/>
          </a:xfrm>
          <a:prstGeom prst="rect">
            <a:avLst/>
          </a:prstGeom>
        </p:spPr>
        <p:txBody>
          <a:bodyPr anchorCtr="0" anchor="t" bIns="243800" lIns="243800" spcFirstLastPara="1" rIns="243800" wrap="square" tIns="243800">
            <a:noAutofit/>
          </a:bodyPr>
          <a:lstStyle/>
          <a:p>
            <a:pPr indent="0" lvl="0" marL="0" rtl="0" algn="ctr">
              <a:lnSpc>
                <a:spcPct val="100000"/>
              </a:lnSpc>
              <a:spcBef>
                <a:spcPts val="0"/>
              </a:spcBef>
              <a:spcAft>
                <a:spcPts val="0"/>
              </a:spcAft>
              <a:buNone/>
            </a:pPr>
            <a:r>
              <a:rPr b="1" lang="en-US" sz="4000">
                <a:solidFill>
                  <a:srgbClr val="434343"/>
                </a:solidFill>
                <a:latin typeface="Proxima Nova"/>
                <a:ea typeface="Proxima Nova"/>
                <a:cs typeface="Proxima Nova"/>
                <a:sym typeface="Proxima Nova"/>
              </a:rPr>
              <a:t>You </a:t>
            </a:r>
            <a:r>
              <a:rPr b="1" lang="en-US" sz="4000">
                <a:solidFill>
                  <a:srgbClr val="28C8E5"/>
                </a:solidFill>
                <a:latin typeface="Proxima Nova"/>
                <a:ea typeface="Proxima Nova"/>
                <a:cs typeface="Proxima Nova"/>
                <a:sym typeface="Proxima Nova"/>
              </a:rPr>
              <a:t>MUST HAVE</a:t>
            </a:r>
            <a:r>
              <a:rPr b="1" lang="en-US" sz="4000">
                <a:solidFill>
                  <a:srgbClr val="434343"/>
                </a:solidFill>
                <a:latin typeface="Proxima Nova"/>
                <a:ea typeface="Proxima Nova"/>
                <a:cs typeface="Proxima Nova"/>
                <a:sym typeface="Proxima Nova"/>
              </a:rPr>
              <a:t> polished professional materials to begin</a:t>
            </a:r>
            <a:r>
              <a:rPr b="1" lang="en-US" sz="4000">
                <a:solidFill>
                  <a:srgbClr val="434343"/>
                </a:solidFill>
                <a:latin typeface="Proxima Nova"/>
                <a:ea typeface="Proxima Nova"/>
                <a:cs typeface="Proxima Nova"/>
                <a:sym typeface="Proxima Nova"/>
              </a:rPr>
              <a:t> applying</a:t>
            </a:r>
            <a:r>
              <a:rPr b="1" lang="en-US" sz="4000">
                <a:solidFill>
                  <a:srgbClr val="434343"/>
                </a:solidFill>
                <a:latin typeface="Proxima Nova"/>
                <a:ea typeface="Proxima Nova"/>
                <a:cs typeface="Proxima Nova"/>
                <a:sym typeface="Proxima Nova"/>
              </a:rPr>
              <a:t> for jobs</a:t>
            </a:r>
            <a:endParaRPr b="1" sz="4300">
              <a:solidFill>
                <a:srgbClr val="434343"/>
              </a:solidFill>
              <a:latin typeface="Proxima Nova"/>
              <a:ea typeface="Proxima Nova"/>
              <a:cs typeface="Proxima Nova"/>
              <a:sym typeface="Proxima Nova"/>
            </a:endParaRPr>
          </a:p>
          <a:p>
            <a:pPr indent="0" lvl="0" marL="457200" rtl="0" algn="ctr">
              <a:lnSpc>
                <a:spcPct val="100000"/>
              </a:lnSpc>
              <a:spcBef>
                <a:spcPts val="4300"/>
              </a:spcBef>
              <a:spcAft>
                <a:spcPts val="0"/>
              </a:spcAft>
              <a:buNone/>
            </a:pPr>
            <a:br>
              <a:rPr b="1" lang="en-US">
                <a:solidFill>
                  <a:srgbClr val="28C8E5"/>
                </a:solidFill>
                <a:latin typeface="Proxima Nova"/>
                <a:ea typeface="Proxima Nova"/>
                <a:cs typeface="Proxima Nova"/>
                <a:sym typeface="Proxima Nova"/>
              </a:rPr>
            </a:br>
            <a:r>
              <a:rPr b="1" lang="en-US">
                <a:solidFill>
                  <a:srgbClr val="434343"/>
                </a:solidFill>
                <a:latin typeface="Proxima Nova"/>
                <a:ea typeface="Proxima Nova"/>
                <a:cs typeface="Proxima Nova"/>
                <a:sym typeface="Proxima Nova"/>
              </a:rPr>
              <a:t>REVIEW MILESTONE 1</a:t>
            </a:r>
            <a:br>
              <a:rPr b="1" lang="en-US">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Employer Ready vs. Employer Competitive for a refresher</a:t>
            </a:r>
            <a:r>
              <a:rPr lang="en-US" sz="4400">
                <a:solidFill>
                  <a:srgbClr val="434343"/>
                </a:solidFill>
                <a:latin typeface="Proxima Nova"/>
                <a:ea typeface="Proxima Nova"/>
                <a:cs typeface="Proxima Nova"/>
                <a:sym typeface="Proxima Nova"/>
              </a:rPr>
              <a:t> </a:t>
            </a:r>
            <a:br>
              <a:rPr lang="en-US" sz="4400">
                <a:solidFill>
                  <a:srgbClr val="434343"/>
                </a:solidFill>
                <a:latin typeface="Proxima Nova"/>
                <a:ea typeface="Proxima Nova"/>
                <a:cs typeface="Proxima Nova"/>
                <a:sym typeface="Proxima Nova"/>
              </a:rPr>
            </a:br>
            <a:r>
              <a:rPr b="1" lang="en-US" sz="3400">
                <a:solidFill>
                  <a:srgbClr val="434343"/>
                </a:solidFill>
                <a:latin typeface="Proxima Nova"/>
                <a:ea typeface="Proxima Nova"/>
                <a:cs typeface="Proxima Nova"/>
                <a:sym typeface="Proxima Nova"/>
              </a:rPr>
              <a:t>Once you are Employer Ready, you’ll unlock access to additional Career Services support</a:t>
            </a:r>
            <a:r>
              <a:rPr lang="en-US" sz="4300">
                <a:solidFill>
                  <a:srgbClr val="434343"/>
                </a:solidFill>
                <a:latin typeface="Proxima Nova"/>
                <a:ea typeface="Proxima Nova"/>
                <a:cs typeface="Proxima Nova"/>
                <a:sym typeface="Proxima Nova"/>
              </a:rPr>
              <a:t> </a:t>
            </a:r>
            <a:endParaRPr sz="4300">
              <a:solidFill>
                <a:srgbClr val="434343"/>
              </a:solidFill>
              <a:latin typeface="Proxima Nova"/>
              <a:ea typeface="Proxima Nova"/>
              <a:cs typeface="Proxima Nova"/>
              <a:sym typeface="Proxima Nova"/>
            </a:endParaRPr>
          </a:p>
          <a:p>
            <a:pPr indent="0" lvl="0" marL="457200" rtl="0" algn="ctr">
              <a:lnSpc>
                <a:spcPct val="100000"/>
              </a:lnSpc>
              <a:spcBef>
                <a:spcPts val="4300"/>
              </a:spcBef>
              <a:spcAft>
                <a:spcPts val="0"/>
              </a:spcAft>
              <a:buNone/>
            </a:pPr>
            <a:r>
              <a:rPr b="1" lang="en-US">
                <a:solidFill>
                  <a:srgbClr val="434343"/>
                </a:solidFill>
                <a:latin typeface="Proxima Nova"/>
                <a:ea typeface="Proxima Nova"/>
                <a:cs typeface="Proxima Nova"/>
                <a:sym typeface="Proxima Nova"/>
              </a:rPr>
              <a:t>SMALL GROUP</a:t>
            </a:r>
            <a:r>
              <a:rPr b="1" lang="en-US">
                <a:solidFill>
                  <a:srgbClr val="434343"/>
                </a:solidFill>
                <a:latin typeface="Proxima Nova"/>
                <a:ea typeface="Proxima Nova"/>
                <a:cs typeface="Proxima Nova"/>
                <a:sym typeface="Proxima Nova"/>
              </a:rPr>
              <a:t> TECHNICAL INTERVIEW WORKSHOPS</a:t>
            </a:r>
            <a:br>
              <a:rPr b="1" lang="en-US">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Within one 90-minute session, 50% of students increase their scores by 50% on technical assessments.</a:t>
            </a:r>
            <a:r>
              <a:rPr lang="en-US" sz="4500">
                <a:solidFill>
                  <a:srgbClr val="434343"/>
                </a:solidFill>
                <a:latin typeface="Proxima Nova"/>
                <a:ea typeface="Proxima Nova"/>
                <a:cs typeface="Proxima Nova"/>
                <a:sym typeface="Proxima Nova"/>
              </a:rPr>
              <a:t> </a:t>
            </a:r>
            <a:endParaRPr sz="4500">
              <a:solidFill>
                <a:srgbClr val="434343"/>
              </a:solidFill>
              <a:latin typeface="Proxima Nova"/>
              <a:ea typeface="Proxima Nova"/>
              <a:cs typeface="Proxima Nova"/>
              <a:sym typeface="Proxima Nova"/>
            </a:endParaRPr>
          </a:p>
          <a:p>
            <a:pPr indent="0" lvl="0" marL="457200" rtl="0" algn="ctr">
              <a:lnSpc>
                <a:spcPct val="100000"/>
              </a:lnSpc>
              <a:spcBef>
                <a:spcPts val="4300"/>
              </a:spcBef>
              <a:spcAft>
                <a:spcPts val="4300"/>
              </a:spcAft>
              <a:buNone/>
            </a:pPr>
            <a:r>
              <a:rPr b="1" lang="en-US">
                <a:solidFill>
                  <a:srgbClr val="434343"/>
                </a:solidFill>
                <a:latin typeface="Proxima Nova"/>
                <a:ea typeface="Proxima Nova"/>
                <a:cs typeface="Proxima Nova"/>
                <a:sym typeface="Proxima Nova"/>
              </a:rPr>
              <a:t>JOB </a:t>
            </a:r>
            <a:r>
              <a:rPr b="1" lang="en-US">
                <a:solidFill>
                  <a:srgbClr val="434343"/>
                </a:solidFill>
                <a:latin typeface="Proxima Nova"/>
                <a:ea typeface="Proxima Nova"/>
                <a:cs typeface="Proxima Nova"/>
                <a:sym typeface="Proxima Nova"/>
              </a:rPr>
              <a:t>REFERRALS</a:t>
            </a:r>
            <a:br>
              <a:rPr b="1" lang="en-US">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We have a network of employers who regularly partner with us to hire tech talent. While we cannot guarantee a referral, you can only be referred when you are Employer Ready.</a:t>
            </a:r>
            <a:endParaRPr sz="3400">
              <a:solidFill>
                <a:srgbClr val="434343"/>
              </a:solidFill>
              <a:latin typeface="Proxima Nova"/>
              <a:ea typeface="Proxima Nova"/>
              <a:cs typeface="Proxima Nova"/>
              <a:sym typeface="Proxima Nova"/>
            </a:endParaRPr>
          </a:p>
        </p:txBody>
      </p:sp>
      <p:grpSp>
        <p:nvGrpSpPr>
          <p:cNvPr id="140" name="Google Shape;140;p20"/>
          <p:cNvGrpSpPr/>
          <p:nvPr/>
        </p:nvGrpSpPr>
        <p:grpSpPr>
          <a:xfrm>
            <a:off x="417326" y="0"/>
            <a:ext cx="23532842" cy="13498553"/>
            <a:chOff x="417326" y="0"/>
            <a:chExt cx="23532842" cy="13498553"/>
          </a:xfrm>
        </p:grpSpPr>
        <p:grpSp>
          <p:nvGrpSpPr>
            <p:cNvPr id="141" name="Google Shape;141;p20"/>
            <p:cNvGrpSpPr/>
            <p:nvPr/>
          </p:nvGrpSpPr>
          <p:grpSpPr>
            <a:xfrm>
              <a:off x="417326" y="221453"/>
              <a:ext cx="23532842" cy="13277100"/>
              <a:chOff x="-14060" y="1677"/>
              <a:chExt cx="23539904" cy="13277100"/>
            </a:xfrm>
          </p:grpSpPr>
          <p:sp>
            <p:nvSpPr>
              <p:cNvPr id="142" name="Google Shape;142;p20"/>
              <p:cNvSpPr txBox="1"/>
              <p:nvPr/>
            </p:nvSpPr>
            <p:spPr>
              <a:xfrm>
                <a:off x="452070" y="1677"/>
                <a:ext cx="11295300" cy="4410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Confidential &amp; Proprietary Information of Trilogy Education Services, a 2U, Inc. brand</a:t>
                </a:r>
                <a:endParaRPr i="1" sz="2100" u="none" cap="none" strike="noStrike">
                  <a:solidFill>
                    <a:srgbClr val="2E91A3"/>
                  </a:solidFill>
                  <a:latin typeface="Proxima Nova"/>
                  <a:ea typeface="Proxima Nova"/>
                  <a:cs typeface="Proxima Nova"/>
                  <a:sym typeface="Proxima Nova"/>
                </a:endParaRPr>
              </a:p>
            </p:txBody>
          </p:sp>
          <p:sp>
            <p:nvSpPr>
              <p:cNvPr id="143" name="Google Shape;143;p20"/>
              <p:cNvSpPr txBox="1"/>
              <p:nvPr/>
            </p:nvSpPr>
            <p:spPr>
              <a:xfrm>
                <a:off x="16986317" y="12834177"/>
                <a:ext cx="5985000" cy="444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 Trilogy Education Services, a 2U, Inc. brand</a:t>
                </a:r>
                <a:endParaRPr i="1" sz="2100" u="none" cap="none" strike="noStrike">
                  <a:solidFill>
                    <a:srgbClr val="2E91A3"/>
                  </a:solidFill>
                  <a:latin typeface="Proxima Nova"/>
                  <a:ea typeface="Proxima Nova"/>
                  <a:cs typeface="Proxima Nova"/>
                  <a:sym typeface="Proxima Nova"/>
                </a:endParaRPr>
              </a:p>
            </p:txBody>
          </p:sp>
          <p:cxnSp>
            <p:nvCxnSpPr>
              <p:cNvPr id="144" name="Google Shape;144;p20"/>
              <p:cNvCxnSpPr/>
              <p:nvPr/>
            </p:nvCxnSpPr>
            <p:spPr>
              <a:xfrm rot="10800000">
                <a:off x="23513486"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45" name="Google Shape;145;p20"/>
              <p:cNvCxnSpPr/>
              <p:nvPr/>
            </p:nvCxnSpPr>
            <p:spPr>
              <a:xfrm rot="10800000">
                <a:off x="-1"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46" name="Google Shape;146;p20"/>
              <p:cNvCxnSpPr/>
              <p:nvPr/>
            </p:nvCxnSpPr>
            <p:spPr>
              <a:xfrm>
                <a:off x="-12284" y="13065561"/>
                <a:ext cx="16863300" cy="0"/>
              </a:xfrm>
              <a:prstGeom prst="straightConnector1">
                <a:avLst/>
              </a:prstGeom>
              <a:noFill/>
              <a:ln cap="flat" cmpd="sng" w="25400">
                <a:solidFill>
                  <a:srgbClr val="2E91A3"/>
                </a:solidFill>
                <a:prstDash val="solid"/>
                <a:miter lim="400000"/>
                <a:headEnd len="sm" w="sm" type="none"/>
                <a:tailEnd len="sm" w="sm" type="none"/>
              </a:ln>
            </p:spPr>
          </p:cxnSp>
          <p:cxnSp>
            <p:nvCxnSpPr>
              <p:cNvPr id="147" name="Google Shape;147;p20"/>
              <p:cNvCxnSpPr/>
              <p:nvPr/>
            </p:nvCxnSpPr>
            <p:spPr>
              <a:xfrm>
                <a:off x="10765644" y="222227"/>
                <a:ext cx="12760200" cy="0"/>
              </a:xfrm>
              <a:prstGeom prst="straightConnector1">
                <a:avLst/>
              </a:prstGeom>
              <a:noFill/>
              <a:ln cap="flat" cmpd="sng" w="25400">
                <a:solidFill>
                  <a:srgbClr val="2E91A3"/>
                </a:solidFill>
                <a:prstDash val="solid"/>
                <a:miter lim="400000"/>
                <a:headEnd len="sm" w="sm" type="none"/>
                <a:tailEnd len="sm" w="sm" type="none"/>
              </a:ln>
            </p:spPr>
          </p:cxnSp>
          <p:cxnSp>
            <p:nvCxnSpPr>
              <p:cNvPr id="148" name="Google Shape;148;p20"/>
              <p:cNvCxnSpPr/>
              <p:nvPr/>
            </p:nvCxnSpPr>
            <p:spPr>
              <a:xfrm flipH="1" rot="10800000">
                <a:off x="-14060" y="222246"/>
                <a:ext cx="405000" cy="300"/>
              </a:xfrm>
              <a:prstGeom prst="straightConnector1">
                <a:avLst/>
              </a:prstGeom>
              <a:noFill/>
              <a:ln cap="flat" cmpd="sng" w="25400">
                <a:solidFill>
                  <a:srgbClr val="2E91A3"/>
                </a:solidFill>
                <a:prstDash val="solid"/>
                <a:miter lim="400000"/>
                <a:headEnd len="sm" w="sm" type="none"/>
                <a:tailEnd len="sm" w="sm" type="none"/>
              </a:ln>
            </p:spPr>
          </p:cxnSp>
          <p:cxnSp>
            <p:nvCxnSpPr>
              <p:cNvPr id="149" name="Google Shape;149;p20"/>
              <p:cNvCxnSpPr/>
              <p:nvPr/>
            </p:nvCxnSpPr>
            <p:spPr>
              <a:xfrm>
                <a:off x="22628844" y="13045427"/>
                <a:ext cx="876900" cy="0"/>
              </a:xfrm>
              <a:prstGeom prst="straightConnector1">
                <a:avLst/>
              </a:prstGeom>
              <a:noFill/>
              <a:ln cap="flat" cmpd="sng" w="25400">
                <a:solidFill>
                  <a:srgbClr val="2E91A3"/>
                </a:solidFill>
                <a:prstDash val="solid"/>
                <a:miter lim="400000"/>
                <a:headEnd len="sm" w="sm" type="none"/>
                <a:tailEnd len="sm" w="sm" type="none"/>
              </a:ln>
            </p:spPr>
          </p:cxnSp>
        </p:grpSp>
        <p:grpSp>
          <p:nvGrpSpPr>
            <p:cNvPr id="150" name="Google Shape;150;p20"/>
            <p:cNvGrpSpPr/>
            <p:nvPr/>
          </p:nvGrpSpPr>
          <p:grpSpPr>
            <a:xfrm>
              <a:off x="21394381" y="0"/>
              <a:ext cx="1897531" cy="1898100"/>
              <a:chOff x="0" y="0"/>
              <a:chExt cx="1898100" cy="1898100"/>
            </a:xfrm>
          </p:grpSpPr>
          <p:sp>
            <p:nvSpPr>
              <p:cNvPr id="151" name="Google Shape;151;p20"/>
              <p:cNvSpPr/>
              <p:nvPr/>
            </p:nvSpPr>
            <p:spPr>
              <a:xfrm>
                <a:off x="0" y="0"/>
                <a:ext cx="1898100" cy="1898100"/>
              </a:xfrm>
              <a:prstGeom prst="rect">
                <a:avLst/>
              </a:prstGeom>
              <a:solidFill>
                <a:srgbClr val="F3F6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pic>
            <p:nvPicPr>
              <p:cNvPr descr="Image" id="152" name="Google Shape;152;p20"/>
              <p:cNvPicPr preferRelativeResize="0"/>
              <p:nvPr/>
            </p:nvPicPr>
            <p:blipFill rotWithShape="1">
              <a:blip r:embed="rId3">
                <a:alphaModFix/>
              </a:blip>
              <a:srcRect b="0" l="0" r="0" t="0"/>
              <a:stretch/>
            </p:blipFill>
            <p:spPr>
              <a:xfrm>
                <a:off x="441554" y="437336"/>
                <a:ext cx="1015085" cy="1023522"/>
              </a:xfrm>
              <a:prstGeom prst="rect">
                <a:avLst/>
              </a:prstGeom>
              <a:noFill/>
              <a:ln>
                <a:noFill/>
              </a:ln>
            </p:spPr>
          </p:pic>
        </p:grpSp>
      </p:grpSp>
      <p:sp>
        <p:nvSpPr>
          <p:cNvPr id="153" name="Google Shape;153;p20"/>
          <p:cNvSpPr txBox="1"/>
          <p:nvPr/>
        </p:nvSpPr>
        <p:spPr>
          <a:xfrm>
            <a:off x="0" y="1461954"/>
            <a:ext cx="24378000" cy="1108800"/>
          </a:xfrm>
          <a:prstGeom prst="rect">
            <a:avLst/>
          </a:prstGeom>
          <a:noFill/>
          <a:ln>
            <a:noFill/>
          </a:ln>
        </p:spPr>
        <p:txBody>
          <a:bodyPr anchorCtr="0" anchor="t" bIns="91375" lIns="91375" spcFirstLastPara="1" rIns="91375" wrap="square" tIns="91375">
            <a:noAutofit/>
          </a:bodyPr>
          <a:lstStyle/>
          <a:p>
            <a:pPr indent="0" lvl="0" marL="0" marR="0" rtl="0" algn="ctr">
              <a:lnSpc>
                <a:spcPct val="100000"/>
              </a:lnSpc>
              <a:spcBef>
                <a:spcPts val="0"/>
              </a:spcBef>
              <a:spcAft>
                <a:spcPts val="0"/>
              </a:spcAft>
              <a:buClr>
                <a:srgbClr val="000000"/>
              </a:buClr>
              <a:buSzPts val="1300"/>
              <a:buFont typeface="Arial"/>
              <a:buNone/>
            </a:pPr>
            <a:r>
              <a:rPr b="1" lang="en-US" sz="6100">
                <a:solidFill>
                  <a:srgbClr val="3F3F3F"/>
                </a:solidFill>
                <a:latin typeface="Proxima Nova"/>
                <a:ea typeface="Proxima Nova"/>
                <a:cs typeface="Proxima Nova"/>
                <a:sym typeface="Proxima Nova"/>
              </a:rPr>
              <a:t>First Step:</a:t>
            </a:r>
            <a:r>
              <a:rPr b="1" lang="en-US" sz="6100">
                <a:solidFill>
                  <a:srgbClr val="3F3F3F"/>
                </a:solidFill>
                <a:latin typeface="Proxima Nova"/>
                <a:ea typeface="Proxima Nova"/>
                <a:cs typeface="Proxima Nova"/>
                <a:sym typeface="Proxima Nova"/>
              </a:rPr>
              <a:t> </a:t>
            </a:r>
            <a:r>
              <a:rPr b="1" lang="en-US" sz="6100">
                <a:solidFill>
                  <a:srgbClr val="28C8E5"/>
                </a:solidFill>
                <a:latin typeface="Proxima Nova"/>
                <a:ea typeface="Proxima Nova"/>
                <a:cs typeface="Proxima Nova"/>
                <a:sym typeface="Proxima Nova"/>
              </a:rPr>
              <a:t>Becoming Employer Ready</a:t>
            </a:r>
            <a:endParaRPr b="1" i="0" sz="61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57" name="Shape 157"/>
        <p:cNvGrpSpPr/>
        <p:nvPr/>
      </p:nvGrpSpPr>
      <p:grpSpPr>
        <a:xfrm>
          <a:off x="0" y="0"/>
          <a:ext cx="0" cy="0"/>
          <a:chOff x="0" y="0"/>
          <a:chExt cx="0" cy="0"/>
        </a:xfrm>
      </p:grpSpPr>
      <p:pic>
        <p:nvPicPr>
          <p:cNvPr id="158" name="Google Shape;158;p21" title="Introduction to Career Services">
            <a:hlinkClick r:id="rId3"/>
          </p:cNvPr>
          <p:cNvPicPr preferRelativeResize="0"/>
          <p:nvPr/>
        </p:nvPicPr>
        <p:blipFill>
          <a:blip r:embed="rId4">
            <a:alphaModFix/>
          </a:blip>
          <a:stretch>
            <a:fillRect/>
          </a:stretch>
        </p:blipFill>
        <p:spPr>
          <a:xfrm>
            <a:off x="5764600" y="2776875"/>
            <a:ext cx="12848825" cy="9636625"/>
          </a:xfrm>
          <a:prstGeom prst="rect">
            <a:avLst/>
          </a:prstGeom>
          <a:noFill/>
          <a:ln>
            <a:noFill/>
          </a:ln>
        </p:spPr>
      </p:pic>
      <p:grpSp>
        <p:nvGrpSpPr>
          <p:cNvPr id="159" name="Google Shape;159;p21"/>
          <p:cNvGrpSpPr/>
          <p:nvPr/>
        </p:nvGrpSpPr>
        <p:grpSpPr>
          <a:xfrm>
            <a:off x="423300" y="1871"/>
            <a:ext cx="23515689" cy="13496848"/>
            <a:chOff x="158777" y="702"/>
            <a:chExt cx="8820588" cy="5061255"/>
          </a:xfrm>
        </p:grpSpPr>
        <p:grpSp>
          <p:nvGrpSpPr>
            <p:cNvPr id="160" name="Google Shape;160;p21"/>
            <p:cNvGrpSpPr/>
            <p:nvPr/>
          </p:nvGrpSpPr>
          <p:grpSpPr>
            <a:xfrm>
              <a:off x="158777" y="83044"/>
              <a:ext cx="8820588" cy="4978913"/>
              <a:chOff x="-8083" y="1677"/>
              <a:chExt cx="23521569" cy="13277100"/>
            </a:xfrm>
          </p:grpSpPr>
          <p:sp>
            <p:nvSpPr>
              <p:cNvPr id="161" name="Google Shape;161;p21"/>
              <p:cNvSpPr txBox="1"/>
              <p:nvPr/>
            </p:nvSpPr>
            <p:spPr>
              <a:xfrm>
                <a:off x="452070" y="1677"/>
                <a:ext cx="11295300" cy="4410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Confidential &amp; Proprietary Information of Trilogy Education Services, a 2U, Inc. brand</a:t>
                </a:r>
                <a:endParaRPr i="1" sz="2100" u="none" cap="none" strike="noStrike">
                  <a:solidFill>
                    <a:srgbClr val="2E91A3"/>
                  </a:solidFill>
                  <a:latin typeface="Proxima Nova"/>
                  <a:ea typeface="Proxima Nova"/>
                  <a:cs typeface="Proxima Nova"/>
                  <a:sym typeface="Proxima Nova"/>
                </a:endParaRPr>
              </a:p>
            </p:txBody>
          </p:sp>
          <p:sp>
            <p:nvSpPr>
              <p:cNvPr id="162" name="Google Shape;162;p21"/>
              <p:cNvSpPr txBox="1"/>
              <p:nvPr/>
            </p:nvSpPr>
            <p:spPr>
              <a:xfrm>
                <a:off x="16986317" y="12834177"/>
                <a:ext cx="5985000" cy="444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 Trilogy Education Services, a 2U, Inc. brand</a:t>
                </a:r>
                <a:endParaRPr i="1" sz="2100" u="none" cap="none" strike="noStrike">
                  <a:solidFill>
                    <a:srgbClr val="2E91A3"/>
                  </a:solidFill>
                  <a:latin typeface="Proxima Nova"/>
                  <a:ea typeface="Proxima Nova"/>
                  <a:cs typeface="Proxima Nova"/>
                  <a:sym typeface="Proxima Nova"/>
                </a:endParaRPr>
              </a:p>
            </p:txBody>
          </p:sp>
          <p:cxnSp>
            <p:nvCxnSpPr>
              <p:cNvPr id="163" name="Google Shape;163;p21"/>
              <p:cNvCxnSpPr/>
              <p:nvPr/>
            </p:nvCxnSpPr>
            <p:spPr>
              <a:xfrm rot="10800000">
                <a:off x="23513486"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64" name="Google Shape;164;p21"/>
              <p:cNvCxnSpPr/>
              <p:nvPr/>
            </p:nvCxnSpPr>
            <p:spPr>
              <a:xfrm rot="10800000">
                <a:off x="-1"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65" name="Google Shape;165;p21"/>
              <p:cNvCxnSpPr/>
              <p:nvPr/>
            </p:nvCxnSpPr>
            <p:spPr>
              <a:xfrm>
                <a:off x="-8083" y="13065011"/>
                <a:ext cx="16859100" cy="600"/>
              </a:xfrm>
              <a:prstGeom prst="straightConnector1">
                <a:avLst/>
              </a:prstGeom>
              <a:noFill/>
              <a:ln cap="flat" cmpd="sng" w="25400">
                <a:solidFill>
                  <a:srgbClr val="2E91A3"/>
                </a:solidFill>
                <a:prstDash val="solid"/>
                <a:miter lim="400000"/>
                <a:headEnd len="sm" w="sm" type="none"/>
                <a:tailEnd len="sm" w="sm" type="none"/>
              </a:ln>
            </p:spPr>
          </p:cxnSp>
          <p:cxnSp>
            <p:nvCxnSpPr>
              <p:cNvPr id="166" name="Google Shape;166;p21"/>
              <p:cNvCxnSpPr/>
              <p:nvPr/>
            </p:nvCxnSpPr>
            <p:spPr>
              <a:xfrm>
                <a:off x="10765644" y="222227"/>
                <a:ext cx="12742500" cy="4500"/>
              </a:xfrm>
              <a:prstGeom prst="straightConnector1">
                <a:avLst/>
              </a:prstGeom>
              <a:noFill/>
              <a:ln cap="flat" cmpd="sng" w="25400">
                <a:solidFill>
                  <a:srgbClr val="2E91A3"/>
                </a:solidFill>
                <a:prstDash val="solid"/>
                <a:miter lim="400000"/>
                <a:headEnd len="sm" w="sm" type="none"/>
                <a:tailEnd len="sm" w="sm" type="none"/>
              </a:ln>
            </p:spPr>
          </p:cxnSp>
          <p:cxnSp>
            <p:nvCxnSpPr>
              <p:cNvPr id="167" name="Google Shape;167;p21"/>
              <p:cNvCxnSpPr/>
              <p:nvPr/>
            </p:nvCxnSpPr>
            <p:spPr>
              <a:xfrm>
                <a:off x="-8083" y="222221"/>
                <a:ext cx="399000" cy="0"/>
              </a:xfrm>
              <a:prstGeom prst="straightConnector1">
                <a:avLst/>
              </a:prstGeom>
              <a:noFill/>
              <a:ln cap="flat" cmpd="sng" w="25400">
                <a:solidFill>
                  <a:srgbClr val="2E91A3"/>
                </a:solidFill>
                <a:prstDash val="solid"/>
                <a:miter lim="400000"/>
                <a:headEnd len="sm" w="sm" type="none"/>
                <a:tailEnd len="sm" w="sm" type="none"/>
              </a:ln>
            </p:spPr>
          </p:cxnSp>
          <p:cxnSp>
            <p:nvCxnSpPr>
              <p:cNvPr id="168" name="Google Shape;168;p21"/>
              <p:cNvCxnSpPr/>
              <p:nvPr/>
            </p:nvCxnSpPr>
            <p:spPr>
              <a:xfrm>
                <a:off x="22628844" y="13045427"/>
                <a:ext cx="876900" cy="0"/>
              </a:xfrm>
              <a:prstGeom prst="straightConnector1">
                <a:avLst/>
              </a:prstGeom>
              <a:noFill/>
              <a:ln cap="flat" cmpd="sng" w="25400">
                <a:solidFill>
                  <a:srgbClr val="2E91A3"/>
                </a:solidFill>
                <a:prstDash val="solid"/>
                <a:miter lim="400000"/>
                <a:headEnd len="sm" w="sm" type="none"/>
                <a:tailEnd len="sm" w="sm" type="none"/>
              </a:ln>
            </p:spPr>
          </p:cxnSp>
        </p:grpSp>
        <p:grpSp>
          <p:nvGrpSpPr>
            <p:cNvPr id="169" name="Google Shape;169;p21"/>
            <p:cNvGrpSpPr/>
            <p:nvPr/>
          </p:nvGrpSpPr>
          <p:grpSpPr>
            <a:xfrm>
              <a:off x="8024900" y="702"/>
              <a:ext cx="711788" cy="711788"/>
              <a:chOff x="0" y="0"/>
              <a:chExt cx="1898100" cy="1898100"/>
            </a:xfrm>
          </p:grpSpPr>
          <p:sp>
            <p:nvSpPr>
              <p:cNvPr id="170" name="Google Shape;170;p21"/>
              <p:cNvSpPr/>
              <p:nvPr/>
            </p:nvSpPr>
            <p:spPr>
              <a:xfrm>
                <a:off x="0" y="0"/>
                <a:ext cx="1898100" cy="1898100"/>
              </a:xfrm>
              <a:prstGeom prst="rect">
                <a:avLst/>
              </a:prstGeom>
              <a:solidFill>
                <a:srgbClr val="494949"/>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pic>
            <p:nvPicPr>
              <p:cNvPr descr="Image" id="171" name="Google Shape;171;p21"/>
              <p:cNvPicPr preferRelativeResize="0"/>
              <p:nvPr/>
            </p:nvPicPr>
            <p:blipFill rotWithShape="1">
              <a:blip r:embed="rId5">
                <a:alphaModFix/>
              </a:blip>
              <a:srcRect b="0" l="0" r="0" t="0"/>
              <a:stretch/>
            </p:blipFill>
            <p:spPr>
              <a:xfrm>
                <a:off x="438601" y="438684"/>
                <a:ext cx="1016000" cy="1028701"/>
              </a:xfrm>
              <a:prstGeom prst="rect">
                <a:avLst/>
              </a:prstGeom>
              <a:noFill/>
              <a:ln>
                <a:noFill/>
              </a:ln>
            </p:spPr>
          </p:pic>
        </p:grpSp>
      </p:grpSp>
      <p:sp>
        <p:nvSpPr>
          <p:cNvPr id="172" name="Google Shape;172;p21"/>
          <p:cNvSpPr txBox="1"/>
          <p:nvPr/>
        </p:nvSpPr>
        <p:spPr>
          <a:xfrm>
            <a:off x="0" y="1461954"/>
            <a:ext cx="24378000" cy="1108800"/>
          </a:xfrm>
          <a:prstGeom prst="rect">
            <a:avLst/>
          </a:prstGeom>
          <a:noFill/>
          <a:ln>
            <a:noFill/>
          </a:ln>
        </p:spPr>
        <p:txBody>
          <a:bodyPr anchorCtr="0" anchor="t" bIns="91375" lIns="91375" spcFirstLastPara="1" rIns="91375" wrap="square" tIns="91375">
            <a:noAutofit/>
          </a:bodyPr>
          <a:lstStyle/>
          <a:p>
            <a:pPr indent="0" lvl="0" marL="0" marR="0" rtl="0" algn="ctr">
              <a:lnSpc>
                <a:spcPct val="100000"/>
              </a:lnSpc>
              <a:spcBef>
                <a:spcPts val="0"/>
              </a:spcBef>
              <a:spcAft>
                <a:spcPts val="0"/>
              </a:spcAft>
              <a:buClr>
                <a:srgbClr val="000000"/>
              </a:buClr>
              <a:buSzPts val="1300"/>
              <a:buFont typeface="Arial"/>
              <a:buNone/>
            </a:pPr>
            <a:r>
              <a:rPr b="1" lang="en-US" sz="6100">
                <a:solidFill>
                  <a:srgbClr val="FFFFFF"/>
                </a:solidFill>
                <a:latin typeface="Proxima Nova"/>
                <a:ea typeface="Proxima Nova"/>
                <a:cs typeface="Proxima Nova"/>
                <a:sym typeface="Proxima Nova"/>
              </a:rPr>
              <a:t>Introduction to</a:t>
            </a:r>
            <a:r>
              <a:rPr b="1" lang="en-US" sz="6100">
                <a:solidFill>
                  <a:srgbClr val="FFFFFF"/>
                </a:solidFill>
                <a:latin typeface="Proxima Nova"/>
                <a:ea typeface="Proxima Nova"/>
                <a:cs typeface="Proxima Nova"/>
                <a:sym typeface="Proxima Nova"/>
              </a:rPr>
              <a:t> </a:t>
            </a:r>
            <a:r>
              <a:rPr b="1" lang="en-US" sz="6100">
                <a:solidFill>
                  <a:srgbClr val="28C8E5"/>
                </a:solidFill>
                <a:latin typeface="Proxima Nova"/>
                <a:ea typeface="Proxima Nova"/>
                <a:cs typeface="Proxima Nova"/>
                <a:sym typeface="Proxima Nova"/>
              </a:rPr>
              <a:t>Career Services</a:t>
            </a:r>
            <a:endParaRPr b="1" i="0" sz="13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p:nvPr/>
        </p:nvSpPr>
        <p:spPr>
          <a:xfrm>
            <a:off x="3075" y="6354876"/>
            <a:ext cx="24378000" cy="788700"/>
          </a:xfrm>
          <a:prstGeom prst="rect">
            <a:avLst/>
          </a:prstGeom>
          <a:solidFill>
            <a:srgbClr val="F2F2F2"/>
          </a:solidFill>
          <a:ln>
            <a:noFill/>
          </a:ln>
        </p:spPr>
        <p:txBody>
          <a:bodyPr anchorCtr="0" anchor="ctr" bIns="45725" lIns="91375" spcFirstLastPara="1" rIns="91375" wrap="square" tIns="45725">
            <a:noAutofit/>
          </a:bodyPr>
          <a:lstStyle/>
          <a:p>
            <a:pPr indent="0" lvl="0" marL="0" marR="0" rtl="0" algn="ctr">
              <a:lnSpc>
                <a:spcPct val="100000"/>
              </a:lnSpc>
              <a:spcBef>
                <a:spcPts val="0"/>
              </a:spcBef>
              <a:spcAft>
                <a:spcPts val="0"/>
              </a:spcAft>
              <a:buNone/>
            </a:pPr>
            <a:r>
              <a:t/>
            </a:r>
            <a:endParaRPr b="0" i="0" sz="1300" u="none" cap="none" strike="noStrike">
              <a:solidFill>
                <a:srgbClr val="FFFFFF"/>
              </a:solidFill>
              <a:latin typeface="Arial"/>
              <a:ea typeface="Arial"/>
              <a:cs typeface="Arial"/>
              <a:sym typeface="Arial"/>
            </a:endParaRPr>
          </a:p>
        </p:txBody>
      </p:sp>
      <p:sp>
        <p:nvSpPr>
          <p:cNvPr id="178" name="Google Shape;178;p22"/>
          <p:cNvSpPr txBox="1"/>
          <p:nvPr>
            <p:ph idx="1" type="body"/>
          </p:nvPr>
        </p:nvSpPr>
        <p:spPr>
          <a:xfrm>
            <a:off x="831200" y="2904126"/>
            <a:ext cx="22721700" cy="3446400"/>
          </a:xfrm>
          <a:prstGeom prst="rect">
            <a:avLst/>
          </a:prstGeom>
        </p:spPr>
        <p:txBody>
          <a:bodyPr anchorCtr="0" anchor="t" bIns="243800" lIns="243800" spcFirstLastPara="1" rIns="243800" wrap="square" tIns="243800">
            <a:noAutofit/>
          </a:bodyPr>
          <a:lstStyle/>
          <a:p>
            <a:pPr indent="0" lvl="0" marL="0" rtl="0" algn="ctr">
              <a:lnSpc>
                <a:spcPct val="100000"/>
              </a:lnSpc>
              <a:spcBef>
                <a:spcPts val="0"/>
              </a:spcBef>
              <a:spcAft>
                <a:spcPts val="0"/>
              </a:spcAft>
              <a:buNone/>
            </a:pPr>
            <a:r>
              <a:rPr b="1" lang="en-US" sz="3700">
                <a:latin typeface="Proxima Nova"/>
                <a:ea typeface="Proxima Nova"/>
                <a:cs typeface="Proxima Nova"/>
                <a:sym typeface="Proxima Nova"/>
              </a:rPr>
              <a:t>Your Career Director provides you with 1:1 coaching to help</a:t>
            </a:r>
            <a:br>
              <a:rPr b="1" lang="en-US" sz="3700">
                <a:latin typeface="Proxima Nova"/>
                <a:ea typeface="Proxima Nova"/>
                <a:cs typeface="Proxima Nova"/>
                <a:sym typeface="Proxima Nova"/>
              </a:rPr>
            </a:br>
            <a:r>
              <a:rPr b="1" lang="en-US" sz="3700">
                <a:latin typeface="Proxima Nova"/>
                <a:ea typeface="Proxima Nova"/>
                <a:cs typeface="Proxima Nova"/>
                <a:sym typeface="Proxima Nova"/>
              </a:rPr>
              <a:t>you be Employer </a:t>
            </a:r>
            <a:r>
              <a:rPr b="1" lang="en-US" sz="3700">
                <a:latin typeface="Proxima Nova"/>
                <a:ea typeface="Proxima Nova"/>
                <a:cs typeface="Proxima Nova"/>
                <a:sym typeface="Proxima Nova"/>
              </a:rPr>
              <a:t>Competitive</a:t>
            </a:r>
            <a:r>
              <a:rPr b="1" lang="en-US" sz="3700">
                <a:latin typeface="Proxima Nova"/>
                <a:ea typeface="Proxima Nova"/>
                <a:cs typeface="Proxima Nova"/>
                <a:sym typeface="Proxima Nova"/>
              </a:rPr>
              <a:t> in your job search.</a:t>
            </a:r>
            <a:r>
              <a:rPr lang="en-US" sz="2500">
                <a:latin typeface="Proxima Nova"/>
                <a:ea typeface="Proxima Nova"/>
                <a:cs typeface="Proxima Nova"/>
                <a:sym typeface="Proxima Nova"/>
              </a:rPr>
              <a:t> </a:t>
            </a:r>
            <a:endParaRPr sz="2500">
              <a:latin typeface="Proxima Nova"/>
              <a:ea typeface="Proxima Nova"/>
              <a:cs typeface="Proxima Nova"/>
              <a:sym typeface="Proxima Nova"/>
            </a:endParaRPr>
          </a:p>
          <a:p>
            <a:pPr indent="0" lvl="0" marL="0" rtl="0" algn="ctr">
              <a:lnSpc>
                <a:spcPct val="100000"/>
              </a:lnSpc>
              <a:spcBef>
                <a:spcPts val="4300"/>
              </a:spcBef>
              <a:spcAft>
                <a:spcPts val="4300"/>
              </a:spcAft>
              <a:buNone/>
            </a:pPr>
            <a:r>
              <a:rPr lang="en-US" sz="3500">
                <a:latin typeface="Proxima Nova"/>
                <a:ea typeface="Proxima Nova"/>
                <a:cs typeface="Proxima Nova"/>
                <a:sym typeface="Proxima Nova"/>
              </a:rPr>
              <a:t>Topics include: A</a:t>
            </a:r>
            <a:r>
              <a:rPr lang="en-US" sz="3500">
                <a:latin typeface="Proxima Nova"/>
                <a:ea typeface="Proxima Nova"/>
                <a:cs typeface="Proxima Nova"/>
                <a:sym typeface="Proxima Nova"/>
              </a:rPr>
              <a:t>pplying, gaining traction to land interviews, conducting mock interviews,</a:t>
            </a:r>
            <a:br>
              <a:rPr lang="en-US" sz="3500">
                <a:latin typeface="Proxima Nova"/>
                <a:ea typeface="Proxima Nova"/>
                <a:cs typeface="Proxima Nova"/>
                <a:sym typeface="Proxima Nova"/>
              </a:rPr>
            </a:br>
            <a:r>
              <a:rPr lang="en-US" sz="3500">
                <a:latin typeface="Proxima Nova"/>
                <a:ea typeface="Proxima Nova"/>
                <a:cs typeface="Proxima Nova"/>
                <a:sym typeface="Proxima Nova"/>
              </a:rPr>
              <a:t>networking, salary negotiation, motivation and more!</a:t>
            </a:r>
            <a:endParaRPr sz="3500">
              <a:latin typeface="Proxima Nova"/>
              <a:ea typeface="Proxima Nova"/>
              <a:cs typeface="Proxima Nova"/>
              <a:sym typeface="Proxima Nova"/>
            </a:endParaRPr>
          </a:p>
        </p:txBody>
      </p:sp>
      <p:grpSp>
        <p:nvGrpSpPr>
          <p:cNvPr id="179" name="Google Shape;179;p22"/>
          <p:cNvGrpSpPr/>
          <p:nvPr/>
        </p:nvGrpSpPr>
        <p:grpSpPr>
          <a:xfrm>
            <a:off x="417326" y="0"/>
            <a:ext cx="23532842" cy="13498553"/>
            <a:chOff x="417326" y="0"/>
            <a:chExt cx="23532842" cy="13498553"/>
          </a:xfrm>
        </p:grpSpPr>
        <p:grpSp>
          <p:nvGrpSpPr>
            <p:cNvPr id="180" name="Google Shape;180;p22"/>
            <p:cNvGrpSpPr/>
            <p:nvPr/>
          </p:nvGrpSpPr>
          <p:grpSpPr>
            <a:xfrm>
              <a:off x="417326" y="221453"/>
              <a:ext cx="23532842" cy="13277100"/>
              <a:chOff x="-14060" y="1677"/>
              <a:chExt cx="23539904" cy="13277100"/>
            </a:xfrm>
          </p:grpSpPr>
          <p:sp>
            <p:nvSpPr>
              <p:cNvPr id="181" name="Google Shape;181;p22"/>
              <p:cNvSpPr txBox="1"/>
              <p:nvPr/>
            </p:nvSpPr>
            <p:spPr>
              <a:xfrm>
                <a:off x="452070" y="1677"/>
                <a:ext cx="11295300" cy="4410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Confidential &amp; Proprietary Information of Trilogy Education Services, a 2U, Inc. brand</a:t>
                </a:r>
                <a:endParaRPr i="1" sz="2100" u="none" cap="none" strike="noStrike">
                  <a:solidFill>
                    <a:srgbClr val="2E91A3"/>
                  </a:solidFill>
                  <a:latin typeface="Proxima Nova"/>
                  <a:ea typeface="Proxima Nova"/>
                  <a:cs typeface="Proxima Nova"/>
                  <a:sym typeface="Proxima Nova"/>
                </a:endParaRPr>
              </a:p>
            </p:txBody>
          </p:sp>
          <p:sp>
            <p:nvSpPr>
              <p:cNvPr id="182" name="Google Shape;182;p22"/>
              <p:cNvSpPr txBox="1"/>
              <p:nvPr/>
            </p:nvSpPr>
            <p:spPr>
              <a:xfrm>
                <a:off x="16986317" y="12834177"/>
                <a:ext cx="5985000" cy="444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 Trilogy Education Services, a 2U, Inc. brand</a:t>
                </a:r>
                <a:endParaRPr i="1" sz="2100" u="none" cap="none" strike="noStrike">
                  <a:solidFill>
                    <a:srgbClr val="2E91A3"/>
                  </a:solidFill>
                  <a:latin typeface="Proxima Nova"/>
                  <a:ea typeface="Proxima Nova"/>
                  <a:cs typeface="Proxima Nova"/>
                  <a:sym typeface="Proxima Nova"/>
                </a:endParaRPr>
              </a:p>
            </p:txBody>
          </p:sp>
          <p:cxnSp>
            <p:nvCxnSpPr>
              <p:cNvPr id="183" name="Google Shape;183;p22"/>
              <p:cNvCxnSpPr/>
              <p:nvPr/>
            </p:nvCxnSpPr>
            <p:spPr>
              <a:xfrm rot="10800000">
                <a:off x="23513486"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84" name="Google Shape;184;p22"/>
              <p:cNvCxnSpPr/>
              <p:nvPr/>
            </p:nvCxnSpPr>
            <p:spPr>
              <a:xfrm rot="10800000">
                <a:off x="-1"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185" name="Google Shape;185;p22"/>
              <p:cNvCxnSpPr/>
              <p:nvPr/>
            </p:nvCxnSpPr>
            <p:spPr>
              <a:xfrm>
                <a:off x="-12284" y="13065561"/>
                <a:ext cx="16863300" cy="0"/>
              </a:xfrm>
              <a:prstGeom prst="straightConnector1">
                <a:avLst/>
              </a:prstGeom>
              <a:noFill/>
              <a:ln cap="flat" cmpd="sng" w="25400">
                <a:solidFill>
                  <a:srgbClr val="2E91A3"/>
                </a:solidFill>
                <a:prstDash val="solid"/>
                <a:miter lim="400000"/>
                <a:headEnd len="sm" w="sm" type="none"/>
                <a:tailEnd len="sm" w="sm" type="none"/>
              </a:ln>
            </p:spPr>
          </p:cxnSp>
          <p:cxnSp>
            <p:nvCxnSpPr>
              <p:cNvPr id="186" name="Google Shape;186;p22"/>
              <p:cNvCxnSpPr/>
              <p:nvPr/>
            </p:nvCxnSpPr>
            <p:spPr>
              <a:xfrm>
                <a:off x="10765644" y="222227"/>
                <a:ext cx="12760200" cy="0"/>
              </a:xfrm>
              <a:prstGeom prst="straightConnector1">
                <a:avLst/>
              </a:prstGeom>
              <a:noFill/>
              <a:ln cap="flat" cmpd="sng" w="25400">
                <a:solidFill>
                  <a:srgbClr val="2E91A3"/>
                </a:solidFill>
                <a:prstDash val="solid"/>
                <a:miter lim="400000"/>
                <a:headEnd len="sm" w="sm" type="none"/>
                <a:tailEnd len="sm" w="sm" type="none"/>
              </a:ln>
            </p:spPr>
          </p:cxnSp>
          <p:cxnSp>
            <p:nvCxnSpPr>
              <p:cNvPr id="187" name="Google Shape;187;p22"/>
              <p:cNvCxnSpPr/>
              <p:nvPr/>
            </p:nvCxnSpPr>
            <p:spPr>
              <a:xfrm flipH="1" rot="10800000">
                <a:off x="-14060" y="222246"/>
                <a:ext cx="405000" cy="300"/>
              </a:xfrm>
              <a:prstGeom prst="straightConnector1">
                <a:avLst/>
              </a:prstGeom>
              <a:noFill/>
              <a:ln cap="flat" cmpd="sng" w="25400">
                <a:solidFill>
                  <a:srgbClr val="2E91A3"/>
                </a:solidFill>
                <a:prstDash val="solid"/>
                <a:miter lim="400000"/>
                <a:headEnd len="sm" w="sm" type="none"/>
                <a:tailEnd len="sm" w="sm" type="none"/>
              </a:ln>
            </p:spPr>
          </p:cxnSp>
          <p:cxnSp>
            <p:nvCxnSpPr>
              <p:cNvPr id="188" name="Google Shape;188;p22"/>
              <p:cNvCxnSpPr/>
              <p:nvPr/>
            </p:nvCxnSpPr>
            <p:spPr>
              <a:xfrm>
                <a:off x="22628844" y="13045427"/>
                <a:ext cx="876900" cy="0"/>
              </a:xfrm>
              <a:prstGeom prst="straightConnector1">
                <a:avLst/>
              </a:prstGeom>
              <a:noFill/>
              <a:ln cap="flat" cmpd="sng" w="25400">
                <a:solidFill>
                  <a:srgbClr val="2E91A3"/>
                </a:solidFill>
                <a:prstDash val="solid"/>
                <a:miter lim="400000"/>
                <a:headEnd len="sm" w="sm" type="none"/>
                <a:tailEnd len="sm" w="sm" type="none"/>
              </a:ln>
            </p:spPr>
          </p:cxnSp>
        </p:grpSp>
        <p:grpSp>
          <p:nvGrpSpPr>
            <p:cNvPr id="189" name="Google Shape;189;p22"/>
            <p:cNvGrpSpPr/>
            <p:nvPr/>
          </p:nvGrpSpPr>
          <p:grpSpPr>
            <a:xfrm>
              <a:off x="21394381" y="0"/>
              <a:ext cx="1897531" cy="1898100"/>
              <a:chOff x="0" y="0"/>
              <a:chExt cx="1898100" cy="1898100"/>
            </a:xfrm>
          </p:grpSpPr>
          <p:sp>
            <p:nvSpPr>
              <p:cNvPr id="190" name="Google Shape;190;p22"/>
              <p:cNvSpPr/>
              <p:nvPr/>
            </p:nvSpPr>
            <p:spPr>
              <a:xfrm>
                <a:off x="0" y="0"/>
                <a:ext cx="1898100" cy="1898100"/>
              </a:xfrm>
              <a:prstGeom prst="rect">
                <a:avLst/>
              </a:prstGeom>
              <a:solidFill>
                <a:srgbClr val="F3F6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pic>
            <p:nvPicPr>
              <p:cNvPr descr="Image" id="191" name="Google Shape;191;p22"/>
              <p:cNvPicPr preferRelativeResize="0"/>
              <p:nvPr/>
            </p:nvPicPr>
            <p:blipFill rotWithShape="1">
              <a:blip r:embed="rId3">
                <a:alphaModFix/>
              </a:blip>
              <a:srcRect b="0" l="0" r="0" t="0"/>
              <a:stretch/>
            </p:blipFill>
            <p:spPr>
              <a:xfrm>
                <a:off x="441554" y="437336"/>
                <a:ext cx="1015085" cy="1023522"/>
              </a:xfrm>
              <a:prstGeom prst="rect">
                <a:avLst/>
              </a:prstGeom>
              <a:noFill/>
              <a:ln>
                <a:noFill/>
              </a:ln>
            </p:spPr>
          </p:pic>
        </p:grpSp>
      </p:grpSp>
      <p:sp>
        <p:nvSpPr>
          <p:cNvPr id="192" name="Google Shape;192;p22"/>
          <p:cNvSpPr txBox="1"/>
          <p:nvPr/>
        </p:nvSpPr>
        <p:spPr>
          <a:xfrm>
            <a:off x="0" y="1461954"/>
            <a:ext cx="24378000" cy="1108800"/>
          </a:xfrm>
          <a:prstGeom prst="rect">
            <a:avLst/>
          </a:prstGeom>
          <a:noFill/>
          <a:ln>
            <a:noFill/>
          </a:ln>
        </p:spPr>
        <p:txBody>
          <a:bodyPr anchorCtr="0" anchor="t" bIns="91375" lIns="91375" spcFirstLastPara="1" rIns="91375" wrap="square" tIns="91375">
            <a:noAutofit/>
          </a:bodyPr>
          <a:lstStyle/>
          <a:p>
            <a:pPr indent="0" lvl="0" marL="0" marR="0" rtl="0" algn="ctr">
              <a:lnSpc>
                <a:spcPct val="100000"/>
              </a:lnSpc>
              <a:spcBef>
                <a:spcPts val="0"/>
              </a:spcBef>
              <a:spcAft>
                <a:spcPts val="0"/>
              </a:spcAft>
              <a:buClr>
                <a:srgbClr val="000000"/>
              </a:buClr>
              <a:buSzPts val="1300"/>
              <a:buFont typeface="Arial"/>
              <a:buNone/>
            </a:pPr>
            <a:r>
              <a:rPr b="1" lang="en-US" sz="6100">
                <a:solidFill>
                  <a:srgbClr val="3F3F3F"/>
                </a:solidFill>
                <a:latin typeface="Proxima Nova"/>
                <a:ea typeface="Proxima Nova"/>
                <a:cs typeface="Proxima Nova"/>
                <a:sym typeface="Proxima Nova"/>
              </a:rPr>
              <a:t>Working With Your</a:t>
            </a:r>
            <a:r>
              <a:rPr b="1" lang="en-US" sz="6100">
                <a:solidFill>
                  <a:srgbClr val="3F3F3F"/>
                </a:solidFill>
                <a:latin typeface="Proxima Nova"/>
                <a:ea typeface="Proxima Nova"/>
                <a:cs typeface="Proxima Nova"/>
                <a:sym typeface="Proxima Nova"/>
              </a:rPr>
              <a:t> </a:t>
            </a:r>
            <a:r>
              <a:rPr b="1" lang="en-US" sz="6100">
                <a:solidFill>
                  <a:srgbClr val="28C8E5"/>
                </a:solidFill>
                <a:latin typeface="Proxima Nova"/>
                <a:ea typeface="Proxima Nova"/>
                <a:cs typeface="Proxima Nova"/>
                <a:sym typeface="Proxima Nova"/>
              </a:rPr>
              <a:t>Career Director</a:t>
            </a:r>
            <a:endParaRPr b="1" i="0" sz="61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Proxima Nova"/>
              <a:ea typeface="Proxima Nova"/>
              <a:cs typeface="Proxima Nova"/>
              <a:sym typeface="Proxima Nova"/>
            </a:endParaRPr>
          </a:p>
        </p:txBody>
      </p:sp>
      <p:sp>
        <p:nvSpPr>
          <p:cNvPr id="193" name="Google Shape;193;p22"/>
          <p:cNvSpPr txBox="1"/>
          <p:nvPr/>
        </p:nvSpPr>
        <p:spPr>
          <a:xfrm>
            <a:off x="2303175" y="6458225"/>
            <a:ext cx="19777800" cy="6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4300"/>
              </a:spcAft>
              <a:buNone/>
            </a:pPr>
            <a:r>
              <a:rPr lang="en-US" sz="2900">
                <a:solidFill>
                  <a:schemeClr val="dk2"/>
                </a:solidFill>
                <a:latin typeface="Proxima Nova"/>
                <a:ea typeface="Proxima Nova"/>
                <a:cs typeface="Proxima Nova"/>
                <a:sym typeface="Proxima Nova"/>
              </a:rPr>
              <a:t>YOU HAVE TWO OPTIONS</a:t>
            </a:r>
            <a:r>
              <a:rPr lang="en-US" sz="2900">
                <a:solidFill>
                  <a:schemeClr val="dk2"/>
                </a:solidFill>
                <a:latin typeface="Proxima Nova"/>
                <a:ea typeface="Proxima Nova"/>
                <a:cs typeface="Proxima Nova"/>
                <a:sym typeface="Proxima Nova"/>
              </a:rPr>
              <a:t> </a:t>
            </a:r>
            <a:endParaRPr/>
          </a:p>
        </p:txBody>
      </p:sp>
      <p:sp>
        <p:nvSpPr>
          <p:cNvPr id="194" name="Google Shape;194;p22"/>
          <p:cNvSpPr txBox="1"/>
          <p:nvPr/>
        </p:nvSpPr>
        <p:spPr>
          <a:xfrm>
            <a:off x="1646800" y="10179350"/>
            <a:ext cx="21341400" cy="10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3700">
                <a:solidFill>
                  <a:schemeClr val="dk2"/>
                </a:solidFill>
                <a:latin typeface="Proxima Nova"/>
                <a:ea typeface="Proxima Nova"/>
                <a:cs typeface="Proxima Nova"/>
                <a:sym typeface="Proxima Nova"/>
              </a:rPr>
              <a:t>We recommend scheduled Recurring Calls - Why?</a:t>
            </a:r>
            <a:endParaRPr b="1" sz="3700">
              <a:solidFill>
                <a:schemeClr val="dk2"/>
              </a:solidFill>
              <a:latin typeface="Proxima Nova"/>
              <a:ea typeface="Proxima Nova"/>
              <a:cs typeface="Proxima Nova"/>
              <a:sym typeface="Proxima Nova"/>
            </a:endParaRPr>
          </a:p>
          <a:p>
            <a:pPr indent="0" lvl="0" marL="0" rtl="0" algn="ctr">
              <a:spcBef>
                <a:spcPts val="4300"/>
              </a:spcBef>
              <a:spcAft>
                <a:spcPts val="0"/>
              </a:spcAft>
              <a:buNone/>
            </a:pPr>
            <a:r>
              <a:rPr lang="en-US" sz="3200">
                <a:solidFill>
                  <a:schemeClr val="dk2"/>
                </a:solidFill>
                <a:latin typeface="Proxima Nova"/>
                <a:ea typeface="Proxima Nova"/>
                <a:cs typeface="Proxima Nova"/>
                <a:sym typeface="Proxima Nova"/>
              </a:rPr>
              <a:t>The data shows that our students who are Employer Ready and participate in recurring</a:t>
            </a:r>
            <a:br>
              <a:rPr lang="en-US" sz="3200">
                <a:solidFill>
                  <a:schemeClr val="dk2"/>
                </a:solidFill>
                <a:latin typeface="Proxima Nova"/>
                <a:ea typeface="Proxima Nova"/>
                <a:cs typeface="Proxima Nova"/>
                <a:sym typeface="Proxima Nova"/>
              </a:rPr>
            </a:br>
            <a:r>
              <a:rPr lang="en-US" sz="3200">
                <a:solidFill>
                  <a:schemeClr val="dk2"/>
                </a:solidFill>
                <a:latin typeface="Proxima Nova"/>
                <a:ea typeface="Proxima Nova"/>
                <a:cs typeface="Proxima Nova"/>
                <a:sym typeface="Proxima Nova"/>
              </a:rPr>
              <a:t>calls are MUCH MORE LIKELY to secure the jobs they want</a:t>
            </a:r>
            <a:endParaRPr sz="3200">
              <a:solidFill>
                <a:schemeClr val="dk2"/>
              </a:solidFill>
              <a:latin typeface="Proxima Nova"/>
              <a:ea typeface="Proxima Nova"/>
              <a:cs typeface="Proxima Nova"/>
              <a:sym typeface="Proxima Nova"/>
            </a:endParaRPr>
          </a:p>
          <a:p>
            <a:pPr indent="0" lvl="0" marL="0" rtl="0" algn="l">
              <a:spcBef>
                <a:spcPts val="43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95" name="Google Shape;195;p22"/>
          <p:cNvSpPr txBox="1"/>
          <p:nvPr/>
        </p:nvSpPr>
        <p:spPr>
          <a:xfrm>
            <a:off x="6325025" y="7903650"/>
            <a:ext cx="5262300" cy="13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4300"/>
              </a:spcAft>
              <a:buNone/>
            </a:pPr>
            <a:r>
              <a:rPr lang="en-US" sz="3000">
                <a:solidFill>
                  <a:schemeClr val="dk2"/>
                </a:solidFill>
                <a:latin typeface="Proxima Nova"/>
                <a:ea typeface="Proxima Nova"/>
                <a:cs typeface="Proxima Nova"/>
                <a:sym typeface="Proxima Nova"/>
              </a:rPr>
              <a:t>1:1 scheduled bi-monthly recurring coaching calls</a:t>
            </a:r>
            <a:endParaRPr sz="3500">
              <a:solidFill>
                <a:schemeClr val="dk2"/>
              </a:solidFill>
              <a:latin typeface="Proxima Nova"/>
              <a:ea typeface="Proxima Nova"/>
              <a:cs typeface="Proxima Nova"/>
              <a:sym typeface="Proxima Nova"/>
            </a:endParaRPr>
          </a:p>
        </p:txBody>
      </p:sp>
      <p:sp>
        <p:nvSpPr>
          <p:cNvPr id="196" name="Google Shape;196;p22"/>
          <p:cNvSpPr txBox="1"/>
          <p:nvPr/>
        </p:nvSpPr>
        <p:spPr>
          <a:xfrm>
            <a:off x="14713050" y="7903650"/>
            <a:ext cx="6030900" cy="136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4300"/>
              </a:spcAft>
              <a:buNone/>
            </a:pPr>
            <a:r>
              <a:rPr lang="en-US" sz="3000">
                <a:solidFill>
                  <a:schemeClr val="dk2"/>
                </a:solidFill>
                <a:latin typeface="Proxima Nova"/>
                <a:ea typeface="Proxima Nova"/>
                <a:cs typeface="Proxima Nova"/>
                <a:sym typeface="Proxima Nova"/>
              </a:rPr>
              <a:t>Reaching out to your Career Director when needed</a:t>
            </a:r>
            <a:endParaRPr sz="3000">
              <a:solidFill>
                <a:schemeClr val="dk2"/>
              </a:solidFill>
              <a:latin typeface="Proxima Nova"/>
              <a:ea typeface="Proxima Nova"/>
              <a:cs typeface="Proxima Nova"/>
              <a:sym typeface="Proxima Nova"/>
            </a:endParaRPr>
          </a:p>
        </p:txBody>
      </p:sp>
      <p:sp>
        <p:nvSpPr>
          <p:cNvPr id="197" name="Google Shape;197;p22"/>
          <p:cNvSpPr/>
          <p:nvPr/>
        </p:nvSpPr>
        <p:spPr>
          <a:xfrm>
            <a:off x="4890200" y="7760446"/>
            <a:ext cx="1238400" cy="1238700"/>
          </a:xfrm>
          <a:prstGeom prst="ellipse">
            <a:avLst/>
          </a:prstGeom>
          <a:solidFill>
            <a:srgbClr val="3F3F3F"/>
          </a:solidFill>
          <a:ln cap="flat" cmpd="sng" w="381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sp>
        <p:nvSpPr>
          <p:cNvPr id="198" name="Google Shape;198;p22"/>
          <p:cNvSpPr/>
          <p:nvPr/>
        </p:nvSpPr>
        <p:spPr>
          <a:xfrm>
            <a:off x="13567350" y="7760362"/>
            <a:ext cx="1238400" cy="1238700"/>
          </a:xfrm>
          <a:prstGeom prst="ellipse">
            <a:avLst/>
          </a:prstGeom>
          <a:solidFill>
            <a:srgbClr val="3F3F3F"/>
          </a:solidFill>
          <a:ln cap="flat" cmpd="sng" w="381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sp>
        <p:nvSpPr>
          <p:cNvPr id="199" name="Google Shape;199;p22"/>
          <p:cNvSpPr txBox="1"/>
          <p:nvPr>
            <p:ph idx="1" type="body"/>
          </p:nvPr>
        </p:nvSpPr>
        <p:spPr>
          <a:xfrm>
            <a:off x="4723547" y="7699527"/>
            <a:ext cx="1510200" cy="1238700"/>
          </a:xfrm>
          <a:prstGeom prst="rect">
            <a:avLst/>
          </a:prstGeom>
        </p:spPr>
        <p:txBody>
          <a:bodyPr anchorCtr="0" anchor="t" bIns="243800" lIns="243800" spcFirstLastPara="1" rIns="243800" wrap="square" tIns="243800">
            <a:noAutofit/>
          </a:bodyPr>
          <a:lstStyle/>
          <a:p>
            <a:pPr indent="0" lvl="0" marL="0" rtl="0" algn="ctr">
              <a:lnSpc>
                <a:spcPct val="100000"/>
              </a:lnSpc>
              <a:spcBef>
                <a:spcPts val="0"/>
              </a:spcBef>
              <a:spcAft>
                <a:spcPts val="4300"/>
              </a:spcAft>
              <a:buNone/>
            </a:pPr>
            <a:r>
              <a:rPr lang="en-US" sz="5300">
                <a:solidFill>
                  <a:srgbClr val="FFFFFF"/>
                </a:solidFill>
                <a:latin typeface="Proxima Nova Semibold"/>
                <a:ea typeface="Proxima Nova Semibold"/>
                <a:cs typeface="Proxima Nova Semibold"/>
                <a:sym typeface="Proxima Nova Semibold"/>
              </a:rPr>
              <a:t>1</a:t>
            </a:r>
            <a:endParaRPr sz="5100">
              <a:solidFill>
                <a:srgbClr val="FFFFFF"/>
              </a:solidFill>
              <a:latin typeface="Proxima Nova Semibold"/>
              <a:ea typeface="Proxima Nova Semibold"/>
              <a:cs typeface="Proxima Nova Semibold"/>
              <a:sym typeface="Proxima Nova Semibold"/>
            </a:endParaRPr>
          </a:p>
        </p:txBody>
      </p:sp>
      <p:sp>
        <p:nvSpPr>
          <p:cNvPr id="200" name="Google Shape;200;p22"/>
          <p:cNvSpPr txBox="1"/>
          <p:nvPr>
            <p:ph idx="1" type="body"/>
          </p:nvPr>
        </p:nvSpPr>
        <p:spPr>
          <a:xfrm>
            <a:off x="13431447" y="7699527"/>
            <a:ext cx="1510200" cy="1238700"/>
          </a:xfrm>
          <a:prstGeom prst="rect">
            <a:avLst/>
          </a:prstGeom>
        </p:spPr>
        <p:txBody>
          <a:bodyPr anchorCtr="0" anchor="t" bIns="243800" lIns="243800" spcFirstLastPara="1" rIns="243800" wrap="square" tIns="243800">
            <a:noAutofit/>
          </a:bodyPr>
          <a:lstStyle/>
          <a:p>
            <a:pPr indent="0" lvl="0" marL="0" rtl="0" algn="ctr">
              <a:lnSpc>
                <a:spcPct val="100000"/>
              </a:lnSpc>
              <a:spcBef>
                <a:spcPts val="0"/>
              </a:spcBef>
              <a:spcAft>
                <a:spcPts val="4300"/>
              </a:spcAft>
              <a:buNone/>
            </a:pPr>
            <a:r>
              <a:rPr lang="en-US" sz="5300">
                <a:solidFill>
                  <a:srgbClr val="FFFFFF"/>
                </a:solidFill>
                <a:latin typeface="Proxima Nova Semibold"/>
                <a:ea typeface="Proxima Nova Semibold"/>
                <a:cs typeface="Proxima Nova Semibold"/>
                <a:sym typeface="Proxima Nova Semibold"/>
              </a:rPr>
              <a:t>2</a:t>
            </a:r>
            <a:endParaRPr sz="5100">
              <a:solidFill>
                <a:srgbClr val="FFFFFF"/>
              </a:solidFill>
              <a:latin typeface="Proxima Nova Semibold"/>
              <a:ea typeface="Proxima Nova Semibold"/>
              <a:cs typeface="Proxima Nova Semibold"/>
              <a:sym typeface="Proxima Nova Semibold"/>
            </a:endParaRPr>
          </a:p>
        </p:txBody>
      </p:sp>
      <p:cxnSp>
        <p:nvCxnSpPr>
          <p:cNvPr id="201" name="Google Shape;201;p22"/>
          <p:cNvCxnSpPr/>
          <p:nvPr/>
        </p:nvCxnSpPr>
        <p:spPr>
          <a:xfrm>
            <a:off x="12317400" y="7811350"/>
            <a:ext cx="0" cy="1291800"/>
          </a:xfrm>
          <a:prstGeom prst="straightConnector1">
            <a:avLst/>
          </a:prstGeom>
          <a:noFill/>
          <a:ln cap="flat" cmpd="sng" w="19050">
            <a:solidFill>
              <a:srgbClr val="666666"/>
            </a:solidFill>
            <a:prstDash val="dot"/>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idx="1" type="body"/>
          </p:nvPr>
        </p:nvSpPr>
        <p:spPr>
          <a:xfrm>
            <a:off x="3536625" y="3211675"/>
            <a:ext cx="20031600" cy="9110400"/>
          </a:xfrm>
          <a:prstGeom prst="rect">
            <a:avLst/>
          </a:prstGeom>
        </p:spPr>
        <p:txBody>
          <a:bodyPr anchorCtr="0" anchor="t" bIns="243800" lIns="243800" spcFirstLastPara="1" rIns="243800" wrap="square" tIns="243800">
            <a:noAutofit/>
          </a:bodyPr>
          <a:lstStyle/>
          <a:p>
            <a:pPr indent="0" lvl="0" marL="0" rtl="0" algn="l">
              <a:spcBef>
                <a:spcPts val="0"/>
              </a:spcBef>
              <a:spcAft>
                <a:spcPts val="0"/>
              </a:spcAft>
              <a:buNone/>
            </a:pPr>
            <a:r>
              <a:rPr lang="en-US" sz="4000">
                <a:latin typeface="Proxima Nova Semibold"/>
                <a:ea typeface="Proxima Nova Semibold"/>
                <a:cs typeface="Proxima Nova Semibold"/>
                <a:sym typeface="Proxima Nova Semibold"/>
              </a:rPr>
              <a:t>Visit the Career Services page on BootcampSpot for resources on developing your Employer Ready professional materials </a:t>
            </a:r>
            <a:endParaRPr sz="4000">
              <a:latin typeface="Proxima Nova Semibold"/>
              <a:ea typeface="Proxima Nova Semibold"/>
              <a:cs typeface="Proxima Nova Semibold"/>
              <a:sym typeface="Proxima Nova Semibold"/>
            </a:endParaRPr>
          </a:p>
          <a:p>
            <a:pPr indent="0" lvl="0" marL="457200" rtl="0" algn="l">
              <a:spcBef>
                <a:spcPts val="4300"/>
              </a:spcBef>
              <a:spcAft>
                <a:spcPts val="0"/>
              </a:spcAft>
              <a:buNone/>
            </a:pPr>
            <a:r>
              <a:rPr i="1" lang="en-US" sz="2900">
                <a:latin typeface="Proxima Nova"/>
                <a:ea typeface="Proxima Nova"/>
                <a:cs typeface="Proxima Nova"/>
                <a:sym typeface="Proxima Nova"/>
              </a:rPr>
              <a:t>Submit your professional </a:t>
            </a:r>
            <a:r>
              <a:rPr i="1" lang="en-US" sz="2900">
                <a:latin typeface="Proxima Nova"/>
                <a:ea typeface="Proxima Nova"/>
                <a:cs typeface="Proxima Nova"/>
                <a:sym typeface="Proxima Nova"/>
              </a:rPr>
              <a:t>materials</a:t>
            </a:r>
            <a:r>
              <a:rPr i="1" lang="en-US" sz="2900">
                <a:latin typeface="Proxima Nova"/>
                <a:ea typeface="Proxima Nova"/>
                <a:cs typeface="Proxima Nova"/>
                <a:sym typeface="Proxima Nova"/>
              </a:rPr>
              <a:t> for review. You’ll receive </a:t>
            </a:r>
            <a:r>
              <a:rPr i="1" lang="en-US" sz="2900">
                <a:latin typeface="Proxima Nova"/>
                <a:ea typeface="Proxima Nova"/>
                <a:cs typeface="Proxima Nova"/>
                <a:sym typeface="Proxima Nova"/>
              </a:rPr>
              <a:t>feedback</a:t>
            </a:r>
            <a:r>
              <a:rPr i="1" lang="en-US" sz="2900">
                <a:latin typeface="Proxima Nova"/>
                <a:ea typeface="Proxima Nova"/>
                <a:cs typeface="Proxima Nova"/>
                <a:sym typeface="Proxima Nova"/>
              </a:rPr>
              <a:t> from your Profile Coach within 5 days.</a:t>
            </a:r>
            <a:r>
              <a:rPr lang="en-US" sz="2900">
                <a:latin typeface="Proxima Nova"/>
                <a:ea typeface="Proxima Nova"/>
                <a:cs typeface="Proxima Nova"/>
                <a:sym typeface="Proxima Nova"/>
              </a:rPr>
              <a:t> </a:t>
            </a:r>
            <a:endParaRPr sz="2900">
              <a:latin typeface="Proxima Nova"/>
              <a:ea typeface="Proxima Nova"/>
              <a:cs typeface="Proxima Nova"/>
              <a:sym typeface="Proxima Nova"/>
            </a:endParaRPr>
          </a:p>
          <a:p>
            <a:pPr indent="0" lvl="0" marL="0" rtl="0" algn="l">
              <a:spcBef>
                <a:spcPts val="4300"/>
              </a:spcBef>
              <a:spcAft>
                <a:spcPts val="0"/>
              </a:spcAft>
              <a:buNone/>
            </a:pPr>
            <a:r>
              <a:rPr lang="en-US" sz="4000">
                <a:latin typeface="Proxima Nova Semibold"/>
                <a:ea typeface="Proxima Nova Semibold"/>
                <a:cs typeface="Proxima Nova Semibold"/>
                <a:sym typeface="Proxima Nova Semibold"/>
              </a:rPr>
              <a:t>Be on the lookout for an email from your Career Director inviting you to schedule your first coaching call in the next few weeks</a:t>
            </a:r>
            <a:r>
              <a:rPr lang="en-US" sz="4000">
                <a:latin typeface="Proxima Nova"/>
                <a:ea typeface="Proxima Nova"/>
                <a:cs typeface="Proxima Nova"/>
                <a:sym typeface="Proxima Nova"/>
              </a:rPr>
              <a:t> </a:t>
            </a:r>
            <a:endParaRPr sz="4000">
              <a:latin typeface="Proxima Nova"/>
              <a:ea typeface="Proxima Nova"/>
              <a:cs typeface="Proxima Nova"/>
              <a:sym typeface="Proxima Nova"/>
            </a:endParaRPr>
          </a:p>
          <a:p>
            <a:pPr indent="0" lvl="0" marL="457200" rtl="0" algn="l">
              <a:spcBef>
                <a:spcPts val="4300"/>
              </a:spcBef>
              <a:spcAft>
                <a:spcPts val="0"/>
              </a:spcAft>
              <a:buNone/>
            </a:pPr>
            <a:r>
              <a:rPr i="1" lang="en-US" sz="2900">
                <a:latin typeface="Proxima Nova"/>
                <a:ea typeface="Proxima Nova"/>
                <a:cs typeface="Proxima Nova"/>
                <a:sym typeface="Proxima Nova"/>
              </a:rPr>
              <a:t>Ready to meet with your Career Director now? They’ve sent you multiple emails throughout the course - respond to an email to get connected!</a:t>
            </a:r>
            <a:r>
              <a:rPr lang="en-US" sz="2900">
                <a:latin typeface="Proxima Nova"/>
                <a:ea typeface="Proxima Nova"/>
                <a:cs typeface="Proxima Nova"/>
                <a:sym typeface="Proxima Nova"/>
              </a:rPr>
              <a:t> </a:t>
            </a:r>
            <a:endParaRPr sz="2900">
              <a:latin typeface="Proxima Nova"/>
              <a:ea typeface="Proxima Nova"/>
              <a:cs typeface="Proxima Nova"/>
              <a:sym typeface="Proxima Nova"/>
            </a:endParaRPr>
          </a:p>
          <a:p>
            <a:pPr indent="0" lvl="0" marL="0" rtl="0" algn="l">
              <a:spcBef>
                <a:spcPts val="4300"/>
              </a:spcBef>
              <a:spcAft>
                <a:spcPts val="4300"/>
              </a:spcAft>
              <a:buNone/>
            </a:pPr>
            <a:r>
              <a:rPr lang="en-US" sz="4000">
                <a:latin typeface="Proxima Nova Semibold"/>
                <a:ea typeface="Proxima Nova Semibold"/>
                <a:cs typeface="Proxima Nova Semibold"/>
                <a:sym typeface="Proxima Nova Semibold"/>
              </a:rPr>
              <a:t>Register for Career Service events and workshops</a:t>
            </a:r>
            <a:endParaRPr sz="4000">
              <a:latin typeface="Proxima Nova Semibold"/>
              <a:ea typeface="Proxima Nova Semibold"/>
              <a:cs typeface="Proxima Nova Semibold"/>
              <a:sym typeface="Proxima Nova Semibold"/>
            </a:endParaRPr>
          </a:p>
        </p:txBody>
      </p:sp>
      <p:grpSp>
        <p:nvGrpSpPr>
          <p:cNvPr id="207" name="Google Shape;207;p23"/>
          <p:cNvGrpSpPr/>
          <p:nvPr/>
        </p:nvGrpSpPr>
        <p:grpSpPr>
          <a:xfrm>
            <a:off x="417326" y="0"/>
            <a:ext cx="23532842" cy="13498553"/>
            <a:chOff x="417326" y="0"/>
            <a:chExt cx="23532842" cy="13498553"/>
          </a:xfrm>
        </p:grpSpPr>
        <p:grpSp>
          <p:nvGrpSpPr>
            <p:cNvPr id="208" name="Google Shape;208;p23"/>
            <p:cNvGrpSpPr/>
            <p:nvPr/>
          </p:nvGrpSpPr>
          <p:grpSpPr>
            <a:xfrm>
              <a:off x="417326" y="221453"/>
              <a:ext cx="23532842" cy="13277100"/>
              <a:chOff x="-14060" y="1677"/>
              <a:chExt cx="23539904" cy="13277100"/>
            </a:xfrm>
          </p:grpSpPr>
          <p:sp>
            <p:nvSpPr>
              <p:cNvPr id="209" name="Google Shape;209;p23"/>
              <p:cNvSpPr txBox="1"/>
              <p:nvPr/>
            </p:nvSpPr>
            <p:spPr>
              <a:xfrm>
                <a:off x="452070" y="1677"/>
                <a:ext cx="11295300" cy="4410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Confidential &amp; Proprietary Information of Trilogy Education Services, a 2U, Inc. brand</a:t>
                </a:r>
                <a:endParaRPr i="1" sz="2100" u="none" cap="none" strike="noStrike">
                  <a:solidFill>
                    <a:srgbClr val="2E91A3"/>
                  </a:solidFill>
                  <a:latin typeface="Proxima Nova"/>
                  <a:ea typeface="Proxima Nova"/>
                  <a:cs typeface="Proxima Nova"/>
                  <a:sym typeface="Proxima Nova"/>
                </a:endParaRPr>
              </a:p>
            </p:txBody>
          </p:sp>
          <p:sp>
            <p:nvSpPr>
              <p:cNvPr id="210" name="Google Shape;210;p23"/>
              <p:cNvSpPr txBox="1"/>
              <p:nvPr/>
            </p:nvSpPr>
            <p:spPr>
              <a:xfrm>
                <a:off x="16986317" y="12834177"/>
                <a:ext cx="5985000" cy="444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i="1" lang="en-US" sz="2100" u="none" cap="none" strike="noStrike">
                    <a:solidFill>
                      <a:srgbClr val="2E91A3"/>
                    </a:solidFill>
                    <a:latin typeface="Proxima Nova"/>
                    <a:ea typeface="Proxima Nova"/>
                    <a:cs typeface="Proxima Nova"/>
                    <a:sym typeface="Proxima Nova"/>
                  </a:rPr>
                  <a:t>© Trilogy Education Services, a 2U, Inc. brand</a:t>
                </a:r>
                <a:endParaRPr i="1" sz="2100" u="none" cap="none" strike="noStrike">
                  <a:solidFill>
                    <a:srgbClr val="2E91A3"/>
                  </a:solidFill>
                  <a:latin typeface="Proxima Nova"/>
                  <a:ea typeface="Proxima Nova"/>
                  <a:cs typeface="Proxima Nova"/>
                  <a:sym typeface="Proxima Nova"/>
                </a:endParaRPr>
              </a:p>
            </p:txBody>
          </p:sp>
          <p:cxnSp>
            <p:nvCxnSpPr>
              <p:cNvPr id="211" name="Google Shape;211;p23"/>
              <p:cNvCxnSpPr/>
              <p:nvPr/>
            </p:nvCxnSpPr>
            <p:spPr>
              <a:xfrm rot="10800000">
                <a:off x="23513486"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212" name="Google Shape;212;p23"/>
              <p:cNvCxnSpPr/>
              <p:nvPr/>
            </p:nvCxnSpPr>
            <p:spPr>
              <a:xfrm rot="10800000">
                <a:off x="-1" y="210348"/>
                <a:ext cx="0" cy="12847800"/>
              </a:xfrm>
              <a:prstGeom prst="straightConnector1">
                <a:avLst/>
              </a:prstGeom>
              <a:noFill/>
              <a:ln cap="flat" cmpd="sng" w="25400">
                <a:solidFill>
                  <a:srgbClr val="2E91A3"/>
                </a:solidFill>
                <a:prstDash val="solid"/>
                <a:miter lim="400000"/>
                <a:headEnd len="sm" w="sm" type="none"/>
                <a:tailEnd len="sm" w="sm" type="none"/>
              </a:ln>
            </p:spPr>
          </p:cxnSp>
          <p:cxnSp>
            <p:nvCxnSpPr>
              <p:cNvPr id="213" name="Google Shape;213;p23"/>
              <p:cNvCxnSpPr/>
              <p:nvPr/>
            </p:nvCxnSpPr>
            <p:spPr>
              <a:xfrm>
                <a:off x="-12284" y="13065561"/>
                <a:ext cx="16863300" cy="0"/>
              </a:xfrm>
              <a:prstGeom prst="straightConnector1">
                <a:avLst/>
              </a:prstGeom>
              <a:noFill/>
              <a:ln cap="flat" cmpd="sng" w="25400">
                <a:solidFill>
                  <a:srgbClr val="2E91A3"/>
                </a:solidFill>
                <a:prstDash val="solid"/>
                <a:miter lim="400000"/>
                <a:headEnd len="sm" w="sm" type="none"/>
                <a:tailEnd len="sm" w="sm" type="none"/>
              </a:ln>
            </p:spPr>
          </p:cxnSp>
          <p:cxnSp>
            <p:nvCxnSpPr>
              <p:cNvPr id="214" name="Google Shape;214;p23"/>
              <p:cNvCxnSpPr/>
              <p:nvPr/>
            </p:nvCxnSpPr>
            <p:spPr>
              <a:xfrm>
                <a:off x="10765644" y="222227"/>
                <a:ext cx="12760200" cy="0"/>
              </a:xfrm>
              <a:prstGeom prst="straightConnector1">
                <a:avLst/>
              </a:prstGeom>
              <a:noFill/>
              <a:ln cap="flat" cmpd="sng" w="25400">
                <a:solidFill>
                  <a:srgbClr val="2E91A3"/>
                </a:solidFill>
                <a:prstDash val="solid"/>
                <a:miter lim="400000"/>
                <a:headEnd len="sm" w="sm" type="none"/>
                <a:tailEnd len="sm" w="sm" type="none"/>
              </a:ln>
            </p:spPr>
          </p:cxnSp>
          <p:cxnSp>
            <p:nvCxnSpPr>
              <p:cNvPr id="215" name="Google Shape;215;p23"/>
              <p:cNvCxnSpPr/>
              <p:nvPr/>
            </p:nvCxnSpPr>
            <p:spPr>
              <a:xfrm flipH="1" rot="10800000">
                <a:off x="-14060" y="222246"/>
                <a:ext cx="405000" cy="300"/>
              </a:xfrm>
              <a:prstGeom prst="straightConnector1">
                <a:avLst/>
              </a:prstGeom>
              <a:noFill/>
              <a:ln cap="flat" cmpd="sng" w="25400">
                <a:solidFill>
                  <a:srgbClr val="2E91A3"/>
                </a:solidFill>
                <a:prstDash val="solid"/>
                <a:miter lim="400000"/>
                <a:headEnd len="sm" w="sm" type="none"/>
                <a:tailEnd len="sm" w="sm" type="none"/>
              </a:ln>
            </p:spPr>
          </p:cxnSp>
          <p:cxnSp>
            <p:nvCxnSpPr>
              <p:cNvPr id="216" name="Google Shape;216;p23"/>
              <p:cNvCxnSpPr/>
              <p:nvPr/>
            </p:nvCxnSpPr>
            <p:spPr>
              <a:xfrm>
                <a:off x="22628844" y="13045427"/>
                <a:ext cx="876900" cy="0"/>
              </a:xfrm>
              <a:prstGeom prst="straightConnector1">
                <a:avLst/>
              </a:prstGeom>
              <a:noFill/>
              <a:ln cap="flat" cmpd="sng" w="25400">
                <a:solidFill>
                  <a:srgbClr val="2E91A3"/>
                </a:solidFill>
                <a:prstDash val="solid"/>
                <a:miter lim="400000"/>
                <a:headEnd len="sm" w="sm" type="none"/>
                <a:tailEnd len="sm" w="sm" type="none"/>
              </a:ln>
            </p:spPr>
          </p:cxnSp>
        </p:grpSp>
        <p:grpSp>
          <p:nvGrpSpPr>
            <p:cNvPr id="217" name="Google Shape;217;p23"/>
            <p:cNvGrpSpPr/>
            <p:nvPr/>
          </p:nvGrpSpPr>
          <p:grpSpPr>
            <a:xfrm>
              <a:off x="21394381" y="0"/>
              <a:ext cx="1897531" cy="1898100"/>
              <a:chOff x="0" y="0"/>
              <a:chExt cx="1898100" cy="1898100"/>
            </a:xfrm>
          </p:grpSpPr>
          <p:sp>
            <p:nvSpPr>
              <p:cNvPr id="218" name="Google Shape;218;p23"/>
              <p:cNvSpPr/>
              <p:nvPr/>
            </p:nvSpPr>
            <p:spPr>
              <a:xfrm>
                <a:off x="0" y="0"/>
                <a:ext cx="1898100" cy="1898100"/>
              </a:xfrm>
              <a:prstGeom prst="rect">
                <a:avLst/>
              </a:prstGeom>
              <a:solidFill>
                <a:srgbClr val="F3F6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pic>
            <p:nvPicPr>
              <p:cNvPr descr="Image" id="219" name="Google Shape;219;p23"/>
              <p:cNvPicPr preferRelativeResize="0"/>
              <p:nvPr/>
            </p:nvPicPr>
            <p:blipFill rotWithShape="1">
              <a:blip r:embed="rId3">
                <a:alphaModFix/>
              </a:blip>
              <a:srcRect b="0" l="0" r="0" t="0"/>
              <a:stretch/>
            </p:blipFill>
            <p:spPr>
              <a:xfrm>
                <a:off x="441554" y="437336"/>
                <a:ext cx="1015085" cy="1023522"/>
              </a:xfrm>
              <a:prstGeom prst="rect">
                <a:avLst/>
              </a:prstGeom>
              <a:noFill/>
              <a:ln>
                <a:noFill/>
              </a:ln>
            </p:spPr>
          </p:pic>
        </p:grpSp>
      </p:grpSp>
      <p:sp>
        <p:nvSpPr>
          <p:cNvPr id="220" name="Google Shape;220;p23"/>
          <p:cNvSpPr txBox="1"/>
          <p:nvPr/>
        </p:nvSpPr>
        <p:spPr>
          <a:xfrm>
            <a:off x="0" y="1461954"/>
            <a:ext cx="24378000" cy="1108800"/>
          </a:xfrm>
          <a:prstGeom prst="rect">
            <a:avLst/>
          </a:prstGeom>
          <a:noFill/>
          <a:ln>
            <a:noFill/>
          </a:ln>
        </p:spPr>
        <p:txBody>
          <a:bodyPr anchorCtr="0" anchor="t" bIns="91375" lIns="91375" spcFirstLastPara="1" rIns="91375" wrap="square" tIns="91375">
            <a:noAutofit/>
          </a:bodyPr>
          <a:lstStyle/>
          <a:p>
            <a:pPr indent="0" lvl="0" marL="0" marR="0" rtl="0" algn="ctr">
              <a:lnSpc>
                <a:spcPct val="100000"/>
              </a:lnSpc>
              <a:spcBef>
                <a:spcPts val="0"/>
              </a:spcBef>
              <a:spcAft>
                <a:spcPts val="0"/>
              </a:spcAft>
              <a:buClr>
                <a:srgbClr val="000000"/>
              </a:buClr>
              <a:buSzPts val="1300"/>
              <a:buFont typeface="Arial"/>
              <a:buNone/>
            </a:pPr>
            <a:r>
              <a:rPr b="1" lang="en-US" sz="6100">
                <a:solidFill>
                  <a:srgbClr val="3F3F3F"/>
                </a:solidFill>
                <a:latin typeface="Proxima Nova"/>
                <a:ea typeface="Proxima Nova"/>
                <a:cs typeface="Proxima Nova"/>
                <a:sym typeface="Proxima Nova"/>
              </a:rPr>
              <a:t>Career Services</a:t>
            </a:r>
            <a:r>
              <a:rPr b="1" lang="en-US" sz="6100">
                <a:solidFill>
                  <a:srgbClr val="3F3F3F"/>
                </a:solidFill>
                <a:latin typeface="Proxima Nova"/>
                <a:ea typeface="Proxima Nova"/>
                <a:cs typeface="Proxima Nova"/>
                <a:sym typeface="Proxima Nova"/>
              </a:rPr>
              <a:t> </a:t>
            </a:r>
            <a:r>
              <a:rPr b="1" lang="en-US" sz="6100">
                <a:solidFill>
                  <a:srgbClr val="28C8E5"/>
                </a:solidFill>
                <a:latin typeface="Proxima Nova"/>
                <a:ea typeface="Proxima Nova"/>
                <a:cs typeface="Proxima Nova"/>
                <a:sym typeface="Proxima Nova"/>
              </a:rPr>
              <a:t>Next Steps</a:t>
            </a:r>
            <a:endParaRPr b="1" i="0" sz="6100" u="none" cap="none" strike="noStrike">
              <a:solidFill>
                <a:srgbClr val="FFFFFF"/>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Proxima Nova"/>
              <a:ea typeface="Proxima Nova"/>
              <a:cs typeface="Proxima Nova"/>
              <a:sym typeface="Proxima Nova"/>
            </a:endParaRPr>
          </a:p>
        </p:txBody>
      </p:sp>
      <p:sp>
        <p:nvSpPr>
          <p:cNvPr id="221" name="Google Shape;221;p23"/>
          <p:cNvSpPr/>
          <p:nvPr/>
        </p:nvSpPr>
        <p:spPr>
          <a:xfrm>
            <a:off x="1496155" y="3375508"/>
            <a:ext cx="1498200" cy="1498500"/>
          </a:xfrm>
          <a:prstGeom prst="ellipse">
            <a:avLst/>
          </a:prstGeom>
          <a:solidFill>
            <a:srgbClr val="3F3F3F"/>
          </a:solidFill>
          <a:ln cap="flat" cmpd="sng" w="381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sp>
        <p:nvSpPr>
          <p:cNvPr id="222" name="Google Shape;222;p23"/>
          <p:cNvSpPr txBox="1"/>
          <p:nvPr>
            <p:ph idx="1" type="body"/>
          </p:nvPr>
        </p:nvSpPr>
        <p:spPr>
          <a:xfrm>
            <a:off x="1294551" y="3331883"/>
            <a:ext cx="1827000" cy="1498500"/>
          </a:xfrm>
          <a:prstGeom prst="rect">
            <a:avLst/>
          </a:prstGeom>
        </p:spPr>
        <p:txBody>
          <a:bodyPr anchorCtr="0" anchor="t" bIns="243800" lIns="243800" spcFirstLastPara="1" rIns="243800" wrap="square" tIns="243800">
            <a:noAutofit/>
          </a:bodyPr>
          <a:lstStyle/>
          <a:p>
            <a:pPr indent="0" lvl="0" marL="0" rtl="0" algn="ctr">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1</a:t>
            </a:r>
            <a:endParaRPr sz="6700">
              <a:solidFill>
                <a:srgbClr val="FFFFFF"/>
              </a:solidFill>
              <a:latin typeface="Proxima Nova Semibold"/>
              <a:ea typeface="Proxima Nova Semibold"/>
              <a:cs typeface="Proxima Nova Semibold"/>
              <a:sym typeface="Proxima Nova Semibold"/>
            </a:endParaRPr>
          </a:p>
        </p:txBody>
      </p:sp>
      <p:sp>
        <p:nvSpPr>
          <p:cNvPr id="223" name="Google Shape;223;p23"/>
          <p:cNvSpPr/>
          <p:nvPr/>
        </p:nvSpPr>
        <p:spPr>
          <a:xfrm>
            <a:off x="1496155" y="6358571"/>
            <a:ext cx="1498200" cy="1498500"/>
          </a:xfrm>
          <a:prstGeom prst="ellipse">
            <a:avLst/>
          </a:prstGeom>
          <a:solidFill>
            <a:srgbClr val="3F3F3F"/>
          </a:solidFill>
          <a:ln cap="flat" cmpd="sng" w="381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sp>
        <p:nvSpPr>
          <p:cNvPr id="224" name="Google Shape;224;p23"/>
          <p:cNvSpPr txBox="1"/>
          <p:nvPr>
            <p:ph idx="1" type="body"/>
          </p:nvPr>
        </p:nvSpPr>
        <p:spPr>
          <a:xfrm>
            <a:off x="1325304" y="6314946"/>
            <a:ext cx="1827000" cy="1498500"/>
          </a:xfrm>
          <a:prstGeom prst="rect">
            <a:avLst/>
          </a:prstGeom>
        </p:spPr>
        <p:txBody>
          <a:bodyPr anchorCtr="0" anchor="t" bIns="243800" lIns="243800" spcFirstLastPara="1" rIns="243800" wrap="square" tIns="243800">
            <a:noAutofit/>
          </a:bodyPr>
          <a:lstStyle/>
          <a:p>
            <a:pPr indent="0" lvl="0" marL="0" rtl="0" algn="ctr">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2</a:t>
            </a:r>
            <a:endParaRPr sz="6700">
              <a:solidFill>
                <a:srgbClr val="FFFFFF"/>
              </a:solidFill>
              <a:latin typeface="Proxima Nova Semibold"/>
              <a:ea typeface="Proxima Nova Semibold"/>
              <a:cs typeface="Proxima Nova Semibold"/>
              <a:sym typeface="Proxima Nova Semibold"/>
            </a:endParaRPr>
          </a:p>
        </p:txBody>
      </p:sp>
      <p:sp>
        <p:nvSpPr>
          <p:cNvPr id="225" name="Google Shape;225;p23"/>
          <p:cNvSpPr/>
          <p:nvPr/>
        </p:nvSpPr>
        <p:spPr>
          <a:xfrm>
            <a:off x="1496155" y="9526170"/>
            <a:ext cx="1498200" cy="1498500"/>
          </a:xfrm>
          <a:prstGeom prst="ellipse">
            <a:avLst/>
          </a:prstGeom>
          <a:solidFill>
            <a:srgbClr val="3F3F3F"/>
          </a:solidFill>
          <a:ln cap="flat" cmpd="sng" w="38100">
            <a:solidFill>
              <a:srgbClr val="28C8E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900"/>
              <a:buFont typeface="Helvetica Neue"/>
              <a:buNone/>
            </a:pPr>
            <a:r>
              <a:t/>
            </a:r>
            <a:endParaRPr b="1" i="0" sz="2900" u="none" cap="none" strike="noStrike">
              <a:solidFill>
                <a:srgbClr val="FFFFFF"/>
              </a:solidFill>
              <a:latin typeface="Helvetica Neue"/>
              <a:ea typeface="Helvetica Neue"/>
              <a:cs typeface="Helvetica Neue"/>
              <a:sym typeface="Helvetica Neue"/>
            </a:endParaRPr>
          </a:p>
        </p:txBody>
      </p:sp>
      <p:sp>
        <p:nvSpPr>
          <p:cNvPr id="226" name="Google Shape;226;p23"/>
          <p:cNvSpPr txBox="1"/>
          <p:nvPr>
            <p:ph idx="1" type="body"/>
          </p:nvPr>
        </p:nvSpPr>
        <p:spPr>
          <a:xfrm>
            <a:off x="1339997" y="9482545"/>
            <a:ext cx="1827000" cy="1498500"/>
          </a:xfrm>
          <a:prstGeom prst="rect">
            <a:avLst/>
          </a:prstGeom>
        </p:spPr>
        <p:txBody>
          <a:bodyPr anchorCtr="0" anchor="t" bIns="243800" lIns="243800" spcFirstLastPara="1" rIns="243800" wrap="square" tIns="243800">
            <a:noAutofit/>
          </a:bodyPr>
          <a:lstStyle/>
          <a:p>
            <a:pPr indent="0" lvl="0" marL="0" rtl="0" algn="ctr">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3</a:t>
            </a:r>
            <a:endParaRPr sz="6700">
              <a:solidFill>
                <a:srgbClr val="FFFFFF"/>
              </a:solidFill>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