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5"/>
  </p:notesMasterIdLst>
  <p:handoutMasterIdLst>
    <p:handoutMasterId r:id="rId46"/>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68" r:id="rId31"/>
    <p:sldId id="531" r:id="rId32"/>
    <p:sldId id="575" r:id="rId33"/>
    <p:sldId id="569" r:id="rId34"/>
    <p:sldId id="570" r:id="rId35"/>
    <p:sldId id="571" r:id="rId36"/>
    <p:sldId id="572" r:id="rId37"/>
    <p:sldId id="574" r:id="rId38"/>
    <p:sldId id="573" r:id="rId39"/>
    <p:sldId id="579" r:id="rId40"/>
    <p:sldId id="578" r:id="rId41"/>
    <p:sldId id="567" r:id="rId42"/>
    <p:sldId id="576" r:id="rId43"/>
    <p:sldId id="566" r:id="rId44"/>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p:restoredTop sz="85650" autoAdjust="0"/>
  </p:normalViewPr>
  <p:slideViewPr>
    <p:cSldViewPr snapToGrid="0" showGuides="1">
      <p:cViewPr varScale="1">
        <p:scale>
          <a:sx n="116" d="100"/>
          <a:sy n="116" d="100"/>
        </p:scale>
        <p:origin x="344" y="208"/>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5/29/19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5/29/19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public.tableau.com/en-us/s/galler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public.tableau.com/profile/spencer.shadley#!/vizhome/Anime/UndiscoveredAnime"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public.tableau.com/profile/spencer.shadley#!/vizhome/Anime/UndiscoveredAnime"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Technology Adoption Over Time</a:t>
            </a:r>
            <a:endParaRPr lang="en-US" b="0" dirty="0">
              <a:latin typeface="BentonSans Book" charset="0"/>
            </a:endParaRPr>
          </a:p>
          <a:p>
            <a:pPr>
              <a:spcBef>
                <a:spcPct val="0"/>
              </a:spcBef>
            </a:pPr>
            <a:r>
              <a:rPr lang="en-US" b="0" dirty="0">
                <a:latin typeface="BentonSans Book" charset="0"/>
              </a:rPr>
              <a:t>Germ Theory of Disease (two clinics)</a:t>
            </a:r>
            <a:endParaRPr lang="en-US" dirty="0">
              <a:latin typeface="BentonSans Book" charset="0"/>
            </a:endParaRPr>
          </a:p>
          <a:p>
            <a:pPr>
              <a:spcBef>
                <a:spcPct val="0"/>
              </a:spcBef>
            </a:pPr>
            <a:r>
              <a:rPr lang="en-US" dirty="0">
                <a:latin typeface="BentonSans Book" charset="0"/>
              </a:rPr>
              <a:t>Germ Theory of Disease</a:t>
            </a:r>
          </a:p>
          <a:p>
            <a:pPr marL="0" marR="0" lvl="0" indent="0" algn="l" defTabSz="1304925" rtl="0" eaLnBrk="1" fontAlgn="base" latinLnBrk="0" hangingPunct="1">
              <a:lnSpc>
                <a:spcPct val="100000"/>
              </a:lnSpc>
              <a:spcBef>
                <a:spcPct val="0"/>
              </a:spcBef>
              <a:spcAft>
                <a:spcPct val="0"/>
              </a:spcAft>
              <a:buClrTx/>
              <a:buSzTx/>
              <a:buFontTx/>
              <a:buNone/>
              <a:tabLst/>
              <a:defRPr/>
            </a:pPr>
            <a:r>
              <a:rPr lang="en-US" dirty="0">
                <a:latin typeface="BentonSans Book" charset="0"/>
              </a:rPr>
              <a:t>Tableau Public</a:t>
            </a:r>
          </a:p>
          <a:p>
            <a:pPr>
              <a:spcBef>
                <a:spcPct val="0"/>
              </a:spcBef>
            </a:pPr>
            <a:r>
              <a:rPr lang="en-US" dirty="0">
                <a:latin typeface="BentonSans Book" charset="0"/>
              </a:rPr>
              <a:t>Anime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dirty="0">
                <a:latin typeface="BentonSans Book" charset="0"/>
              </a:rPr>
              <a:t>https://github.com/spencer-shadley/data-lecture/blob/master/workbooks%20and%20datasources/Completed%20Workbooks/Technology%20Adoption%20Over%20Time.twbx </a:t>
            </a:r>
            <a:endParaRPr lang="en-US" dirty="0">
              <a:latin typeface="BentonSans Book" charset="0"/>
            </a:endParaRPr>
          </a:p>
        </p:txBody>
      </p:sp>
    </p:spTree>
    <p:extLst>
      <p:ext uri="{BB962C8B-B14F-4D97-AF65-F5344CB8AC3E}">
        <p14:creationId xmlns:p14="http://schemas.microsoft.com/office/powerpoint/2010/main" val="2445145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48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9393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stuff to pages if desired (date or deaths might be interesting)</a:t>
            </a:r>
          </a:p>
        </p:txBody>
      </p:sp>
    </p:spTree>
    <p:extLst>
      <p:ext uri="{BB962C8B-B14F-4D97-AF65-F5344CB8AC3E}">
        <p14:creationId xmlns:p14="http://schemas.microsoft.com/office/powerpoint/2010/main" val="329668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560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70323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28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370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https://public.tableau.com/en-us/s/gallery</a:t>
            </a:r>
            <a:endParaRPr lang="en-US" dirty="0">
              <a:hlinkClick r:id="rId4"/>
            </a:endParaRPr>
          </a:p>
          <a:p>
            <a:pPr>
              <a:spcBef>
                <a:spcPct val="0"/>
              </a:spcBef>
            </a:pPr>
            <a:r>
              <a:rPr lang="en-US" dirty="0">
                <a:hlinkClick r:id="rId4"/>
              </a:rPr>
              <a:t>https://public.tableau.com/profile/spencer.shadley#!/vizhome/Anime/UndiscoveredAnime</a:t>
            </a:r>
            <a:endParaRPr lang="en-US" dirty="0">
              <a:latin typeface="BentonSans Book" charset="0"/>
            </a:endParaRPr>
          </a:p>
        </p:txBody>
      </p:sp>
    </p:spTree>
    <p:extLst>
      <p:ext uri="{BB962C8B-B14F-4D97-AF65-F5344CB8AC3E}">
        <p14:creationId xmlns:p14="http://schemas.microsoft.com/office/powerpoint/2010/main" val="1289791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Tableau Public Anime Viz: https://public.tableau.com/profile/spencer.shadley#!/vizhome/Anime/UndiscoveredAnime</a:t>
            </a:r>
            <a:endParaRPr lang="en-US" dirty="0"/>
          </a:p>
          <a:p>
            <a:pPr>
              <a:spcBef>
                <a:spcPct val="0"/>
              </a:spcBef>
            </a:pPr>
            <a:r>
              <a:rPr lang="en-US" dirty="0">
                <a:latin typeface="BentonSans Book" charset="0"/>
              </a:rPr>
              <a:t>Anime Template </a:t>
            </a:r>
            <a:r>
              <a:rPr lang="en-US" dirty="0" err="1">
                <a:latin typeface="BentonSans Book" charset="0"/>
              </a:rPr>
              <a:t>twb</a:t>
            </a:r>
            <a:r>
              <a:rPr lang="en-US" dirty="0">
                <a:latin typeface="BentonSans Book" charset="0"/>
              </a:rPr>
              <a:t>: https://github.com/spencer-shadley/data-lecture/blob/master/workbooks%20and%20datasources/Template%20Workbooks/Anime.twbx</a:t>
            </a:r>
          </a:p>
          <a:p>
            <a:pPr>
              <a:spcBef>
                <a:spcPct val="0"/>
              </a:spcBef>
            </a:pPr>
            <a:r>
              <a:rPr lang="en-US" dirty="0">
                <a:latin typeface="BentonSans Book" charset="0"/>
              </a:rPr>
              <a:t>Anime Complete Workbook (same as on public): https://github.com/spencer-shadley/data-lecture/blob/master/workbooks%20and%20datasources/Completed%20Workbooks/Anime.twbx</a:t>
            </a:r>
          </a:p>
        </p:txBody>
      </p:sp>
    </p:spTree>
    <p:extLst>
      <p:ext uri="{BB962C8B-B14F-4D97-AF65-F5344CB8AC3E}">
        <p14:creationId xmlns:p14="http://schemas.microsoft.com/office/powerpoint/2010/main" val="115179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shadley@tableau.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linkedin.com/in/spencershadle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github.com/spencer-shadley/data-lecture/tree/master/workbook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20(two%20clinics).twbx"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Germ%20Theory%20of%20Disease.twbx"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public.tableau.com/profile/spencer.shadley#!/vizhome/GermTheoryofDisease/MortalityRateoverTime?publish=yes"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public.tableau.com/en-us/s/gallery?qt-overview_gallery=0"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spencer-shadley/data-lecture/blob/master/workbooks%20and%20datasources/Template%20Workbooks/Anime.twbx"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public.tableau.com/profile/spencer.shadley#!/vizhome/Anime/UndiscoveredAnim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2131033"/>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hlinkClick r:id="rId3"/>
              </a:rPr>
              <a:t>sshadley@tableau.com</a:t>
            </a:r>
            <a:r>
              <a:rPr lang="en-US" sz="2400" dirty="0">
                <a:latin typeface="Merriweather Light"/>
                <a:ea typeface="+mn-ea"/>
                <a:cs typeface="Merriweather Light"/>
              </a:rPr>
              <a:t> | </a:t>
            </a:r>
            <a:r>
              <a:rPr lang="en-US" sz="2400" dirty="0">
                <a:latin typeface="Merriweather Light"/>
                <a:ea typeface="+mn-ea"/>
                <a:cs typeface="Merriweather Light"/>
                <a:hlinkClick r:id="rId4"/>
              </a:rPr>
              <a:t>LinkedIn</a:t>
            </a:r>
            <a:endParaRPr lang="en-US" sz="2400" dirty="0">
              <a:latin typeface="Merriweather Light"/>
              <a:ea typeface="+mn-ea"/>
              <a:cs typeface="Merriweather 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44434" y="6204993"/>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97394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617507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6563371"/>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a:t>
            </a:r>
            <a:r>
              <a:rPr lang="en-US" sz="2400" dirty="0">
                <a:ea typeface="+mn-ea"/>
                <a:hlinkClick r:id="rId4"/>
              </a:rPr>
              <a:t>Technology Adoption Over Time</a:t>
            </a:r>
            <a:r>
              <a:rPr lang="en-US" sz="2400" dirty="0">
                <a:ea typeface="+mn-ea"/>
              </a:rPr>
              <a:t> workbook)</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1236"/>
          </a:xfrm>
          <a:prstGeom prst="rect">
            <a:avLst/>
          </a:prstGeom>
        </p:spPr>
        <p:txBody>
          <a:bodyPr/>
          <a:lstStyle/>
          <a:p>
            <a:pPr defTabSz="1306221" fontAlgn="auto">
              <a:defRPr/>
            </a:pPr>
            <a:r>
              <a:rPr lang="en-US" sz="8000" dirty="0"/>
              <a:t>Ignaz Semmelweis (cont.)</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865"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511143" y="3105293"/>
            <a:ext cx="662940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256824"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674429" y="3105293"/>
            <a:ext cx="6531428"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48"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38430"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880"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16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Technology Adoptio</a:t>
            </a:r>
            <a:r>
              <a:rPr lang="en-US" dirty="0">
                <a:latin typeface="BentonSans Book" charset="0"/>
              </a:rPr>
              <a:t>n Over Time</a:t>
            </a:r>
            <a:endParaRPr lang="en-US" dirty="0">
              <a:solidFill>
                <a:srgbClr val="4C4C4C"/>
              </a:solidFill>
              <a:latin typeface="BentonSans Book" charset="0"/>
            </a:endParaRPr>
          </a:p>
        </p:txBody>
      </p:sp>
    </p:spTree>
    <p:extLst>
      <p:ext uri="{BB962C8B-B14F-4D97-AF65-F5344CB8AC3E}">
        <p14:creationId xmlns:p14="http://schemas.microsoft.com/office/powerpoint/2010/main" val="920218192"/>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 (two clinics)</a:t>
            </a:r>
            <a:endParaRPr lang="en-US" sz="2400" dirty="0">
              <a:ea typeface="+mn-ea"/>
            </a:endParaRPr>
          </a:p>
          <a:p>
            <a:pPr marL="457200" indent="-457200" defTabSz="1306221" fontAlgn="auto">
              <a:buFont typeface="+mj-lt"/>
              <a:buAutoNum type="arabicPeriod"/>
              <a:defRPr/>
            </a:pPr>
            <a:r>
              <a:rPr lang="en-US" sz="2400" dirty="0">
                <a:ea typeface="+mn-ea"/>
              </a:rPr>
              <a:t>Drag “Clinic” to Columns</a:t>
            </a:r>
          </a:p>
          <a:p>
            <a:pPr marL="457200" indent="-457200" defTabSz="1306221" fontAlgn="auto">
              <a:buFont typeface="+mj-lt"/>
              <a:buAutoNum type="arabicPeriod"/>
              <a:defRPr/>
            </a:pPr>
            <a:r>
              <a:rPr lang="en-US" sz="2400" dirty="0">
                <a:ea typeface="+mn-ea"/>
              </a:rPr>
              <a:t>Drag “Mortality Rate” to Rows</a:t>
            </a:r>
          </a:p>
          <a:p>
            <a:pPr marL="457200" indent="-457200" defTabSz="1306221" fontAlgn="auto">
              <a:buFont typeface="+mj-lt"/>
              <a:buAutoNum type="arabicPeriod"/>
              <a:defRPr/>
            </a:pPr>
            <a:r>
              <a:rPr lang="en-US" sz="2400" dirty="0">
                <a:ea typeface="+mn-ea"/>
              </a:rPr>
              <a:t>Right click “Mortality Rate” &gt; Measure &gt; Average</a:t>
            </a:r>
          </a:p>
          <a:p>
            <a:pPr marL="457200" indent="-457200" defTabSz="1306221" fontAlgn="auto">
              <a:buFont typeface="+mj-lt"/>
              <a:buAutoNum type="arabicPeriod"/>
              <a:defRPr/>
            </a:pPr>
            <a:r>
              <a:rPr lang="en-US" sz="2400" dirty="0">
                <a:ea typeface="+mn-ea"/>
              </a:rPr>
              <a:t>“Year” to “Columns”</a:t>
            </a:r>
          </a:p>
          <a:p>
            <a:pPr marL="457200" indent="-457200" defTabSz="1306221" fontAlgn="auto">
              <a:buFont typeface="+mj-lt"/>
              <a:buAutoNum type="arabicPeriod"/>
              <a:defRPr/>
            </a:pPr>
            <a:r>
              <a:rPr lang="en-US" sz="2400" dirty="0">
                <a:ea typeface="+mn-ea"/>
              </a:rPr>
              <a:t>Move the existing “Clinic” pill to “Color”</a:t>
            </a:r>
          </a:p>
          <a:p>
            <a:pPr marL="457200" indent="-457200" defTabSz="1306221" fontAlgn="auto">
              <a:buFont typeface="+mj-lt"/>
              <a:buAutoNum type="arabicPeriod"/>
              <a:defRPr/>
            </a:pPr>
            <a:r>
              <a:rPr lang="en-US" sz="2400" dirty="0">
                <a:ea typeface="+mn-ea"/>
              </a:rPr>
              <a:t>“Births” to “Tooltip”</a:t>
            </a:r>
          </a:p>
          <a:p>
            <a:pPr marL="457200" indent="-457200" defTabSz="1306221" fontAlgn="auto">
              <a:buFont typeface="+mj-lt"/>
              <a:buAutoNum type="arabicPeriod"/>
              <a:defRPr/>
            </a:pPr>
            <a:r>
              <a:rPr lang="en-US" sz="2400" dirty="0">
                <a:ea typeface="+mn-ea"/>
              </a:rPr>
              <a:t>“Deaths” to “Tooltip”</a:t>
            </a:r>
          </a:p>
          <a:p>
            <a:pPr marL="457200" indent="-457200" defTabSz="1306221" fontAlgn="auto">
              <a:buFont typeface="+mj-lt"/>
              <a:buAutoNum type="arabicPeriod"/>
              <a:defRPr/>
            </a:pPr>
            <a:r>
              <a:rPr lang="en-US" sz="2400" dirty="0">
                <a:ea typeface="+mn-ea"/>
              </a:rPr>
              <a:t>Open “Tooltip”</a:t>
            </a:r>
          </a:p>
          <a:p>
            <a:pPr marL="457200" indent="-457200" defTabSz="1306221" fontAlgn="auto">
              <a:buFont typeface="+mj-lt"/>
              <a:buAutoNum type="arabicPeriod"/>
              <a:defRPr/>
            </a:pPr>
            <a:r>
              <a:rPr lang="en-US" sz="2400" dirty="0">
                <a:ea typeface="+mn-ea"/>
              </a:rPr>
              <a:t>Add custom Tooltip message</a:t>
            </a: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(two clinics)</a:t>
            </a:r>
          </a:p>
        </p:txBody>
      </p:sp>
    </p:spTree>
    <p:extLst>
      <p:ext uri="{BB962C8B-B14F-4D97-AF65-F5344CB8AC3E}">
        <p14:creationId xmlns:p14="http://schemas.microsoft.com/office/powerpoint/2010/main" val="987329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ea typeface="+mn-ea"/>
              </a:rPr>
              <a:t>Open </a:t>
            </a:r>
            <a:r>
              <a:rPr lang="en-US" sz="2400" dirty="0">
                <a:ea typeface="+mn-ea"/>
                <a:hlinkClick r:id="rId3"/>
              </a:rPr>
              <a:t>Template/Germ Theory of Disease</a:t>
            </a:r>
            <a:endParaRPr lang="en-US" sz="2400" dirty="0">
              <a:ea typeface="+mn-ea"/>
            </a:endParaRPr>
          </a:p>
          <a:p>
            <a:pPr marL="457200" indent="-457200" defTabSz="1306221" fontAlgn="auto">
              <a:buFont typeface="+mj-lt"/>
              <a:buAutoNum type="arabicPeriod"/>
              <a:defRPr/>
            </a:pPr>
            <a:r>
              <a:rPr lang="en-US" sz="2400" dirty="0">
                <a:ea typeface="+mn-ea"/>
              </a:rPr>
              <a:t>Right click the empty area in “Measures” &gt; “Create Calculated Field…”</a:t>
            </a:r>
          </a:p>
          <a:p>
            <a:pPr marL="457200" indent="-457200" defTabSz="1306221" fontAlgn="auto">
              <a:buFont typeface="+mj-lt"/>
              <a:buAutoNum type="arabicPeriod"/>
              <a:defRPr/>
            </a:pPr>
            <a:r>
              <a:rPr lang="en-US" sz="2400" dirty="0">
                <a:ea typeface="+mn-ea"/>
              </a:rPr>
              <a:t>Name the Calculated Field “Mortality Rate (%)”</a:t>
            </a:r>
          </a:p>
          <a:p>
            <a:pPr marL="457200" indent="-457200" defTabSz="1306221" fontAlgn="auto">
              <a:buFont typeface="+mj-lt"/>
              <a:buAutoNum type="arabicPeriod"/>
              <a:defRPr/>
            </a:pPr>
            <a:r>
              <a:rPr lang="en-US" sz="2400" dirty="0">
                <a:ea typeface="+mn-ea"/>
              </a:rPr>
              <a:t>Type “[Deaths] / [Births] * 100” as the contents of the Calculated Field</a:t>
            </a:r>
          </a:p>
          <a:p>
            <a:pPr marL="457200" indent="-457200" defTabSz="1306221" fontAlgn="auto">
              <a:buFont typeface="+mj-lt"/>
              <a:buAutoNum type="arabicPeriod"/>
              <a:defRPr/>
            </a:pPr>
            <a:r>
              <a:rPr lang="en-US" sz="2400" dirty="0">
                <a:ea typeface="+mn-ea"/>
              </a:rPr>
              <a:t>Double click your new Calculated Field “</a:t>
            </a:r>
            <a:r>
              <a:rPr lang="en-US" sz="2400" dirty="0"/>
              <a:t>Mortality Rate (%)</a:t>
            </a:r>
            <a:r>
              <a:rPr lang="en-US" sz="2400" dirty="0">
                <a:ea typeface="+mn-ea"/>
              </a:rPr>
              <a:t>”</a:t>
            </a:r>
          </a:p>
          <a:p>
            <a:pPr marL="457200" indent="-457200" defTabSz="1306221" fontAlgn="auto">
              <a:buFont typeface="+mj-lt"/>
              <a:buAutoNum type="arabicPeriod"/>
              <a:defRPr/>
            </a:pPr>
            <a:r>
              <a:rPr lang="en-US" sz="2400" dirty="0">
                <a:ea typeface="+mn-ea"/>
              </a:rPr>
              <a:t>Right click “SUM(Rate (%))” &gt; “Measure” &gt; “Average”</a:t>
            </a:r>
          </a:p>
          <a:p>
            <a:pPr marL="457200" indent="-457200" defTabSz="1306221" fontAlgn="auto">
              <a:buFont typeface="+mj-lt"/>
              <a:buAutoNum type="arabicPeriod"/>
              <a:defRPr/>
            </a:pPr>
            <a:r>
              <a:rPr lang="en-US" sz="2400" dirty="0">
                <a:ea typeface="+mn-ea"/>
              </a:rPr>
              <a:t>Double click “Date”</a:t>
            </a:r>
          </a:p>
          <a:p>
            <a:pPr marL="457200" indent="-457200" defTabSz="1306221" fontAlgn="auto">
              <a:buFont typeface="+mj-lt"/>
              <a:buAutoNum type="arabicPeriod"/>
              <a:defRPr/>
            </a:pPr>
            <a:r>
              <a:rPr lang="en-US" sz="2400" dirty="0">
                <a:ea typeface="+mn-ea"/>
              </a:rPr>
              <a:t>Switch view to “Entire View”</a:t>
            </a:r>
          </a:p>
          <a:p>
            <a:pPr marL="457200" indent="-457200" defTabSz="1306221" fontAlgn="auto">
              <a:buFont typeface="+mj-lt"/>
              <a:buAutoNum type="arabicPeriod"/>
              <a:defRPr/>
            </a:pPr>
            <a:r>
              <a:rPr lang="en-US" sz="2400" dirty="0">
                <a:ea typeface="+mn-ea"/>
              </a:rPr>
              <a:t>Right click “YEAR(Date)” &gt; Select “Exact Date”</a:t>
            </a:r>
          </a:p>
          <a:p>
            <a:pPr marL="457200" indent="-457200" defTabSz="1306221" fontAlgn="auto">
              <a:buFont typeface="+mj-lt"/>
              <a:buAutoNum type="arabicPeriod"/>
              <a:defRPr/>
            </a:pPr>
            <a:r>
              <a:rPr lang="en-US" sz="2400" dirty="0">
                <a:ea typeface="+mn-ea"/>
              </a:rPr>
              <a:t>(notice there is a null row for December 1841)</a:t>
            </a:r>
          </a:p>
          <a:p>
            <a:pPr marL="457200" indent="-457200" defTabSz="1306221" fontAlgn="auto">
              <a:buFont typeface="+mj-lt"/>
              <a:buAutoNum type="arabicPeriod"/>
              <a:defRPr/>
            </a:pPr>
            <a:r>
              <a:rPr lang="en-US" sz="2400" dirty="0">
                <a:ea typeface="+mn-ea"/>
              </a:rPr>
              <a:t>Click “1 null” &gt; “Filter data” from the bottom right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Basic Viz</a:t>
            </a:r>
          </a:p>
        </p:txBody>
      </p:sp>
    </p:spTree>
    <p:extLst>
      <p:ext uri="{BB962C8B-B14F-4D97-AF65-F5344CB8AC3E}">
        <p14:creationId xmlns:p14="http://schemas.microsoft.com/office/powerpoint/2010/main" val="1256773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093976"/>
          </a:xfrm>
        </p:spPr>
        <p:txBody>
          <a:bodyPr/>
          <a:lstStyle/>
          <a:p>
            <a:pPr marL="457200" indent="-457200" defTabSz="1306221" fontAlgn="auto">
              <a:buFont typeface="+mj-lt"/>
              <a:buAutoNum type="arabicPeriod"/>
              <a:defRPr/>
            </a:pPr>
            <a:r>
              <a:rPr lang="en-US" sz="2400" dirty="0">
                <a:ea typeface="+mn-ea"/>
              </a:rPr>
              <a:t>Select “Show Me” from the top right</a:t>
            </a:r>
          </a:p>
          <a:p>
            <a:pPr marL="457200" indent="-457200" defTabSz="1306221" fontAlgn="auto">
              <a:buFont typeface="+mj-lt"/>
              <a:buAutoNum type="arabicPeriod"/>
              <a:defRPr/>
            </a:pPr>
            <a:r>
              <a:rPr lang="en-US" sz="2400" dirty="0">
                <a:ea typeface="+mn-ea"/>
              </a:rPr>
              <a:t>Select “area chart”</a:t>
            </a:r>
          </a:p>
          <a:p>
            <a:pPr marL="457200" indent="-457200" defTabSz="1306221" fontAlgn="auto">
              <a:buFont typeface="+mj-lt"/>
              <a:buAutoNum type="arabicPeriod"/>
              <a:defRPr/>
            </a:pPr>
            <a:r>
              <a:rPr lang="en-US" sz="2400" dirty="0">
                <a:ea typeface="+mn-ea"/>
              </a:rPr>
              <a:t>(notice the date was automatically switched to “YEAR(Date)”)</a:t>
            </a:r>
          </a:p>
          <a:p>
            <a:pPr marL="457200" indent="-457200" defTabSz="1306221" fontAlgn="auto">
              <a:buFont typeface="+mj-lt"/>
              <a:buAutoNum type="arabicPeriod"/>
              <a:defRPr/>
            </a:pPr>
            <a:r>
              <a:rPr lang="en-US" sz="2400" dirty="0">
                <a:ea typeface="+mn-ea"/>
              </a:rPr>
              <a:t>Click the “+” on the left side of the “YEAR(Date)” pill twice to get it to “MONTH(Date)” again</a:t>
            </a:r>
          </a:p>
          <a:p>
            <a:pPr marL="457200" indent="-457200" defTabSz="1306221" fontAlgn="auto">
              <a:buFont typeface="+mj-lt"/>
              <a:buAutoNum type="arabicPeriod"/>
              <a:defRPr/>
            </a:pPr>
            <a:r>
              <a:rPr lang="en-US" sz="2400" dirty="0">
                <a:ea typeface="+mn-ea"/>
              </a:rPr>
              <a:t>(NOTE: alternatively instead of steps 1-4 we could change the mark type to “Area”)</a:t>
            </a:r>
          </a:p>
          <a:p>
            <a:pPr marL="457200" indent="-457200" defTabSz="1306221" fontAlgn="auto">
              <a:buFont typeface="+mj-lt"/>
              <a:buAutoNum type="arabicPeriod"/>
              <a:defRPr/>
            </a:pPr>
            <a:r>
              <a:rPr lang="en-US" sz="2400" dirty="0">
                <a:ea typeface="+mn-ea"/>
              </a:rPr>
              <a:t>Double click the sheet tab (“Sheet 1”) and rename to “Mortality Rate over Time”</a:t>
            </a:r>
          </a:p>
          <a:p>
            <a:pPr marL="457200" indent="-457200" defTabSz="1306221" fontAlgn="auto">
              <a:buFont typeface="+mj-lt"/>
              <a:buAutoNum type="arabicPeriod"/>
              <a:defRPr/>
            </a:pPr>
            <a:r>
              <a:rPr lang="en-US" sz="2400" dirty="0">
                <a:ea typeface="+mn-ea"/>
              </a:rPr>
              <a:t>Right click “Mortality Rate over Time” and select “Duplicate”</a:t>
            </a:r>
          </a:p>
          <a:p>
            <a:pPr marL="457200" indent="-457200" defTabSz="1306221" fontAlgn="auto">
              <a:buFont typeface="+mj-lt"/>
              <a:buAutoNum type="arabicPeriod"/>
              <a:defRPr/>
            </a:pPr>
            <a:r>
              <a:rPr lang="en-US" sz="2400" dirty="0">
                <a:ea typeface="+mn-ea"/>
              </a:rPr>
              <a:t>Right click “Date” and select “Month”</a:t>
            </a:r>
          </a:p>
          <a:p>
            <a:pPr marL="457200" indent="-457200" defTabSz="1306221" fontAlgn="auto">
              <a:buFont typeface="+mj-lt"/>
              <a:buAutoNum type="arabicPeriod"/>
              <a:defRPr/>
            </a:pPr>
            <a:r>
              <a:rPr lang="en-US" sz="2400" dirty="0">
                <a:ea typeface="+mn-ea"/>
              </a:rPr>
              <a:t>Go to the “Analytics” pane</a:t>
            </a:r>
          </a:p>
          <a:p>
            <a:pPr marL="457200" indent="-457200" defTabSz="1306221" fontAlgn="auto">
              <a:buFont typeface="+mj-lt"/>
              <a:buAutoNum type="arabicPeriod"/>
              <a:defRPr/>
            </a:pPr>
            <a:r>
              <a:rPr lang="en-US" sz="2400" dirty="0">
                <a:ea typeface="+mn-ea"/>
              </a:rPr>
              <a:t>Drag out a “Trend Line” onto “Polynomial”</a:t>
            </a:r>
          </a:p>
          <a:p>
            <a:pPr marL="457200" indent="-457200" defTabSz="1306221" fontAlgn="auto">
              <a:buFont typeface="+mj-lt"/>
              <a:buAutoNum type="arabicPeriod"/>
              <a:defRPr/>
            </a:pPr>
            <a:r>
              <a:rPr lang="en-US" sz="2400" dirty="0">
                <a:ea typeface="+mn-ea"/>
              </a:rPr>
              <a:t>Drag “Date” to “Color”</a:t>
            </a:r>
          </a:p>
          <a:p>
            <a:pPr marL="457200" indent="-457200" defTabSz="1306221" fontAlgn="auto">
              <a:buFont typeface="+mj-lt"/>
              <a:buAutoNum type="arabicPeriod"/>
              <a:defRPr/>
            </a:pPr>
            <a:r>
              <a:rPr lang="en-US" sz="2400" dirty="0">
                <a:ea typeface="+mn-ea"/>
              </a:rPr>
              <a:t>Rename the sheet</a:t>
            </a: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Simple Viz</a:t>
            </a:r>
          </a:p>
        </p:txBody>
      </p:sp>
    </p:spTree>
    <p:extLst>
      <p:ext uri="{BB962C8B-B14F-4D97-AF65-F5344CB8AC3E}">
        <p14:creationId xmlns:p14="http://schemas.microsoft.com/office/powerpoint/2010/main" val="18292277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970865"/>
          </a:xfrm>
        </p:spPr>
        <p:txBody>
          <a:bodyPr/>
          <a:lstStyle/>
          <a:p>
            <a:pPr marL="457200" indent="-457200" defTabSz="1306221" fontAlgn="auto">
              <a:buFont typeface="+mj-lt"/>
              <a:buAutoNum type="arabicPeriod"/>
              <a:defRPr/>
            </a:pPr>
            <a:r>
              <a:rPr lang="en-US" sz="2400" dirty="0">
                <a:ea typeface="+mn-ea"/>
              </a:rPr>
              <a:t>Duplicate “Mortality Rate over Time”</a:t>
            </a:r>
          </a:p>
          <a:p>
            <a:pPr marL="457200" indent="-457200" defTabSz="1306221" fontAlgn="auto">
              <a:buFont typeface="+mj-lt"/>
              <a:buAutoNum type="arabicPeriod"/>
              <a:defRPr/>
            </a:pPr>
            <a:r>
              <a:rPr lang="en-US" sz="2400" dirty="0">
                <a:ea typeface="+mn-ea"/>
              </a:rPr>
              <a:t>Drag “Date” to “Pages”</a:t>
            </a:r>
          </a:p>
          <a:p>
            <a:pPr marL="457200" indent="-457200" defTabSz="1306221" fontAlgn="auto">
              <a:buFont typeface="+mj-lt"/>
              <a:buAutoNum type="arabicPeriod"/>
              <a:defRPr/>
            </a:pPr>
            <a:r>
              <a:rPr lang="en-US" sz="2400" dirty="0">
                <a:ea typeface="+mn-ea"/>
              </a:rPr>
              <a:t>Right click “Date” pill from the “Pages” card and select “Month (May 2015)”</a:t>
            </a:r>
          </a:p>
          <a:p>
            <a:pPr marL="457200" indent="-457200" defTabSz="1306221" fontAlgn="auto">
              <a:buFont typeface="+mj-lt"/>
              <a:buAutoNum type="arabicPeriod"/>
              <a:defRPr/>
            </a:pPr>
            <a:r>
              <a:rPr lang="en-US" sz="2400" dirty="0">
                <a:ea typeface="+mn-ea"/>
              </a:rPr>
              <a:t>Switch the “Marks” type to “Bar”</a:t>
            </a:r>
          </a:p>
          <a:p>
            <a:pPr marL="457200" indent="-457200" defTabSz="1306221" fontAlgn="auto">
              <a:buFont typeface="+mj-lt"/>
              <a:buAutoNum type="arabicPeriod"/>
              <a:defRPr/>
            </a:pPr>
            <a:r>
              <a:rPr lang="en-US" sz="2400" dirty="0">
                <a:ea typeface="+mn-ea"/>
              </a:rPr>
              <a:t>Try clicking the “Play” button in the Pages card</a:t>
            </a:r>
          </a:p>
          <a:p>
            <a:pPr marL="457200" indent="-457200" defTabSz="1306221" fontAlgn="auto">
              <a:buFont typeface="+mj-lt"/>
              <a:buAutoNum type="arabicPeriod"/>
              <a:defRPr/>
            </a:pPr>
            <a:r>
              <a:rPr lang="en-US" sz="2400" dirty="0">
                <a:ea typeface="+mn-ea"/>
              </a:rPr>
              <a:t>Check “Show history” in the Pages card</a:t>
            </a:r>
          </a:p>
          <a:p>
            <a:pPr marL="739775" lvl="1" indent="-457200" defTabSz="1306221" fontAlgn="auto">
              <a:defRPr/>
            </a:pPr>
            <a:r>
              <a:rPr lang="en-US" sz="2000" dirty="0">
                <a:ea typeface="+mn-ea"/>
              </a:rPr>
              <a:t>Select the dropdown and choose “All”</a:t>
            </a:r>
          </a:p>
          <a:p>
            <a:pPr marL="457200" indent="-457200" defTabSz="1306221" fontAlgn="auto">
              <a:buFont typeface="+mj-lt"/>
              <a:buAutoNum type="arabicPeriod"/>
              <a:defRPr/>
            </a:pPr>
            <a:r>
              <a:rPr lang="en-US" sz="2400" dirty="0">
                <a:ea typeface="+mn-ea"/>
              </a:rPr>
              <a:t>Try playing it again</a:t>
            </a:r>
          </a:p>
          <a:p>
            <a:pPr marL="457200" indent="-457200" defTabSz="1306221" fontAlgn="auto">
              <a:buFont typeface="+mj-lt"/>
              <a:buAutoNum type="arabicPeriod"/>
              <a:defRPr/>
            </a:pPr>
            <a:r>
              <a:rPr lang="en-US" sz="2400" dirty="0">
                <a:ea typeface="+mn-ea"/>
              </a:rPr>
              <a:t>Rename the sheet “Mortality Rate through Time”</a:t>
            </a:r>
          </a:p>
          <a:p>
            <a:pPr marL="457200" indent="-457200" defTabSz="1306221" fontAlgn="auto">
              <a:buFont typeface="+mj-lt"/>
              <a:buAutoNum type="arabicPeriod"/>
              <a:defRPr/>
            </a:pPr>
            <a:r>
              <a:rPr lang="en-US" sz="2400" dirty="0">
                <a:ea typeface="+mn-ea"/>
              </a:rPr>
              <a:t>Duplicate “Mortality Rate through Time”</a:t>
            </a:r>
          </a:p>
          <a:p>
            <a:pPr marL="457200" indent="-457200" defTabSz="1306221" fontAlgn="auto">
              <a:buFont typeface="+mj-lt"/>
              <a:buAutoNum type="arabicPeriod"/>
              <a:defRPr/>
            </a:pPr>
            <a:r>
              <a:rPr lang="en-US" sz="2400" dirty="0">
                <a:ea typeface="+mn-ea"/>
              </a:rPr>
              <a:t>Replace the Pages “Date” with “Mortality Rate (%)” (drag it on top of the existing pill)</a:t>
            </a:r>
          </a:p>
          <a:p>
            <a:pPr marL="739775" lvl="1" indent="-457200" defTabSz="1306221" fontAlgn="auto">
              <a:buFont typeface="+mj-lt"/>
              <a:buAutoNum type="arabicPeriod"/>
              <a:defRPr/>
            </a:pPr>
            <a:endParaRPr lang="en-US" sz="2000" dirty="0">
              <a:ea typeface="+mn-ea"/>
            </a:endParaRPr>
          </a:p>
          <a:p>
            <a:pPr marL="457200" indent="-457200" defTabSz="1306221" fontAlgn="auto">
              <a:buFont typeface="+mj-lt"/>
              <a:buAutoNum type="arabicPeriod"/>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(slightly) Advanced Viz</a:t>
            </a:r>
          </a:p>
        </p:txBody>
      </p:sp>
    </p:spTree>
    <p:extLst>
      <p:ext uri="{BB962C8B-B14F-4D97-AF65-F5344CB8AC3E}">
        <p14:creationId xmlns:p14="http://schemas.microsoft.com/office/powerpoint/2010/main" val="181456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724644"/>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“Mortality Rate over Time”</a:t>
            </a:r>
          </a:p>
          <a:p>
            <a:pPr marL="457200" indent="-457200" defTabSz="1306221" fontAlgn="auto">
              <a:buFont typeface="+mj-lt"/>
              <a:buAutoNum type="arabicPeriod"/>
              <a:defRPr/>
            </a:pPr>
            <a:r>
              <a:rPr lang="en-US" sz="2400" dirty="0"/>
              <a:t>Drag out “Mortality By Month” (below “Mortality Rate over Time)</a:t>
            </a:r>
          </a:p>
          <a:p>
            <a:pPr marL="457200" indent="-457200" defTabSz="1306221" fontAlgn="auto">
              <a:buFont typeface="+mj-lt"/>
              <a:buAutoNum type="arabicPeriod"/>
              <a:defRPr/>
            </a:pPr>
            <a:r>
              <a:rPr lang="en-US" sz="2400" dirty="0"/>
              <a:t>Select “Mortality By Month” and click the “Use as Filter” button</a:t>
            </a:r>
          </a:p>
          <a:p>
            <a:pPr marL="457200" indent="-457200" defTabSz="1306221" fontAlgn="auto">
              <a:buFont typeface="+mj-lt"/>
              <a:buAutoNum type="arabicPeriod"/>
              <a:defRPr/>
            </a:pPr>
            <a:r>
              <a:rPr lang="en-US" sz="2400" dirty="0"/>
              <a:t>Try clicking a mark in the “Mortality By Month” sheet</a:t>
            </a:r>
          </a:p>
          <a:p>
            <a:pPr marL="457200" indent="-457200" defTabSz="1306221" fontAlgn="auto">
              <a:buFont typeface="+mj-lt"/>
              <a:buAutoNum type="arabicPeriod"/>
              <a:defRPr/>
            </a:pPr>
            <a:r>
              <a:rPr lang="en-US" sz="2400" dirty="0"/>
              <a:t>Click “Dashboard” in the top level menu &gt; “Actions…”</a:t>
            </a:r>
          </a:p>
          <a:p>
            <a:pPr marL="457200" indent="-457200" defTabSz="1306221" fontAlgn="auto">
              <a:buFont typeface="+mj-lt"/>
              <a:buAutoNum type="arabicPeriod"/>
              <a:defRPr/>
            </a:pPr>
            <a:r>
              <a:rPr lang="en-US" sz="2400" dirty="0"/>
              <a:t>Click your filter &gt; “Edit…”</a:t>
            </a:r>
          </a:p>
          <a:p>
            <a:pPr marL="457200" indent="-457200" defTabSz="1306221" fontAlgn="auto">
              <a:buFont typeface="+mj-lt"/>
              <a:buAutoNum type="arabicPeriod"/>
              <a:defRPr/>
            </a:pPr>
            <a:r>
              <a:rPr lang="en-US" sz="2400" dirty="0"/>
              <a:t>Select “Hover” &gt; “OK” &gt; “OK”</a:t>
            </a:r>
          </a:p>
          <a:p>
            <a:pPr marL="457200" indent="-457200" defTabSz="1306221" fontAlgn="auto">
              <a:buFont typeface="+mj-lt"/>
              <a:buAutoNum type="arabicPeriod"/>
              <a:defRPr/>
            </a:pPr>
            <a:r>
              <a:rPr lang="en-US" sz="2400" dirty="0"/>
              <a:t>Hover on a mark!</a:t>
            </a:r>
          </a:p>
          <a:p>
            <a:pPr marL="457200" indent="-457200" defTabSz="1306221" fontAlgn="auto">
              <a:buFont typeface="+mj-lt"/>
              <a:buAutoNum type="arabicPeriod"/>
              <a:defRPr/>
            </a:pPr>
            <a:r>
              <a:rPr lang="en-US" sz="2400" dirty="0"/>
              <a:t>Rename the dashboard (I called it “Mortality Rate Dashboard”)</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a:t>
            </a:r>
          </a:p>
        </p:txBody>
      </p:sp>
    </p:spTree>
    <p:extLst>
      <p:ext uri="{BB962C8B-B14F-4D97-AF65-F5344CB8AC3E}">
        <p14:creationId xmlns:p14="http://schemas.microsoft.com/office/powerpoint/2010/main" val="3475227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5278368"/>
          </a:xfrm>
        </p:spPr>
        <p:txBody>
          <a:bodyPr/>
          <a:lstStyle/>
          <a:p>
            <a:pPr marL="457200" indent="-457200" defTabSz="1306221" fontAlgn="auto">
              <a:buFont typeface="+mj-lt"/>
              <a:buAutoNum type="arabicPeriod"/>
              <a:defRPr/>
            </a:pPr>
            <a:r>
              <a:rPr lang="en-US" sz="2400" dirty="0"/>
              <a:t>Create a new dashboard (the grid icon to the right of the tabs)</a:t>
            </a:r>
          </a:p>
          <a:p>
            <a:pPr marL="457200" indent="-457200" defTabSz="1306221" fontAlgn="auto">
              <a:buFont typeface="+mj-lt"/>
              <a:buAutoNum type="arabicPeriod"/>
              <a:defRPr/>
            </a:pPr>
            <a:r>
              <a:rPr lang="en-US" sz="2400" dirty="0"/>
              <a:t>Switch “Size” to “Automatic”</a:t>
            </a:r>
          </a:p>
          <a:p>
            <a:pPr marL="457200" indent="-457200" defTabSz="1306221" fontAlgn="auto">
              <a:buFont typeface="+mj-lt"/>
              <a:buAutoNum type="arabicPeriod"/>
              <a:defRPr/>
            </a:pPr>
            <a:r>
              <a:rPr lang="en-US" sz="2400" dirty="0"/>
              <a:t>Drag out a “Vertical” Object</a:t>
            </a:r>
          </a:p>
          <a:p>
            <a:pPr marL="457200" indent="-457200" defTabSz="1306221" fontAlgn="auto">
              <a:buFont typeface="+mj-lt"/>
              <a:buAutoNum type="arabicPeriod"/>
              <a:defRPr/>
            </a:pPr>
            <a:r>
              <a:rPr lang="en-US" sz="2400" dirty="0"/>
              <a:t>Drag a “Text” Object into the “Vertical” Object and enter “Try the page controls!”</a:t>
            </a:r>
          </a:p>
          <a:p>
            <a:pPr marL="457200" indent="-457200" defTabSz="1306221" fontAlgn="auto">
              <a:buFont typeface="+mj-lt"/>
              <a:buAutoNum type="arabicPeriod"/>
              <a:defRPr/>
            </a:pPr>
            <a:r>
              <a:rPr lang="en-US" sz="2400" dirty="0"/>
              <a:t>Drag out a “Horizontal” Object into the “Vertical” Object, below the “Text” Object</a:t>
            </a:r>
          </a:p>
          <a:p>
            <a:pPr marL="457200" indent="-457200" defTabSz="1306221" fontAlgn="auto">
              <a:buFont typeface="+mj-lt"/>
              <a:buAutoNum type="arabicPeriod"/>
              <a:defRPr/>
            </a:pPr>
            <a:r>
              <a:rPr lang="en-US" sz="2400" dirty="0"/>
              <a:t>Drop “Mortality Rate Through Time” in</a:t>
            </a:r>
          </a:p>
          <a:p>
            <a:pPr marL="457200" indent="-457200" defTabSz="1306221" fontAlgn="auto">
              <a:buFont typeface="+mj-lt"/>
              <a:buAutoNum type="arabicPeriod"/>
              <a:defRPr/>
            </a:pPr>
            <a:r>
              <a:rPr lang="en-US" sz="2400" dirty="0"/>
              <a:t>Drop “Mortality Rate Through Time (2)” in (on the right)</a:t>
            </a:r>
          </a:p>
          <a:p>
            <a:pPr marL="457200" indent="-457200" defTabSz="1306221" fontAlgn="auto">
              <a:buFont typeface="+mj-lt"/>
              <a:buAutoNum type="arabicPeriod"/>
              <a:defRPr/>
            </a:pPr>
            <a:r>
              <a:rPr lang="en-US" sz="2400" dirty="0"/>
              <a:t>Name the dashboard (I called it “Mortality Rate Through Time Dashboard”)</a:t>
            </a:r>
          </a:p>
          <a:p>
            <a:pPr marL="457200" indent="-457200" defTabSz="1306221" fontAlgn="auto">
              <a:buFont typeface="+mj-lt"/>
              <a:buAutoNum type="arabicPeriod"/>
              <a:defRPr/>
            </a:pPr>
            <a:r>
              <a:rPr lang="en-US" sz="2400" dirty="0"/>
              <a:t>Can you get the page controls to be inlined above each sheet?</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Dashboard 2</a:t>
            </a:r>
          </a:p>
        </p:txBody>
      </p:sp>
    </p:spTree>
    <p:extLst>
      <p:ext uri="{BB962C8B-B14F-4D97-AF65-F5344CB8AC3E}">
        <p14:creationId xmlns:p14="http://schemas.microsoft.com/office/powerpoint/2010/main" val="1554021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6109365"/>
          </a:xfrm>
        </p:spPr>
        <p:txBody>
          <a:bodyPr/>
          <a:lstStyle/>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“Sign In…”</a:t>
            </a:r>
          </a:p>
          <a:p>
            <a:pPr marL="457200" indent="-457200" defTabSz="1306221" fontAlgn="auto">
              <a:buFont typeface="+mj-lt"/>
              <a:buAutoNum type="arabicPeriod"/>
              <a:defRPr/>
            </a:pPr>
            <a:r>
              <a:rPr lang="en-US" sz="2400" dirty="0"/>
              <a:t>Use “https://public.tableau.com” as the URL</a:t>
            </a:r>
          </a:p>
          <a:p>
            <a:pPr marL="457200" indent="-457200" defTabSz="1306221" fontAlgn="auto">
              <a:buFont typeface="+mj-lt"/>
              <a:buAutoNum type="arabicPeriod"/>
              <a:defRPr/>
            </a:pPr>
            <a:r>
              <a:rPr lang="en-US" sz="2400" dirty="0"/>
              <a:t>Click “Connect”</a:t>
            </a:r>
          </a:p>
          <a:p>
            <a:pPr marL="457200" indent="-457200" defTabSz="1306221" fontAlgn="auto">
              <a:buFont typeface="+mj-lt"/>
              <a:buAutoNum type="arabicPeriod"/>
              <a:defRPr/>
            </a:pPr>
            <a:r>
              <a:rPr lang="en-US" sz="2400" dirty="0"/>
              <a:t>Sign in with your Tableau Public account (or make one if you haven’t already)</a:t>
            </a:r>
          </a:p>
          <a:p>
            <a:pPr marL="457200" indent="-457200" defTabSz="1306221" fontAlgn="auto">
              <a:buFont typeface="+mj-lt"/>
              <a:buAutoNum type="arabicPeriod"/>
              <a:defRPr/>
            </a:pPr>
            <a:r>
              <a:rPr lang="en-US" sz="2400" dirty="0"/>
              <a:t>Click the “Server” top level menu</a:t>
            </a:r>
          </a:p>
          <a:p>
            <a:pPr marL="457200" indent="-457200" defTabSz="1306221" fontAlgn="auto">
              <a:buFont typeface="+mj-lt"/>
              <a:buAutoNum type="arabicPeriod"/>
              <a:defRPr/>
            </a:pPr>
            <a:r>
              <a:rPr lang="en-US" sz="2400" dirty="0"/>
              <a:t>Click “Publish Workbook…”</a:t>
            </a:r>
          </a:p>
          <a:p>
            <a:pPr marL="739775" lvl="1" indent="-457200" defTabSz="1306221" fontAlgn="auto">
              <a:defRPr/>
            </a:pPr>
            <a:r>
              <a:rPr lang="en-US" sz="2000" dirty="0"/>
              <a:t>Note: You might need to switch the datasource to be an extract in the “Data Source” tab if it’s set to “Live”</a:t>
            </a:r>
          </a:p>
          <a:p>
            <a:pPr marL="457200" indent="-457200" defTabSz="1306221" fontAlgn="auto">
              <a:buFont typeface="+mj-lt"/>
              <a:buAutoNum type="arabicPeriod"/>
              <a:defRPr/>
            </a:pPr>
            <a:r>
              <a:rPr lang="en-US" sz="2400" dirty="0"/>
              <a:t>Change the title to something unique</a:t>
            </a:r>
          </a:p>
          <a:p>
            <a:pPr marL="457200" indent="-457200" defTabSz="1306221" fontAlgn="auto">
              <a:buFont typeface="+mj-lt"/>
              <a:buAutoNum type="arabicPeriod"/>
              <a:defRPr/>
            </a:pPr>
            <a:r>
              <a:rPr lang="en-US" sz="2400" dirty="0"/>
              <a:t>Click “Save”</a:t>
            </a:r>
          </a:p>
          <a:p>
            <a:pPr marL="457200" indent="-457200" defTabSz="1306221" fontAlgn="auto">
              <a:buFont typeface="+mj-lt"/>
              <a:buAutoNum type="arabicPeriod"/>
              <a:defRPr/>
            </a:pPr>
            <a:r>
              <a:rPr lang="en-US" sz="2400" dirty="0"/>
              <a:t>It’s </a:t>
            </a:r>
            <a:r>
              <a:rPr lang="en-US" sz="2400" dirty="0">
                <a:hlinkClick r:id="rId3"/>
              </a:rPr>
              <a:t>published</a:t>
            </a:r>
            <a:r>
              <a:rPr lang="en-US" sz="2400" dirty="0"/>
              <a:t>!</a:t>
            </a:r>
          </a:p>
          <a:p>
            <a:pPr marL="457200" indent="-457200" defTabSz="1306221" fontAlgn="auto">
              <a:buFont typeface="+mj-lt"/>
              <a:buAutoNum type="arabicPeriod"/>
              <a:defRPr/>
            </a:pPr>
            <a:r>
              <a:rPr lang="en-US" sz="2400" dirty="0"/>
              <a:t>Note: to show all sheets you need to “Edit Details” &gt; check “Show workbook sheets as tabs” &gt; “Save”</a:t>
            </a:r>
          </a:p>
          <a:p>
            <a:pPr marL="457200" indent="-457200" defTabSz="1306221" fontAlgn="auto">
              <a:buFont typeface="+mj-lt"/>
              <a:buAutoNum type="arabicPeriod"/>
              <a:defRPr/>
            </a:pPr>
            <a:endParaRPr lang="en-US" sz="2400" dirty="0"/>
          </a:p>
          <a:p>
            <a:pPr marL="457200" indent="-457200" defTabSz="1306221" fontAlgn="auto">
              <a:buFont typeface="+mj-lt"/>
              <a:buAutoNum type="arabicPeriod"/>
              <a:defRPr/>
            </a:pPr>
            <a:endParaRPr lang="en-US" sz="2400" dirty="0"/>
          </a:p>
        </p:txBody>
      </p:sp>
      <p:sp>
        <p:nvSpPr>
          <p:cNvPr id="3" name="Text Placeholder 2"/>
          <p:cNvSpPr>
            <a:spLocks noGrp="1"/>
          </p:cNvSpPr>
          <p:nvPr>
            <p:ph type="body" sz="quarter" idx="12"/>
          </p:nvPr>
        </p:nvSpPr>
        <p:spPr>
          <a:prstGeom prst="rect">
            <a:avLst/>
          </a:prstGeom>
        </p:spPr>
        <p:txBody>
          <a:bodyPr/>
          <a:lstStyle/>
          <a:p>
            <a:pPr>
              <a:spcBef>
                <a:spcPct val="0"/>
              </a:spcBef>
            </a:pPr>
            <a:r>
              <a:rPr lang="en-US" b="1" dirty="0">
                <a:latin typeface="BentonSans Book" charset="0"/>
              </a:rPr>
              <a:t>Germ Theory of Disease – Make it Public!</a:t>
            </a:r>
          </a:p>
        </p:txBody>
      </p:sp>
    </p:spTree>
    <p:extLst>
      <p:ext uri="{BB962C8B-B14F-4D97-AF65-F5344CB8AC3E}">
        <p14:creationId xmlns:p14="http://schemas.microsoft.com/office/powerpoint/2010/main" val="11790258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1" end="11"/>
                                            </p:txEl>
                                          </p:spTgt>
                                        </p:tgtEl>
                                        <p:attrNameLst>
                                          <p:attrName>style.visibility</p:attrName>
                                        </p:attrNameLst>
                                      </p:cBhvr>
                                      <p:to>
                                        <p:strVal val="visible"/>
                                      </p:to>
                                    </p:set>
                                    <p:animEffect transition="in" filter="fade">
                                      <p:cBhvr>
                                        <p:cTn id="6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05679"/>
          </a:xfrm>
        </p:spPr>
        <p:txBody>
          <a:bodyPr/>
          <a:lstStyle/>
          <a:p>
            <a:pPr marL="457200" indent="-457200" defTabSz="1306221" fontAlgn="auto">
              <a:defRPr/>
            </a:pPr>
            <a:r>
              <a:rPr lang="en-US" sz="4800" dirty="0">
                <a:hlinkClick r:id="rId3"/>
              </a:rPr>
              <a:t>Featured Tableau Public </a:t>
            </a:r>
            <a:r>
              <a:rPr lang="en-US" sz="4800" dirty="0" err="1">
                <a:hlinkClick r:id="rId3"/>
              </a:rPr>
              <a:t>Vizzes</a:t>
            </a:r>
            <a:endParaRPr lang="en-US" sz="4800" dirty="0"/>
          </a:p>
        </p:txBody>
      </p:sp>
    </p:spTree>
    <p:extLst>
      <p:ext uri="{BB962C8B-B14F-4D97-AF65-F5344CB8AC3E}">
        <p14:creationId xmlns:p14="http://schemas.microsoft.com/office/powerpoint/2010/main" val="283242600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832092"/>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(Google for additional resources on “Tableau Dashboard Design”)</a:t>
            </a:r>
          </a:p>
          <a:p>
            <a:pPr marL="457200" indent="-457200" defTabSz="1306221" fontAlgn="auto">
              <a:defRPr/>
            </a:pPr>
            <a:r>
              <a:rPr lang="en-US" sz="2400" dirty="0">
                <a:ea typeface="+mn-ea"/>
                <a:hlinkClick r:id="rId8"/>
              </a:rPr>
              <a:t>Using the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r>
              <a:rPr lang="en-US" sz="2400" dirty="0">
                <a:ea typeface="+mn-ea"/>
              </a:rPr>
              <a:t>I’ll be on Piazza and will try to </a:t>
            </a:r>
            <a:r>
              <a:rPr lang="en-US" sz="2400">
                <a:ea typeface="+mn-ea"/>
              </a:rPr>
              <a:t>answer questions within a day or two</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2009049"/>
            <a:ext cx="13274675" cy="907300"/>
          </a:xfrm>
        </p:spPr>
        <p:txBody>
          <a:bodyPr/>
          <a:lstStyle/>
          <a:p>
            <a:r>
              <a:rPr lang="en-US" dirty="0">
                <a:solidFill>
                  <a:srgbClr val="4C4C4C"/>
                </a:solidFill>
                <a:latin typeface="BentonSans Book" charset="0"/>
              </a:rPr>
              <a:t>Make your own viz!</a:t>
            </a:r>
            <a:br>
              <a:rPr lang="en-US" dirty="0">
                <a:solidFill>
                  <a:srgbClr val="4C4C4C"/>
                </a:solidFill>
                <a:latin typeface="BentonSans Book" charset="0"/>
              </a:rPr>
            </a:br>
            <a:r>
              <a:rPr lang="en-US" sz="2800" dirty="0">
                <a:solidFill>
                  <a:srgbClr val="4C4C4C"/>
                </a:solidFill>
                <a:latin typeface="BentonSans Book" charset="0"/>
              </a:rPr>
              <a:t>(use any data, here’s an </a:t>
            </a:r>
            <a:r>
              <a:rPr lang="en-US" sz="2800" dirty="0">
                <a:solidFill>
                  <a:srgbClr val="4C4C4C"/>
                </a:solidFill>
                <a:latin typeface="BentonSans Book" charset="0"/>
                <a:hlinkClick r:id="rId3"/>
              </a:rPr>
              <a:t>anime template </a:t>
            </a:r>
            <a:r>
              <a:rPr lang="en-US" sz="2800" dirty="0">
                <a:solidFill>
                  <a:srgbClr val="4C4C4C"/>
                </a:solidFill>
                <a:latin typeface="BentonSans Book" charset="0"/>
              </a:rPr>
              <a:t>and </a:t>
            </a:r>
            <a:r>
              <a:rPr lang="en-US" sz="2800" dirty="0">
                <a:solidFill>
                  <a:srgbClr val="4C4C4C"/>
                </a:solidFill>
                <a:latin typeface="BentonSans Book" charset="0"/>
                <a:hlinkClick r:id="rId4"/>
              </a:rPr>
              <a:t>complete anime workbook on Tableau Public</a:t>
            </a:r>
            <a:r>
              <a:rPr lang="en-US" sz="2800" dirty="0">
                <a:solidFill>
                  <a:srgbClr val="4C4C4C"/>
                </a:solidFill>
                <a:latin typeface="BentonSans Book" charset="0"/>
              </a:rPr>
              <a:t>)</a:t>
            </a:r>
          </a:p>
        </p:txBody>
      </p:sp>
    </p:spTree>
    <p:extLst>
      <p:ext uri="{BB962C8B-B14F-4D97-AF65-F5344CB8AC3E}">
        <p14:creationId xmlns:p14="http://schemas.microsoft.com/office/powerpoint/2010/main" val="305653344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7820025" cy="3811172"/>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t>Career Opportunities</a:t>
            </a:r>
            <a:endParaRPr lang="en-US" dirty="0">
              <a:ea typeface="+mn-ea"/>
            </a:endParaRPr>
          </a:p>
          <a:p>
            <a:pPr defTabSz="1306221" fontAlgn="auto">
              <a:spcAft>
                <a:spcPts val="0"/>
              </a:spcAft>
              <a:defRPr/>
            </a:pPr>
            <a:r>
              <a:rPr lang="en-US" dirty="0">
                <a:ea typeface="+mn-ea"/>
              </a:rPr>
              <a:t>Interactive Tableau Tutorial</a:t>
            </a:r>
          </a:p>
          <a:p>
            <a:pPr defTabSz="1306221" fontAlgn="auto">
              <a:spcAft>
                <a:spcPts val="0"/>
              </a:spcAft>
              <a:defRPr/>
            </a:pPr>
            <a:r>
              <a:rPr lang="en-US" dirty="0">
                <a:ea typeface="+mn-ea"/>
              </a:rPr>
              <a:t>Tableau Resources</a:t>
            </a:r>
          </a:p>
          <a:p>
            <a:pPr defTabSz="1306221" fontAlgn="auto">
              <a:spcAft>
                <a:spcPts val="0"/>
              </a:spcAft>
              <a:defRPr/>
            </a:pPr>
            <a:endParaRPr lang="en-US" dirty="0">
              <a:ea typeface="+mn-ea"/>
            </a:endParaRP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1857</TotalTime>
  <Words>3398</Words>
  <Application>Microsoft Macintosh PowerPoint</Application>
  <PresentationFormat>Custom</PresentationFormat>
  <Paragraphs>287</Paragraphs>
  <Slides>43</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ＭＳ Ｐゴシック</vt:lpstr>
      <vt:lpstr>Arial</vt:lpstr>
      <vt:lpstr>BentonSans Book</vt:lpstr>
      <vt:lpstr>Gill Sans MT</vt:lpstr>
      <vt:lpstr>Merriweather Light</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vt:lpstr>
      <vt:lpstr>Technology Adoption Over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Featured Tableau Public Vizzes</vt:lpstr>
      <vt:lpstr>PowerPoint Presentation</vt:lpstr>
      <vt:lpstr>Make your own viz! (use any data, here’s an anime template and complete anime workbook on Tableau Public)</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153</cp:revision>
  <cp:lastPrinted>2015-11-05T23:58:20Z</cp:lastPrinted>
  <dcterms:created xsi:type="dcterms:W3CDTF">2019-05-15T06:07:05Z</dcterms:created>
  <dcterms:modified xsi:type="dcterms:W3CDTF">2019-05-29T20:31:36Z</dcterms:modified>
  <cp:category/>
</cp:coreProperties>
</file>