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Lst>
  <p:notesMasterIdLst>
    <p:notesMasterId r:id="rId49"/>
  </p:notesMasterIdLst>
  <p:handoutMasterIdLst>
    <p:handoutMasterId r:id="rId50"/>
  </p:handoutMasterIdLst>
  <p:sldIdLst>
    <p:sldId id="256" r:id="rId2"/>
    <p:sldId id="553" r:id="rId3"/>
    <p:sldId id="551" r:id="rId4"/>
    <p:sldId id="552" r:id="rId5"/>
    <p:sldId id="550" r:id="rId6"/>
    <p:sldId id="564" r:id="rId7"/>
    <p:sldId id="426" r:id="rId8"/>
    <p:sldId id="423" r:id="rId9"/>
    <p:sldId id="302" r:id="rId10"/>
    <p:sldId id="348" r:id="rId11"/>
    <p:sldId id="581" r:id="rId12"/>
    <p:sldId id="582" r:id="rId13"/>
    <p:sldId id="583" r:id="rId14"/>
    <p:sldId id="580" r:id="rId15"/>
    <p:sldId id="556" r:id="rId16"/>
    <p:sldId id="555" r:id="rId17"/>
    <p:sldId id="558" r:id="rId18"/>
    <p:sldId id="559" r:id="rId19"/>
    <p:sldId id="560" r:id="rId20"/>
    <p:sldId id="565" r:id="rId21"/>
    <p:sldId id="563" r:id="rId22"/>
    <p:sldId id="557" r:id="rId23"/>
    <p:sldId id="530" r:id="rId24"/>
    <p:sldId id="501" r:id="rId25"/>
    <p:sldId id="540" r:id="rId26"/>
    <p:sldId id="543" r:id="rId27"/>
    <p:sldId id="544" r:id="rId28"/>
    <p:sldId id="546" r:id="rId29"/>
    <p:sldId id="547" r:id="rId30"/>
    <p:sldId id="548" r:id="rId31"/>
    <p:sldId id="549" r:id="rId32"/>
    <p:sldId id="541" r:id="rId33"/>
    <p:sldId id="542" r:id="rId34"/>
    <p:sldId id="568" r:id="rId35"/>
    <p:sldId id="531" r:id="rId36"/>
    <p:sldId id="575" r:id="rId37"/>
    <p:sldId id="569" r:id="rId38"/>
    <p:sldId id="570" r:id="rId39"/>
    <p:sldId id="571" r:id="rId40"/>
    <p:sldId id="572" r:id="rId41"/>
    <p:sldId id="574" r:id="rId42"/>
    <p:sldId id="573" r:id="rId43"/>
    <p:sldId id="579" r:id="rId44"/>
    <p:sldId id="578" r:id="rId45"/>
    <p:sldId id="567" r:id="rId46"/>
    <p:sldId id="576" r:id="rId47"/>
    <p:sldId id="566" r:id="rId48"/>
  </p:sldIdLst>
  <p:sldSz cx="14630400" cy="8229600"/>
  <p:notesSz cx="6858000" cy="9144000"/>
  <p:defaultTextStyle>
    <a:defPPr>
      <a:defRPr lang="en-US"/>
    </a:defPPr>
    <a:lvl1pPr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1pPr>
    <a:lvl2pPr marL="652463" indent="-195263"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2pPr>
    <a:lvl3pPr marL="1304925" indent="-390525"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3pPr>
    <a:lvl4pPr marL="1958975" indent="-587375"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4pPr>
    <a:lvl5pPr marL="2611438" indent="-782638"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5pPr>
    <a:lvl6pPr marL="2286000" algn="l" defTabSz="457200" rtl="0" eaLnBrk="1" latinLnBrk="0" hangingPunct="1">
      <a:defRPr sz="2600" kern="1200">
        <a:solidFill>
          <a:schemeClr val="tx1"/>
        </a:solidFill>
        <a:latin typeface="Gill Sans MT" charset="0"/>
        <a:ea typeface="ＭＳ Ｐゴシック" charset="0"/>
        <a:cs typeface="ＭＳ Ｐゴシック" charset="0"/>
      </a:defRPr>
    </a:lvl6pPr>
    <a:lvl7pPr marL="2743200" algn="l" defTabSz="457200" rtl="0" eaLnBrk="1" latinLnBrk="0" hangingPunct="1">
      <a:defRPr sz="2600" kern="1200">
        <a:solidFill>
          <a:schemeClr val="tx1"/>
        </a:solidFill>
        <a:latin typeface="Gill Sans MT" charset="0"/>
        <a:ea typeface="ＭＳ Ｐゴシック" charset="0"/>
        <a:cs typeface="ＭＳ Ｐゴシック" charset="0"/>
      </a:defRPr>
    </a:lvl7pPr>
    <a:lvl8pPr marL="3200400" algn="l" defTabSz="457200" rtl="0" eaLnBrk="1" latinLnBrk="0" hangingPunct="1">
      <a:defRPr sz="2600" kern="1200">
        <a:solidFill>
          <a:schemeClr val="tx1"/>
        </a:solidFill>
        <a:latin typeface="Gill Sans MT" charset="0"/>
        <a:ea typeface="ＭＳ Ｐゴシック" charset="0"/>
        <a:cs typeface="ＭＳ Ｐゴシック" charset="0"/>
      </a:defRPr>
    </a:lvl8pPr>
    <a:lvl9pPr marL="3657600" algn="l" defTabSz="457200" rtl="0" eaLnBrk="1" latinLnBrk="0" hangingPunct="1">
      <a:defRPr sz="2600" kern="1200">
        <a:solidFill>
          <a:schemeClr val="tx1"/>
        </a:solidFill>
        <a:latin typeface="Gill Sans MT"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181">
          <p15:clr>
            <a:srgbClr val="A4A3A4"/>
          </p15:clr>
        </p15:guide>
        <p15:guide id="2" orient="horz" pos="369">
          <p15:clr>
            <a:srgbClr val="A4A3A4"/>
          </p15:clr>
        </p15:guide>
        <p15:guide id="3" pos="43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FFFF"/>
    <a:srgbClr val="000000"/>
    <a:srgbClr val="B2E4D7"/>
    <a:srgbClr val="E0E0E0"/>
    <a:srgbClr val="59879B"/>
    <a:srgbClr val="1F447D"/>
    <a:srgbClr val="666666"/>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13"/>
    <p:restoredTop sz="78634" autoAdjust="0"/>
  </p:normalViewPr>
  <p:slideViewPr>
    <p:cSldViewPr snapToGrid="0" showGuides="1">
      <p:cViewPr varScale="1">
        <p:scale>
          <a:sx n="63" d="100"/>
          <a:sy n="63" d="100"/>
        </p:scale>
        <p:origin x="1576" y="176"/>
      </p:cViewPr>
      <p:guideLst>
        <p:guide orient="horz" pos="1181"/>
        <p:guide orient="horz" pos="369"/>
        <p:guide pos="432"/>
      </p:guideLst>
    </p:cSldViewPr>
  </p:slideViewPr>
  <p:notesTextViewPr>
    <p:cViewPr>
      <p:scale>
        <a:sx n="100" d="100"/>
        <a:sy n="100" d="100"/>
      </p:scale>
      <p:origin x="0" y="0"/>
    </p:cViewPr>
  </p:notesText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306221" fontAlgn="auto">
              <a:spcBef>
                <a:spcPts val="0"/>
              </a:spcBef>
              <a:spcAft>
                <a:spcPts val="0"/>
              </a:spcAft>
              <a:defRPr sz="1200" smtClean="0">
                <a:latin typeface="BentonSans Book"/>
                <a:ea typeface="+mn-ea"/>
                <a:cs typeface="+mn-cs"/>
              </a:defRPr>
            </a:lvl1pPr>
          </a:lstStyle>
          <a:p>
            <a:pPr>
              <a:defRPr/>
            </a:pPr>
            <a:fld id="{85591767-110F-A243-83F9-36645DAA76CB}" type="datetime1">
              <a:rPr lang="en-US"/>
              <a:pPr>
                <a:defRPr/>
              </a:pPr>
              <a:t>2/14/20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defTabSz="1306221" fontAlgn="auto">
              <a:spcBef>
                <a:spcPts val="0"/>
              </a:spcBef>
              <a:spcAft>
                <a:spcPts val="0"/>
              </a:spcAft>
              <a:defRPr sz="1200" smtClean="0">
                <a:latin typeface="BentonSans Book"/>
                <a:ea typeface="+mn-ea"/>
                <a:cs typeface="+mn-cs"/>
              </a:defRPr>
            </a:lvl1pPr>
          </a:lstStyle>
          <a:p>
            <a:pPr>
              <a:defRPr/>
            </a:pPr>
            <a:fld id="{183AF4F7-31B0-B643-9B95-E1F087EE11A4}" type="slidenum">
              <a:rPr lang="en-US"/>
              <a:pPr>
                <a:defRPr/>
              </a:pPr>
              <a:t>‹#›</a:t>
            </a:fld>
            <a:endParaRPr lang="en-US" dirty="0"/>
          </a:p>
        </p:txBody>
      </p:sp>
    </p:spTree>
    <p:extLst>
      <p:ext uri="{BB962C8B-B14F-4D97-AF65-F5344CB8AC3E}">
        <p14:creationId xmlns:p14="http://schemas.microsoft.com/office/powerpoint/2010/main" val="353554104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306221" fontAlgn="auto">
              <a:spcBef>
                <a:spcPts val="0"/>
              </a:spcBef>
              <a:spcAft>
                <a:spcPts val="0"/>
              </a:spcAft>
              <a:defRPr sz="1200" smtClean="0">
                <a:latin typeface="BentonSans Book"/>
                <a:ea typeface="+mn-ea"/>
                <a:cs typeface="+mn-cs"/>
              </a:defRPr>
            </a:lvl1pPr>
          </a:lstStyle>
          <a:p>
            <a:pPr>
              <a:defRPr/>
            </a:pPr>
            <a:fld id="{7850FBDF-363D-BA4E-BF53-7E974FE76827}" type="datetime1">
              <a:rPr lang="en-US"/>
              <a:pPr>
                <a:defRPr/>
              </a:pPr>
              <a:t>2/14/20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1306221" fontAlgn="auto">
              <a:spcBef>
                <a:spcPts val="0"/>
              </a:spcBef>
              <a:spcAft>
                <a:spcPts val="0"/>
              </a:spcAft>
              <a:defRPr sz="1200" smtClean="0">
                <a:latin typeface="BentonSans Book"/>
                <a:ea typeface="+mn-ea"/>
                <a:cs typeface="+mn-cs"/>
              </a:defRPr>
            </a:lvl1pPr>
          </a:lstStyle>
          <a:p>
            <a:pPr>
              <a:defRPr/>
            </a:pPr>
            <a:fld id="{BE318CCB-9EB4-A04E-B82B-4EF927884A69}" type="slidenum">
              <a:rPr lang="en-US"/>
              <a:pPr>
                <a:defRPr/>
              </a:pPr>
              <a:t>‹#›</a:t>
            </a:fld>
            <a:endParaRPr lang="en-US" dirty="0"/>
          </a:p>
        </p:txBody>
      </p:sp>
    </p:spTree>
    <p:extLst>
      <p:ext uri="{BB962C8B-B14F-4D97-AF65-F5344CB8AC3E}">
        <p14:creationId xmlns:p14="http://schemas.microsoft.com/office/powerpoint/2010/main" val="1518684071"/>
      </p:ext>
    </p:extLst>
  </p:cSld>
  <p:clrMap bg1="lt1" tx1="dk1" bg2="lt2" tx2="dk2" accent1="accent1" accent2="accent2" accent3="accent3" accent4="accent4" accent5="accent5" accent6="accent6" hlink="hlink" folHlink="folHlink"/>
  <p:hf sldNum="0" hdr="0" ftr="0" dt="0"/>
  <p:notesStyle>
    <a:lvl1pPr algn="l" defTabSz="1304925" rtl="0" fontAlgn="base">
      <a:spcBef>
        <a:spcPct val="30000"/>
      </a:spcBef>
      <a:spcAft>
        <a:spcPct val="0"/>
      </a:spcAft>
      <a:defRPr kern="1200">
        <a:solidFill>
          <a:schemeClr val="tx1"/>
        </a:solidFill>
        <a:latin typeface="BentonSans Book"/>
        <a:ea typeface="ＭＳ Ｐゴシック" charset="0"/>
        <a:cs typeface="ＭＳ Ｐゴシック" charset="0"/>
      </a:defRPr>
    </a:lvl1pPr>
    <a:lvl2pPr marL="652463" algn="l" defTabSz="1304925" rtl="0" fontAlgn="base">
      <a:spcBef>
        <a:spcPct val="30000"/>
      </a:spcBef>
      <a:spcAft>
        <a:spcPct val="0"/>
      </a:spcAft>
      <a:defRPr kern="1200">
        <a:solidFill>
          <a:schemeClr val="tx1"/>
        </a:solidFill>
        <a:latin typeface="BentonSans Book"/>
        <a:ea typeface="ＭＳ Ｐゴシック" charset="0"/>
        <a:cs typeface="+mn-cs"/>
      </a:defRPr>
    </a:lvl2pPr>
    <a:lvl3pPr marL="1304925" algn="l" defTabSz="1304925" rtl="0" fontAlgn="base">
      <a:spcBef>
        <a:spcPct val="30000"/>
      </a:spcBef>
      <a:spcAft>
        <a:spcPct val="0"/>
      </a:spcAft>
      <a:defRPr kern="1200">
        <a:solidFill>
          <a:schemeClr val="tx1"/>
        </a:solidFill>
        <a:latin typeface="BentonSans Book"/>
        <a:ea typeface="ＭＳ Ｐゴシック" charset="0"/>
        <a:cs typeface="+mn-cs"/>
      </a:defRPr>
    </a:lvl3pPr>
    <a:lvl4pPr marL="1958975" algn="l" defTabSz="1304925" rtl="0" fontAlgn="base">
      <a:spcBef>
        <a:spcPct val="30000"/>
      </a:spcBef>
      <a:spcAft>
        <a:spcPct val="0"/>
      </a:spcAft>
      <a:defRPr kern="1200">
        <a:solidFill>
          <a:schemeClr val="tx1"/>
        </a:solidFill>
        <a:latin typeface="BentonSans Book"/>
        <a:ea typeface="ＭＳ Ｐゴシック" charset="0"/>
        <a:cs typeface="+mn-cs"/>
      </a:defRPr>
    </a:lvl4pPr>
    <a:lvl5pPr marL="2611438" algn="l" defTabSz="1304925" rtl="0" fontAlgn="base">
      <a:spcBef>
        <a:spcPct val="30000"/>
      </a:spcBef>
      <a:spcAft>
        <a:spcPct val="0"/>
      </a:spcAft>
      <a:defRPr kern="1200">
        <a:solidFill>
          <a:schemeClr val="tx1"/>
        </a:solidFill>
        <a:latin typeface="BentonSans Book"/>
        <a:ea typeface="ＭＳ Ｐゴシック" charset="0"/>
        <a:cs typeface="+mn-cs"/>
      </a:defRPr>
    </a:lvl5pPr>
    <a:lvl6pPr marL="3265550" algn="l" defTabSz="1306221" rtl="0" eaLnBrk="1" latinLnBrk="0" hangingPunct="1">
      <a:defRPr sz="1800" kern="1200">
        <a:solidFill>
          <a:schemeClr val="tx1"/>
        </a:solidFill>
        <a:latin typeface="+mn-lt"/>
        <a:ea typeface="+mn-ea"/>
        <a:cs typeface="+mn-cs"/>
      </a:defRPr>
    </a:lvl6pPr>
    <a:lvl7pPr marL="3918661" algn="l" defTabSz="1306221" rtl="0" eaLnBrk="1" latinLnBrk="0" hangingPunct="1">
      <a:defRPr sz="1800" kern="1200">
        <a:solidFill>
          <a:schemeClr val="tx1"/>
        </a:solidFill>
        <a:latin typeface="+mn-lt"/>
        <a:ea typeface="+mn-ea"/>
        <a:cs typeface="+mn-cs"/>
      </a:defRPr>
    </a:lvl7pPr>
    <a:lvl8pPr marL="4571771" algn="l" defTabSz="1306221" rtl="0" eaLnBrk="1" latinLnBrk="0" hangingPunct="1">
      <a:defRPr sz="1800" kern="1200">
        <a:solidFill>
          <a:schemeClr val="tx1"/>
        </a:solidFill>
        <a:latin typeface="+mn-lt"/>
        <a:ea typeface="+mn-ea"/>
        <a:cs typeface="+mn-cs"/>
      </a:defRPr>
    </a:lvl8pPr>
    <a:lvl9pPr marL="5224882" algn="l" defTabSz="1306221"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healthitanalytics.com/news/big-data-to-see-explosive-growth-challenging-healthcare-organizations"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healthitanalytics.com/news/big-data-to-see-explosive-growth-challenging-healthcare-organization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ibm.com/blogs/insights-on-business/consumer-products/2-5-quintillion-bytes-of-data-created-every-day-how-does-cpg-retail-manage-it/"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utexas.edu/"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www.npr.org/sections/health-shots/2015/01/12/375663920/the-doctor-who-championed-hand-washing-and-saved-women-s-lives"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s://en.wikipedia.org/wiki/Ignaz_Semmelweis"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www.npr.org/sections/health-shots/2015/01/12/375663920/the-doctor-who-championed-hand-washing-and-saved-women-s-lives"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www.meta-synthesis.com/webbook/35_pt/pt_database.php?Button=pre-1900+Formulations"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www.meta-synthesis.com/webbook/35_pt/pt_database.php?Button=pre-1900+Formulations"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www.meta-synthesis.com/webbook/35_pt/pt_database.php?Button=pre-1900+Formulations"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saylordotorg.github.io/text_introductory-chemistry/s12-04-electronic-structure-and-the-p.html"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amazon.co.uk/Seeds-Varieties-TRINIDAD-MORUGA-SCORPION/dp/B01M4LAHG7"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medium.com/bloombench/how-data-analysis-helped-uncover-the-cheating-teachers-in-chicago-public-schools-ff1a52d3e00a"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public.tableau.com/en-us/s/gallery" TargetMode="External"/><Relationship Id="rId2" Type="http://schemas.openxmlformats.org/officeDocument/2006/relationships/slide" Target="../slides/slide44.xml"/><Relationship Id="rId1" Type="http://schemas.openxmlformats.org/officeDocument/2006/relationships/notesMaster" Target="../notesMasters/notesMaster1.xml"/><Relationship Id="rId4" Type="http://schemas.openxmlformats.org/officeDocument/2006/relationships/hyperlink" Target="https://public.tableau.com/profile/spencer.shadley#!/vizhome/Anime/UndiscoveredAnime" TargetMode="Externa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public.tableau.com/profile/spencer.shadley#!/vizhome/Anime/UndiscoveredAnime"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686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Title Slide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Section Header</a:t>
            </a:r>
          </a:p>
        </p:txBody>
      </p:sp>
    </p:spTree>
    <p:extLst>
      <p:ext uri="{BB962C8B-B14F-4D97-AF65-F5344CB8AC3E}">
        <p14:creationId xmlns:p14="http://schemas.microsoft.com/office/powerpoint/2010/main" val="1311029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variability (data continues to change) and veracity (data quality)</a:t>
            </a:r>
          </a:p>
        </p:txBody>
      </p:sp>
    </p:spTree>
    <p:extLst>
      <p:ext uri="{BB962C8B-B14F-4D97-AF65-F5344CB8AC3E}">
        <p14:creationId xmlns:p14="http://schemas.microsoft.com/office/powerpoint/2010/main" val="4146634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Section Header</a:t>
            </a:r>
          </a:p>
        </p:txBody>
      </p:sp>
    </p:spTree>
    <p:extLst>
      <p:ext uri="{BB962C8B-B14F-4D97-AF65-F5344CB8AC3E}">
        <p14:creationId xmlns:p14="http://schemas.microsoft.com/office/powerpoint/2010/main" val="35071412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https://healthitanalytics.com/news/big-data-to-see-explosive-growth-challenging-healthcare-organizations</a:t>
            </a:r>
            <a:endParaRPr lang="en-US" dirty="0">
              <a:latin typeface="BentonSans Book" charset="0"/>
            </a:endParaRPr>
          </a:p>
        </p:txBody>
      </p:sp>
    </p:spTree>
    <p:extLst>
      <p:ext uri="{BB962C8B-B14F-4D97-AF65-F5344CB8AC3E}">
        <p14:creationId xmlns:p14="http://schemas.microsoft.com/office/powerpoint/2010/main" val="40897226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https://healthitanalytics.com/news/big-data-to-see-explosive-growth-challenging-healthcare-organizations</a:t>
            </a:r>
            <a:endParaRPr lang="en-US" dirty="0">
              <a:latin typeface="BentonSans Book" charset="0"/>
            </a:endParaRPr>
          </a:p>
        </p:txBody>
      </p:sp>
    </p:spTree>
    <p:extLst>
      <p:ext uri="{BB962C8B-B14F-4D97-AF65-F5344CB8AC3E}">
        <p14:creationId xmlns:p14="http://schemas.microsoft.com/office/powerpoint/2010/main" val="41875190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https://www.forbes.com/sites/louiscolumbus/2018/05/23/10-charts-that-will-change-your-perspective-of-big-datas-growth/#6743ec3d2926</a:t>
            </a:r>
            <a:endParaRPr lang="en-US" dirty="0">
              <a:latin typeface="BentonSans Book" charset="0"/>
            </a:endParaRPr>
          </a:p>
        </p:txBody>
      </p:sp>
    </p:spTree>
    <p:extLst>
      <p:ext uri="{BB962C8B-B14F-4D97-AF65-F5344CB8AC3E}">
        <p14:creationId xmlns:p14="http://schemas.microsoft.com/office/powerpoint/2010/main" val="13759876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https://www.forbes.com/sites/louiscolumbus/2018/05/23/10-charts-that-will-change-your-perspective-of-big-datas-growth/#6743ec3d2926</a:t>
            </a:r>
            <a:endParaRPr lang="en-US" dirty="0">
              <a:latin typeface="BentonSans Book" charset="0"/>
            </a:endParaRPr>
          </a:p>
        </p:txBody>
      </p:sp>
    </p:spTree>
    <p:extLst>
      <p:ext uri="{BB962C8B-B14F-4D97-AF65-F5344CB8AC3E}">
        <p14:creationId xmlns:p14="http://schemas.microsoft.com/office/powerpoint/2010/main" val="24297630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https://www.forbes.com/sites/louiscolumbus/2018/05/23/10-charts-that-will-change-your-perspective-of-big-datas-growth/#6743ec3d2926</a:t>
            </a:r>
            <a:endParaRPr lang="en-US" dirty="0">
              <a:latin typeface="BentonSans Book" charset="0"/>
            </a:endParaRPr>
          </a:p>
        </p:txBody>
      </p:sp>
    </p:spTree>
    <p:extLst>
      <p:ext uri="{BB962C8B-B14F-4D97-AF65-F5344CB8AC3E}">
        <p14:creationId xmlns:p14="http://schemas.microsoft.com/office/powerpoint/2010/main" val="37135521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https://www.ibm.com/blogs/insights-on-business/consumer-products/2-5-quintillion-bytes-of-data-created-every-day-how-does-cpg-retail-manage-it/</a:t>
            </a:r>
            <a:endParaRPr lang="en-US" dirty="0">
              <a:latin typeface="BentonSans Book" charset="0"/>
            </a:endParaRPr>
          </a:p>
        </p:txBody>
      </p:sp>
    </p:spTree>
    <p:extLst>
      <p:ext uri="{BB962C8B-B14F-4D97-AF65-F5344CB8AC3E}">
        <p14:creationId xmlns:p14="http://schemas.microsoft.com/office/powerpoint/2010/main" val="35314576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89732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https://www.utexas.edu/</a:t>
            </a:r>
            <a:endParaRPr lang="en-US" dirty="0">
              <a:latin typeface="BentonSans Book" charset="0"/>
            </a:endParaRPr>
          </a:p>
        </p:txBody>
      </p:sp>
    </p:spTree>
    <p:extLst>
      <p:ext uri="{BB962C8B-B14F-4D97-AF65-F5344CB8AC3E}">
        <p14:creationId xmlns:p14="http://schemas.microsoft.com/office/powerpoint/2010/main" val="32940598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Earthquakes are difficult to predict – one of the best predictors is just a twitter scraper looking at people talking about earthquakes</a:t>
            </a:r>
          </a:p>
          <a:p>
            <a:endParaRPr lang="en-US" dirty="0"/>
          </a:p>
          <a:p>
            <a:r>
              <a:rPr lang="en-US" sz="1800" kern="1200" dirty="0">
                <a:solidFill>
                  <a:schemeClr val="tx1"/>
                </a:solidFill>
                <a:latin typeface="BentonSans Book"/>
                <a:ea typeface="ＭＳ Ｐゴシック" charset="0"/>
                <a:cs typeface="ＭＳ Ｐゴシック" charset="0"/>
              </a:rPr>
              <a:t> improves many metrics (increases sales, decreases costs, reduces response times, etc.)</a:t>
            </a:r>
            <a:endParaRPr lang="en-US" dirty="0"/>
          </a:p>
        </p:txBody>
      </p:sp>
    </p:spTree>
    <p:extLst>
      <p:ext uri="{BB962C8B-B14F-4D97-AF65-F5344CB8AC3E}">
        <p14:creationId xmlns:p14="http://schemas.microsoft.com/office/powerpoint/2010/main" val="6902700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Section Header</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b="0" dirty="0">
                <a:effectLst/>
              </a:rPr>
              <a:t>Picture credit: </a:t>
            </a:r>
            <a:r>
              <a:rPr lang="en-US" dirty="0">
                <a:hlinkClick r:id="rId3"/>
              </a:rPr>
              <a:t>https://www.npr.org/sections/health-shots/2015/01/12/375663920/the-doctor-who-championed-hand-washing-and-saved-women-s-lives</a:t>
            </a:r>
            <a:endParaRPr lang="en-US" dirty="0"/>
          </a:p>
          <a:p>
            <a:r>
              <a:rPr lang="en-US" b="0" dirty="0">
                <a:effectLst/>
              </a:rPr>
              <a:t>Table credit: </a:t>
            </a:r>
            <a:r>
              <a:rPr lang="en-US" dirty="0">
                <a:hlinkClick r:id="rId4"/>
              </a:rPr>
              <a:t>https://en.wikipedia.org/wiki/Ignaz_Semmelweis</a:t>
            </a:r>
            <a:endParaRPr lang="en-US" dirty="0"/>
          </a:p>
          <a:p>
            <a:endParaRPr lang="en-US" b="0" dirty="0">
              <a:effectLst/>
            </a:endParaRPr>
          </a:p>
          <a:p>
            <a:pPr marL="2244725" lvl="3" indent="-285750" rtl="0" fontAlgn="base">
              <a:buFontTx/>
              <a:buChar char="-"/>
            </a:pPr>
            <a:r>
              <a:rPr lang="en-US" sz="1800" b="0" i="0" u="none" strike="noStrike" kern="1200" dirty="0">
                <a:solidFill>
                  <a:schemeClr val="tx1"/>
                </a:solidFill>
                <a:effectLst/>
                <a:latin typeface="BentonSans Book"/>
                <a:ea typeface="ＭＳ Ｐゴシック" charset="0"/>
                <a:cs typeface="+mn-cs"/>
              </a:rPr>
              <a:t>Hungarian physician</a:t>
            </a:r>
          </a:p>
          <a:p>
            <a:pPr marL="2244725" lvl="3" indent="-285750" rtl="0" fontAlgn="base">
              <a:buFontTx/>
              <a:buChar char="-"/>
            </a:pPr>
            <a:r>
              <a:rPr lang="en-US" sz="1800" b="0" i="0" u="none" strike="noStrike" kern="1200" dirty="0">
                <a:solidFill>
                  <a:schemeClr val="tx1"/>
                </a:solidFill>
                <a:effectLst/>
                <a:latin typeface="BentonSans Book"/>
                <a:ea typeface="ＭＳ Ｐゴシック" charset="0"/>
                <a:cs typeface="+mn-cs"/>
              </a:rPr>
              <a:t>Pioneer of antiseptic </a:t>
            </a:r>
            <a:r>
              <a:rPr lang="en-US" sz="1800" b="0" i="0" u="none" strike="noStrike" kern="1200" dirty="0" err="1">
                <a:solidFill>
                  <a:schemeClr val="tx1"/>
                </a:solidFill>
                <a:effectLst/>
                <a:latin typeface="BentonSans Book"/>
                <a:ea typeface="ＭＳ Ｐゴシック" charset="0"/>
                <a:cs typeface="+mn-cs"/>
              </a:rPr>
              <a:t>prcedures</a:t>
            </a:r>
            <a:endParaRPr lang="en-US" sz="1800" b="0" i="0" u="none" strike="noStrike" kern="1200" dirty="0">
              <a:solidFill>
                <a:schemeClr val="tx1"/>
              </a:solidFill>
              <a:effectLst/>
              <a:latin typeface="BentonSans Book"/>
              <a:ea typeface="ＭＳ Ｐゴシック" charset="0"/>
              <a:cs typeface="+mn-cs"/>
            </a:endParaRPr>
          </a:p>
          <a:p>
            <a:pPr marL="2244725" lvl="3" indent="-285750" rtl="0" fontAlgn="base">
              <a:buFontTx/>
              <a:buChar char="-"/>
            </a:pPr>
            <a:r>
              <a:rPr lang="en-US" sz="1800" b="0" i="0" u="none" strike="noStrike" kern="1200" dirty="0">
                <a:solidFill>
                  <a:schemeClr val="tx1"/>
                </a:solidFill>
                <a:effectLst/>
                <a:latin typeface="BentonSans Book"/>
                <a:ea typeface="ＭＳ Ｐゴシック" charset="0"/>
                <a:cs typeface="+mn-cs"/>
              </a:rPr>
              <a:t>Wash hands with chlorinated lime water</a:t>
            </a:r>
          </a:p>
          <a:p>
            <a:pPr lvl="3" rtl="0" fontAlgn="base"/>
            <a:r>
              <a:rPr lang="en-US" sz="1800" b="0" i="0" u="none" strike="noStrike" kern="1200" dirty="0">
                <a:solidFill>
                  <a:schemeClr val="tx1"/>
                </a:solidFill>
                <a:effectLst/>
                <a:latin typeface="BentonSans Book"/>
                <a:ea typeface="ＭＳ Ｐゴシック" charset="0"/>
                <a:cs typeface="+mn-cs"/>
              </a:rPr>
              <a:t> Simple Table from 1847</a:t>
            </a:r>
          </a:p>
          <a:p>
            <a:pPr lvl="3" rtl="0" fontAlgn="base"/>
            <a:r>
              <a:rPr lang="en-US" sz="1800" b="0" i="0" u="none" strike="noStrike" kern="1200" dirty="0">
                <a:solidFill>
                  <a:schemeClr val="tx1"/>
                </a:solidFill>
                <a:effectLst/>
                <a:latin typeface="BentonSans Book"/>
                <a:ea typeface="ＭＳ Ｐゴシック" charset="0"/>
                <a:cs typeface="+mn-cs"/>
              </a:rPr>
              <a:t>- Microscopic germs, invisible to the eye, can make us sick!</a:t>
            </a:r>
          </a:p>
          <a:p>
            <a:pPr lvl="3" rtl="0" fontAlgn="base"/>
            <a:r>
              <a:rPr lang="en-US" sz="1800" b="0" i="0" u="none" strike="noStrike" kern="1200" dirty="0">
                <a:solidFill>
                  <a:schemeClr val="tx1"/>
                </a:solidFill>
                <a:effectLst/>
                <a:latin typeface="BentonSans Book"/>
                <a:ea typeface="ＭＳ Ｐゴシック" charset="0"/>
                <a:cs typeface="+mn-cs"/>
              </a:rPr>
              <a:t>- A doctor who doesn’t wash his hands can spread his disease from one person to another</a:t>
            </a:r>
          </a:p>
          <a:p>
            <a:pPr lvl="3" rtl="0" fontAlgn="base"/>
            <a:r>
              <a:rPr lang="en-US" sz="1800" b="0" i="0" u="none" strike="noStrike" kern="1200" dirty="0">
                <a:solidFill>
                  <a:schemeClr val="tx1"/>
                </a:solidFill>
                <a:effectLst/>
                <a:latin typeface="BentonSans Book"/>
                <a:ea typeface="ＭＳ Ｐゴシック" charset="0"/>
                <a:cs typeface="+mn-cs"/>
              </a:rPr>
              <a:t>- Discovery made with data by Ignaz Semmelweis</a:t>
            </a:r>
          </a:p>
          <a:p>
            <a:pPr lvl="3" rtl="0" fontAlgn="base"/>
            <a:r>
              <a:rPr lang="en-US" sz="1800" b="0" i="0" u="none" strike="noStrike" kern="1200" dirty="0">
                <a:solidFill>
                  <a:schemeClr val="tx1"/>
                </a:solidFill>
                <a:effectLst/>
                <a:latin typeface="BentonSans Book"/>
                <a:ea typeface="ＭＳ Ｐゴシック" charset="0"/>
                <a:cs typeface="+mn-cs"/>
              </a:rPr>
              <a:t>- In his first year, in fact in his first six months, using this data right here, after being turned down from a more prestigious job he discovered the Germ Theory of Disease</a:t>
            </a:r>
          </a:p>
          <a:p>
            <a:pPr lvl="3" rtl="0" fontAlgn="base"/>
            <a:r>
              <a:rPr lang="en-US" sz="1800" b="0" i="0" u="none" strike="noStrike" kern="1200" dirty="0">
                <a:solidFill>
                  <a:schemeClr val="tx1"/>
                </a:solidFill>
                <a:effectLst/>
                <a:latin typeface="BentonSans Book"/>
                <a:ea typeface="ＭＳ Ｐゴシック" charset="0"/>
                <a:cs typeface="+mn-cs"/>
              </a:rPr>
              <a:t>- He noticed that doctors coming from autopsies who then delivered babies had dramatically higher maternal mortality rates due to puerperal fever.</a:t>
            </a:r>
          </a:p>
          <a:p>
            <a:pPr lvl="3" rtl="0" fontAlgn="base"/>
            <a:r>
              <a:rPr lang="en-US" sz="1800" b="0" i="0" u="none" strike="noStrike" kern="1200" dirty="0">
                <a:solidFill>
                  <a:schemeClr val="tx1"/>
                </a:solidFill>
                <a:effectLst/>
                <a:latin typeface="BentonSans Book"/>
                <a:ea typeface="ＭＳ Ｐゴシック" charset="0"/>
                <a:cs typeface="+mn-cs"/>
              </a:rPr>
              <a:t>- After asking doctors to wash their hands before examining pregnant women he documented a reduction in mortality rate from 18% to 2.2% over a year</a:t>
            </a:r>
          </a:p>
          <a:p>
            <a:pPr lvl="3" rtl="0" fontAlgn="base"/>
            <a:r>
              <a:rPr lang="en-US" sz="1800" b="0" i="0" u="none" strike="noStrike" kern="1200" dirty="0">
                <a:solidFill>
                  <a:schemeClr val="tx1"/>
                </a:solidFill>
                <a:effectLst/>
                <a:latin typeface="BentonSans Book"/>
                <a:ea typeface="ＭＳ Ｐゴシック" charset="0"/>
                <a:cs typeface="+mn-cs"/>
              </a:rPr>
              <a:t>- He, originally, was mocked for this. He had no explanation but from the data he knew that when doctors washed their hands it saved lives.</a:t>
            </a:r>
          </a:p>
          <a:p>
            <a:pPr lvl="3" rtl="0" fontAlgn="base"/>
            <a:r>
              <a:rPr lang="en-US" sz="1800" b="0" i="0" u="none" strike="noStrike" kern="1200" dirty="0">
                <a:solidFill>
                  <a:schemeClr val="tx1"/>
                </a:solidFill>
                <a:effectLst/>
                <a:latin typeface="BentonSans Book"/>
                <a:ea typeface="ＭＳ Ｐゴシック" charset="0"/>
                <a:cs typeface="+mn-cs"/>
              </a:rPr>
              <a:t>- He died in an insane asylum at age 47 before his theory was ever accepted.</a:t>
            </a:r>
          </a:p>
          <a:p>
            <a:pPr lvl="3" rtl="0" fontAlgn="base"/>
            <a:r>
              <a:rPr lang="en-US" sz="1800" b="0" i="0" u="none" strike="noStrike" kern="1200" dirty="0">
                <a:solidFill>
                  <a:schemeClr val="tx1"/>
                </a:solidFill>
                <a:effectLst/>
                <a:latin typeface="BentonSans Book"/>
                <a:ea typeface="ＭＳ Ｐゴシック" charset="0"/>
                <a:cs typeface="+mn-cs"/>
              </a:rPr>
              <a:t>- A few years after his death in 1865, Louis Pasteur confirmed germ theory and Joseph Lister used their research to practice and operate with hygienic methods with great success.</a:t>
            </a:r>
          </a:p>
          <a:p>
            <a:pPr lvl="3" rtl="0" fontAlgn="base"/>
            <a:r>
              <a:rPr lang="en-US" sz="1800" b="0" i="0" u="none" strike="noStrike" kern="1200" dirty="0">
                <a:solidFill>
                  <a:schemeClr val="tx1"/>
                </a:solidFill>
                <a:effectLst/>
                <a:latin typeface="BentonSans Book"/>
                <a:ea typeface="ＭＳ Ｐゴシック" charset="0"/>
                <a:cs typeface="+mn-cs"/>
              </a:rPr>
              <a:t>- John Snow also contributed to this replacement of miasma theory (disease spread through bad air, even caused by things like bad breath).</a:t>
            </a:r>
          </a:p>
          <a:p>
            <a:pPr lvl="4" rtl="0" fontAlgn="base"/>
            <a:r>
              <a:rPr lang="en-US" sz="1800" b="0" i="0" u="none" strike="noStrike" kern="1200" dirty="0">
                <a:solidFill>
                  <a:schemeClr val="tx1"/>
                </a:solidFill>
                <a:effectLst/>
                <a:latin typeface="BentonSans Book"/>
                <a:ea typeface="ＭＳ Ｐゴシック" charset="0"/>
                <a:cs typeface="+mn-cs"/>
              </a:rPr>
              <a:t>- Game of Thrones!</a:t>
            </a:r>
          </a:p>
          <a:p>
            <a:pPr lvl="0"/>
            <a:r>
              <a:rPr lang="en-US" sz="2000" b="0" i="0" u="none" strike="noStrike" kern="1200" dirty="0">
                <a:solidFill>
                  <a:schemeClr val="tx1"/>
                </a:solidFill>
                <a:effectLst/>
                <a:latin typeface="BentonSans Book"/>
                <a:ea typeface="ＭＳ Ｐゴシック" charset="0"/>
                <a:cs typeface="ＭＳ Ｐゴシック" charset="0"/>
              </a:rPr>
              <a:t>		- Wrote essay called </a:t>
            </a:r>
            <a:r>
              <a:rPr lang="en-US" sz="1800" b="0" i="1" u="none" strike="noStrike" kern="1200" dirty="0">
                <a:solidFill>
                  <a:schemeClr val="tx1"/>
                </a:solidFill>
                <a:effectLst/>
                <a:latin typeface="BentonSans Book"/>
                <a:ea typeface="ＭＳ Ｐゴシック" charset="0"/>
                <a:cs typeface="ＭＳ Ｐゴシック" charset="0"/>
              </a:rPr>
              <a:t>On the Mode of Communication of Cholera </a:t>
            </a:r>
            <a:r>
              <a:rPr lang="en-US" sz="1800" b="0" i="0" u="none" strike="noStrike" kern="1200" dirty="0">
                <a:solidFill>
                  <a:schemeClr val="tx1"/>
                </a:solidFill>
                <a:effectLst/>
                <a:latin typeface="BentonSans Book"/>
                <a:ea typeface="ＭＳ Ｐゴシック" charset="0"/>
                <a:cs typeface="ＭＳ Ｐゴシック" charset="0"/>
              </a:rPr>
              <a:t>in 1849</a:t>
            </a:r>
            <a:endParaRPr lang="en-US" dirty="0">
              <a:latin typeface="BentonSans Book"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b="0" dirty="0">
                <a:effectLst/>
              </a:rPr>
              <a:t>Picture credit: </a:t>
            </a:r>
            <a:r>
              <a:rPr lang="en-US" dirty="0">
                <a:hlinkClick r:id="rId3"/>
              </a:rPr>
              <a:t>https://www.npr.org/sections/health-shots/2015/01/12/375663920/the-doctor-who-championed-hand-washing-and-saved-women-s-lives</a:t>
            </a:r>
            <a:endParaRPr lang="en-US" b="0" dirty="0">
              <a:effectLst/>
            </a:endParaRPr>
          </a:p>
          <a:p>
            <a:pPr lvl="3" rtl="0" fontAlgn="base"/>
            <a:r>
              <a:rPr lang="en-US" sz="1800" b="0" i="0" u="none" strike="noStrike" kern="1200" dirty="0">
                <a:solidFill>
                  <a:schemeClr val="tx1"/>
                </a:solidFill>
                <a:effectLst/>
                <a:latin typeface="BentonSans Book"/>
                <a:ea typeface="ＭＳ Ｐゴシック" charset="0"/>
                <a:cs typeface="+mn-cs"/>
              </a:rPr>
              <a:t>- Simple Table from 1847</a:t>
            </a:r>
          </a:p>
          <a:p>
            <a:pPr lvl="3" rtl="0" fontAlgn="base"/>
            <a:r>
              <a:rPr lang="en-US" sz="1800" b="0" i="0" u="none" strike="noStrike" kern="1200" dirty="0">
                <a:solidFill>
                  <a:schemeClr val="tx1"/>
                </a:solidFill>
                <a:effectLst/>
                <a:latin typeface="BentonSans Book"/>
                <a:ea typeface="ＭＳ Ｐゴシック" charset="0"/>
                <a:cs typeface="+mn-cs"/>
              </a:rPr>
              <a:t>- Microscopic germs, invisible to the eye, can make us sick!</a:t>
            </a:r>
          </a:p>
          <a:p>
            <a:pPr lvl="3" rtl="0" fontAlgn="base"/>
            <a:r>
              <a:rPr lang="en-US" sz="1800" b="0" i="0" u="none" strike="noStrike" kern="1200" dirty="0">
                <a:solidFill>
                  <a:schemeClr val="tx1"/>
                </a:solidFill>
                <a:effectLst/>
                <a:latin typeface="BentonSans Book"/>
                <a:ea typeface="ＭＳ Ｐゴシック" charset="0"/>
                <a:cs typeface="+mn-cs"/>
              </a:rPr>
              <a:t>- A doctor who doesn’t wash his hands can spread his disease from one person to another</a:t>
            </a:r>
          </a:p>
          <a:p>
            <a:pPr lvl="3" rtl="0" fontAlgn="base"/>
            <a:r>
              <a:rPr lang="en-US" sz="1800" b="0" i="0" u="none" strike="noStrike" kern="1200" dirty="0">
                <a:solidFill>
                  <a:schemeClr val="tx1"/>
                </a:solidFill>
                <a:effectLst/>
                <a:latin typeface="BentonSans Book"/>
                <a:ea typeface="ＭＳ Ｐゴシック" charset="0"/>
                <a:cs typeface="+mn-cs"/>
              </a:rPr>
              <a:t>- Discovery made with data by Ignaz Semmelweis</a:t>
            </a:r>
          </a:p>
          <a:p>
            <a:pPr lvl="3" rtl="0" fontAlgn="base"/>
            <a:r>
              <a:rPr lang="en-US" sz="1800" b="0" i="0" u="none" strike="noStrike" kern="1200" dirty="0">
                <a:solidFill>
                  <a:schemeClr val="tx1"/>
                </a:solidFill>
                <a:effectLst/>
                <a:latin typeface="BentonSans Book"/>
                <a:ea typeface="ＭＳ Ｐゴシック" charset="0"/>
                <a:cs typeface="+mn-cs"/>
              </a:rPr>
              <a:t>- In his first year, in fact in his first six months, using this data right here, after being turned down from a more prestigious job he discovered the Germ Theory of Disease</a:t>
            </a:r>
          </a:p>
          <a:p>
            <a:pPr lvl="3" rtl="0" fontAlgn="base"/>
            <a:r>
              <a:rPr lang="en-US" sz="1800" b="0" i="0" u="none" strike="noStrike" kern="1200" dirty="0">
                <a:solidFill>
                  <a:schemeClr val="tx1"/>
                </a:solidFill>
                <a:effectLst/>
                <a:latin typeface="BentonSans Book"/>
                <a:ea typeface="ＭＳ Ｐゴシック" charset="0"/>
                <a:cs typeface="+mn-cs"/>
              </a:rPr>
              <a:t>- He noticed that doctors coming from autopsies who then delivered babies had dramatically higher maternal mortality rates due to puerperal fever.</a:t>
            </a:r>
          </a:p>
          <a:p>
            <a:pPr lvl="3" rtl="0" fontAlgn="base"/>
            <a:r>
              <a:rPr lang="en-US" sz="1800" b="0" i="0" u="none" strike="noStrike" kern="1200" dirty="0">
                <a:solidFill>
                  <a:schemeClr val="tx1"/>
                </a:solidFill>
                <a:effectLst/>
                <a:latin typeface="BentonSans Book"/>
                <a:ea typeface="ＭＳ Ｐゴシック" charset="0"/>
                <a:cs typeface="+mn-cs"/>
              </a:rPr>
              <a:t>- After asking doctors to wash their hands before examining pregnant women he documented a reduction in mortality rate from 18% to 2.2% over a year</a:t>
            </a:r>
          </a:p>
          <a:p>
            <a:pPr lvl="3" rtl="0" fontAlgn="base"/>
            <a:r>
              <a:rPr lang="en-US" sz="1800" b="0" i="0" u="none" strike="noStrike" kern="1200" dirty="0">
                <a:solidFill>
                  <a:schemeClr val="tx1"/>
                </a:solidFill>
                <a:effectLst/>
                <a:latin typeface="BentonSans Book"/>
                <a:ea typeface="ＭＳ Ｐゴシック" charset="0"/>
                <a:cs typeface="+mn-cs"/>
              </a:rPr>
              <a:t>- He, originally, was mocked for this. He had no explanation but from the data he knew that when doctors washed their hands it saved lives.</a:t>
            </a:r>
          </a:p>
          <a:p>
            <a:pPr lvl="3" rtl="0" fontAlgn="base"/>
            <a:r>
              <a:rPr lang="en-US" sz="1800" b="0" i="0" u="none" strike="noStrike" kern="1200" dirty="0">
                <a:solidFill>
                  <a:schemeClr val="tx1"/>
                </a:solidFill>
                <a:effectLst/>
                <a:latin typeface="BentonSans Book"/>
                <a:ea typeface="ＭＳ Ｐゴシック" charset="0"/>
                <a:cs typeface="+mn-cs"/>
              </a:rPr>
              <a:t>- He died in an insane asylum at age 47 before his theory was ever accepted.</a:t>
            </a:r>
          </a:p>
          <a:p>
            <a:pPr lvl="3" rtl="0" fontAlgn="base"/>
            <a:r>
              <a:rPr lang="en-US" sz="1800" b="0" i="0" u="none" strike="noStrike" kern="1200" dirty="0">
                <a:solidFill>
                  <a:schemeClr val="tx1"/>
                </a:solidFill>
                <a:effectLst/>
                <a:latin typeface="BentonSans Book"/>
                <a:ea typeface="ＭＳ Ｐゴシック" charset="0"/>
                <a:cs typeface="+mn-cs"/>
              </a:rPr>
              <a:t>- A few years after his death in 1865, Louis Pasteur confirmed germ theory and Joseph Lister used their research to practice and operate with hygienic methods with great success.</a:t>
            </a:r>
          </a:p>
          <a:p>
            <a:pPr lvl="3" rtl="0" fontAlgn="base"/>
            <a:r>
              <a:rPr lang="en-US" sz="1800" b="0" i="0" u="none" strike="noStrike" kern="1200" dirty="0">
                <a:solidFill>
                  <a:schemeClr val="tx1"/>
                </a:solidFill>
                <a:effectLst/>
                <a:latin typeface="BentonSans Book"/>
                <a:ea typeface="ＭＳ Ｐゴシック" charset="0"/>
                <a:cs typeface="+mn-cs"/>
              </a:rPr>
              <a:t>- John Snow also contributed to this replacement of miasma theory (disease spread through bad air, even caused by things like bad breath).</a:t>
            </a:r>
          </a:p>
          <a:p>
            <a:pPr lvl="4" rtl="0" fontAlgn="base"/>
            <a:r>
              <a:rPr lang="en-US" sz="1800" b="0" i="0" u="none" strike="noStrike" kern="1200" dirty="0">
                <a:solidFill>
                  <a:schemeClr val="tx1"/>
                </a:solidFill>
                <a:effectLst/>
                <a:latin typeface="BentonSans Book"/>
                <a:ea typeface="ＭＳ Ｐゴシック" charset="0"/>
                <a:cs typeface="+mn-cs"/>
              </a:rPr>
              <a:t>- Game of Thrones!</a:t>
            </a:r>
          </a:p>
          <a:p>
            <a:pPr lvl="0"/>
            <a:r>
              <a:rPr lang="en-US" sz="2000" b="0" i="0" u="none" strike="noStrike" kern="1200" dirty="0">
                <a:solidFill>
                  <a:schemeClr val="tx1"/>
                </a:solidFill>
                <a:effectLst/>
                <a:latin typeface="BentonSans Book"/>
                <a:ea typeface="ＭＳ Ｐゴシック" charset="0"/>
                <a:cs typeface="ＭＳ Ｐゴシック" charset="0"/>
              </a:rPr>
              <a:t>		- Wrote essay called </a:t>
            </a:r>
            <a:r>
              <a:rPr lang="en-US" sz="1800" b="0" i="1" u="none" strike="noStrike" kern="1200" dirty="0">
                <a:solidFill>
                  <a:schemeClr val="tx1"/>
                </a:solidFill>
                <a:effectLst/>
                <a:latin typeface="BentonSans Book"/>
                <a:ea typeface="ＭＳ Ｐゴシック" charset="0"/>
                <a:cs typeface="ＭＳ Ｐゴシック" charset="0"/>
              </a:rPr>
              <a:t>On the Mode of Communication of Cholera </a:t>
            </a:r>
            <a:r>
              <a:rPr lang="en-US" sz="1800" b="0" i="0" u="none" strike="noStrike" kern="1200" dirty="0">
                <a:solidFill>
                  <a:schemeClr val="tx1"/>
                </a:solidFill>
                <a:effectLst/>
                <a:latin typeface="BentonSans Book"/>
                <a:ea typeface="ＭＳ Ｐゴシック" charset="0"/>
                <a:cs typeface="ＭＳ Ｐゴシック" charset="0"/>
              </a:rPr>
              <a:t>in 1849</a:t>
            </a:r>
            <a:endParaRPr lang="en-US" dirty="0">
              <a:latin typeface="BentonSans Book" charset="0"/>
            </a:endParaRPr>
          </a:p>
        </p:txBody>
      </p:sp>
    </p:spTree>
    <p:extLst>
      <p:ext uri="{BB962C8B-B14F-4D97-AF65-F5344CB8AC3E}">
        <p14:creationId xmlns:p14="http://schemas.microsoft.com/office/powerpoint/2010/main" val="5093965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b="0" dirty="0">
              <a:effectLst/>
            </a:endParaRPr>
          </a:p>
          <a:p>
            <a:endParaRPr lang="en-US" b="0" dirty="0">
              <a:effectLst/>
            </a:endParaRPr>
          </a:p>
          <a:p>
            <a:pPr lvl="2" rtl="0" fontAlgn="base"/>
            <a:r>
              <a:rPr lang="en-US" sz="1800" b="0" i="0" u="none" strike="noStrike" kern="1200" dirty="0">
                <a:solidFill>
                  <a:schemeClr val="tx1"/>
                </a:solidFill>
                <a:effectLst/>
                <a:latin typeface="BentonSans Book"/>
                <a:ea typeface="ＭＳ Ｐゴシック" charset="0"/>
                <a:cs typeface="+mn-cs"/>
              </a:rPr>
              <a:t>Great minds are constantly changing the way they look at a problem. Dmitri Mendeleev is a great example of this.</a:t>
            </a:r>
          </a:p>
          <a:p>
            <a:pPr lvl="2" rtl="0" fontAlgn="base"/>
            <a:r>
              <a:rPr lang="en-US" sz="1800" b="0" i="0" u="none" strike="noStrike" kern="1200" dirty="0">
                <a:solidFill>
                  <a:schemeClr val="tx1"/>
                </a:solidFill>
                <a:effectLst/>
                <a:latin typeface="BentonSans Book"/>
                <a:ea typeface="ＭＳ Ｐゴシック" charset="0"/>
                <a:cs typeface="+mn-cs"/>
              </a:rPr>
              <a:t>He took this collection of data and looked at it like this, then this, then this.</a:t>
            </a:r>
          </a:p>
          <a:p>
            <a:pPr lvl="2" rtl="0" fontAlgn="base"/>
            <a:r>
              <a:rPr lang="en-US" sz="1800" b="0" i="0" u="none" strike="noStrike" kern="1200" dirty="0">
                <a:solidFill>
                  <a:schemeClr val="tx1"/>
                </a:solidFill>
                <a:effectLst/>
                <a:latin typeface="BentonSans Book"/>
                <a:ea typeface="ＭＳ Ｐゴシック" charset="0"/>
                <a:cs typeface="+mn-cs"/>
              </a:rPr>
              <a:t>In an involved thinking process looked at this way then this way then this way. And finally in this way.</a:t>
            </a:r>
          </a:p>
          <a:p>
            <a:pPr lvl="2" rtl="0" fontAlgn="base"/>
            <a:r>
              <a:rPr lang="en-US" sz="1800" b="0" i="0" u="none" strike="noStrike" kern="1200" dirty="0">
                <a:solidFill>
                  <a:schemeClr val="tx1"/>
                </a:solidFill>
                <a:effectLst/>
                <a:latin typeface="BentonSans Book"/>
                <a:ea typeface="ＭＳ Ｐゴシック" charset="0"/>
                <a:cs typeface="+mn-cs"/>
              </a:rPr>
              <a:t>There is no difference between the data stored in that first table and the last one. Not any difference at all.</a:t>
            </a:r>
          </a:p>
          <a:p>
            <a:pPr lvl="2" rtl="0" fontAlgn="base"/>
            <a:r>
              <a:rPr lang="en-US" sz="1800" b="0" i="0" u="none" strike="noStrike" kern="1200" dirty="0">
                <a:solidFill>
                  <a:schemeClr val="tx1"/>
                </a:solidFill>
                <a:effectLst/>
                <a:latin typeface="BentonSans Book"/>
                <a:ea typeface="ＭＳ Ｐゴシック" charset="0"/>
                <a:cs typeface="+mn-cs"/>
              </a:rPr>
              <a:t>Here’s the power of perspective shifting. The first table is virtually useless. The last table is one of the most impactful tables of data ever created. You can predict the behavior of elements and even predict new elements.</a:t>
            </a:r>
          </a:p>
        </p:txBody>
      </p:sp>
    </p:spTree>
    <p:extLst>
      <p:ext uri="{BB962C8B-B14F-4D97-AF65-F5344CB8AC3E}">
        <p14:creationId xmlns:p14="http://schemas.microsoft.com/office/powerpoint/2010/main" val="35409490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Quote</a:t>
            </a:r>
          </a:p>
        </p:txBody>
      </p:sp>
    </p:spTree>
    <p:extLst>
      <p:ext uri="{BB962C8B-B14F-4D97-AF65-F5344CB8AC3E}">
        <p14:creationId xmlns:p14="http://schemas.microsoft.com/office/powerpoint/2010/main" val="32216211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222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https://www.meta-synthesis.com/webbook/35_pt/pt_database.php?Button=pre-1900+Formulations</a:t>
            </a:r>
            <a:endParaRPr lang="en-US" dirty="0">
              <a:latin typeface="BentonSans Book" charset="0"/>
            </a:endParaRPr>
          </a:p>
        </p:txBody>
      </p:sp>
    </p:spTree>
    <p:extLst>
      <p:ext uri="{BB962C8B-B14F-4D97-AF65-F5344CB8AC3E}">
        <p14:creationId xmlns:p14="http://schemas.microsoft.com/office/powerpoint/2010/main" val="41826588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222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https://www.meta-synthesis.com/webbook/35_pt/pt_database.php?Button=pre-1900+Formulations</a:t>
            </a:r>
            <a:endParaRPr lang="en-US" dirty="0">
              <a:latin typeface="BentonSans Book" charset="0"/>
            </a:endParaRPr>
          </a:p>
        </p:txBody>
      </p:sp>
    </p:spTree>
    <p:extLst>
      <p:ext uri="{BB962C8B-B14F-4D97-AF65-F5344CB8AC3E}">
        <p14:creationId xmlns:p14="http://schemas.microsoft.com/office/powerpoint/2010/main" val="21218382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222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https://www.meta-synthesis.com/webbook/35_pt/pt_database.php?Button=pre-1900+Formulations</a:t>
            </a:r>
            <a:endParaRPr lang="en-US" dirty="0">
              <a:latin typeface="BentonSans Book" charset="0"/>
            </a:endParaRPr>
          </a:p>
        </p:txBody>
      </p:sp>
    </p:spTree>
    <p:extLst>
      <p:ext uri="{BB962C8B-B14F-4D97-AF65-F5344CB8AC3E}">
        <p14:creationId xmlns:p14="http://schemas.microsoft.com/office/powerpoint/2010/main" val="690223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https://saylordotorg.github.io/text_introductory-chemistry/s12-04-electronic-structure-and-the-p.html</a:t>
            </a:r>
            <a:endParaRPr lang="en-US" dirty="0">
              <a:latin typeface="BentonSans Book" charset="0"/>
            </a:endParaRPr>
          </a:p>
        </p:txBody>
      </p:sp>
    </p:spTree>
    <p:extLst>
      <p:ext uri="{BB962C8B-B14F-4D97-AF65-F5344CB8AC3E}">
        <p14:creationId xmlns:p14="http://schemas.microsoft.com/office/powerpoint/2010/main" val="2926795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https://www.amazon.co.uk/Seeds-Varieties-TRINIDAD-MORUGA-SCORPION/dp/B01M4LAHG7</a:t>
            </a:r>
            <a:endParaRPr lang="en-US" dirty="0">
              <a:latin typeface="BentonSans Book" charset="0"/>
            </a:endParaRPr>
          </a:p>
        </p:txBody>
      </p:sp>
    </p:spTree>
    <p:extLst>
      <p:ext uri="{BB962C8B-B14F-4D97-AF65-F5344CB8AC3E}">
        <p14:creationId xmlns:p14="http://schemas.microsoft.com/office/powerpoint/2010/main" val="29329971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b="0" dirty="0">
              <a:effectLst/>
            </a:endParaRPr>
          </a:p>
          <a:p>
            <a:pPr lvl="2" rtl="0" fontAlgn="base"/>
            <a:r>
              <a:rPr lang="en-US" sz="1800" b="0" i="0" u="none" strike="noStrike" kern="1200" dirty="0">
                <a:solidFill>
                  <a:schemeClr val="tx1"/>
                </a:solidFill>
                <a:effectLst/>
                <a:latin typeface="BentonSans Book"/>
                <a:ea typeface="ＭＳ Ｐゴシック" charset="0"/>
                <a:cs typeface="+mn-cs"/>
              </a:rPr>
              <a:t>Steven Levitt, author of Freakonomics</a:t>
            </a:r>
          </a:p>
          <a:p>
            <a:pPr lvl="3" rtl="0" fontAlgn="base"/>
            <a:r>
              <a:rPr lang="en-US" sz="1800" b="0" i="0" u="none" strike="noStrike" kern="1200" dirty="0">
                <a:solidFill>
                  <a:schemeClr val="tx1"/>
                </a:solidFill>
                <a:effectLst/>
                <a:latin typeface="BentonSans Book"/>
                <a:ea typeface="ＭＳ Ｐゴシック" charset="0"/>
                <a:cs typeface="+mn-cs"/>
              </a:rPr>
              <a:t>This shows test answers for students in different classrooms</a:t>
            </a:r>
          </a:p>
          <a:p>
            <a:pPr lvl="3" rtl="0" fontAlgn="base"/>
            <a:r>
              <a:rPr lang="en-US" sz="1800" b="0" i="0" u="none" strike="noStrike" kern="1200" dirty="0">
                <a:solidFill>
                  <a:schemeClr val="tx1"/>
                </a:solidFill>
                <a:effectLst/>
                <a:latin typeface="BentonSans Book"/>
                <a:ea typeface="ＭＳ Ｐゴシック" charset="0"/>
                <a:cs typeface="+mn-cs"/>
              </a:rPr>
              <a:t>A letter indicates a correct answer and a number indicates an incorrect answer</a:t>
            </a:r>
          </a:p>
          <a:p>
            <a:pPr lvl="3" rtl="0" fontAlgn="base"/>
            <a:r>
              <a:rPr lang="en-US" sz="1800" b="0" i="0" u="none" strike="noStrike" kern="1200" dirty="0">
                <a:solidFill>
                  <a:schemeClr val="tx1"/>
                </a:solidFill>
                <a:effectLst/>
                <a:latin typeface="BentonSans Book"/>
                <a:ea typeface="ＭＳ Ｐゴシック" charset="0"/>
                <a:cs typeface="+mn-cs"/>
              </a:rPr>
              <a:t>This data is trying to tell us that over 200 teachers in the Chicago public school system are cheating</a:t>
            </a:r>
          </a:p>
          <a:p>
            <a:pPr lvl="3" rtl="0" fontAlgn="base"/>
            <a:r>
              <a:rPr lang="en-US" sz="1800" b="0" i="0" u="none" strike="noStrike" kern="1200" dirty="0">
                <a:solidFill>
                  <a:schemeClr val="tx1"/>
                </a:solidFill>
                <a:effectLst/>
                <a:latin typeface="BentonSans Book"/>
                <a:ea typeface="ＭＳ Ｐゴシック" charset="0"/>
                <a:cs typeface="+mn-cs"/>
              </a:rPr>
              <a:t>They’re changing the answers that students are filling out on tests to make themselves look better</a:t>
            </a:r>
          </a:p>
          <a:p>
            <a:pPr lvl="3" rtl="0" fontAlgn="base"/>
            <a:r>
              <a:rPr lang="en-US" sz="1800" b="0" i="0" u="none" strike="noStrike" kern="1200" dirty="0">
                <a:solidFill>
                  <a:schemeClr val="tx1"/>
                </a:solidFill>
                <a:effectLst/>
                <a:latin typeface="BentonSans Book"/>
                <a:ea typeface="ＭＳ Ｐゴシック" charset="0"/>
                <a:cs typeface="+mn-cs"/>
              </a:rPr>
              <a:t>You’ll see it if you just look at it the right way</a:t>
            </a:r>
          </a:p>
          <a:p>
            <a:pPr lvl="3" rtl="0" fontAlgn="base"/>
            <a:r>
              <a:rPr lang="en-US" sz="1800" b="0" i="0" u="none" strike="noStrike" kern="1200" dirty="0">
                <a:solidFill>
                  <a:schemeClr val="tx1"/>
                </a:solidFill>
                <a:effectLst/>
                <a:latin typeface="BentonSans Book"/>
                <a:ea typeface="ＭＳ Ｐゴシック" charset="0"/>
                <a:cs typeface="+mn-cs"/>
              </a:rPr>
              <a:t>The Chicago Public Schools teaches more than 400,00 students a year. In 1996 The Chicago Public School system adopted “high-stakes” testing. This enacted minimum scores required on a number of tests in the 3rd, 6th and 8th grade. What was unique here was that it held the school accountable for these scores. For example, a school could be shut down entirely if it didn’t meet minimum reading scores or staff members could have a raise withheld, a promotion cancelled or even be dismissed if they did not meet certain thresholds. </a:t>
            </a:r>
          </a:p>
          <a:p>
            <a:pPr lvl="3" rtl="0" fontAlgn="base"/>
            <a:r>
              <a:rPr lang="en-US" sz="1800" b="0" i="0" u="none" strike="noStrike" kern="1200" dirty="0">
                <a:solidFill>
                  <a:schemeClr val="tx1"/>
                </a:solidFill>
                <a:effectLst/>
                <a:latin typeface="BentonSans Book"/>
                <a:ea typeface="ＭＳ Ｐゴシック" charset="0"/>
                <a:cs typeface="+mn-cs"/>
              </a:rPr>
              <a:t>Chicago Public Schools made available a database of the test answers for every CPS student from third grade through seventh grade from 1993 to 2000. This amounts to roughly 30,000 students per grade per year, more than 700,000 sets of test answers, and nearly 100 million individual answers. The data, organized by classroom, included each student’s question-by-question answer strings for reading and math tests</a:t>
            </a:r>
          </a:p>
          <a:p>
            <a:pPr lvl="3" rtl="0" fontAlgn="base"/>
            <a:endParaRPr lang="en-US" sz="1800" b="0" i="0" u="none" strike="noStrike" kern="1200" dirty="0">
              <a:solidFill>
                <a:schemeClr val="tx1"/>
              </a:solidFill>
              <a:effectLst/>
              <a:latin typeface="BentonSans Book"/>
              <a:ea typeface="ＭＳ Ｐゴシック" charset="0"/>
              <a:cs typeface="+mn-cs"/>
            </a:endParaRPr>
          </a:p>
          <a:p>
            <a:pPr lvl="3" rtl="0" fontAlgn="base"/>
            <a:r>
              <a:rPr lang="en-US" dirty="0">
                <a:hlinkClick r:id="rId3"/>
              </a:rPr>
              <a:t>https://medium.com/bloombench/how-data-analysis-helped-uncover-the-cheating-teachers-in-chicago-public-schools-ff1a52d3e00a</a:t>
            </a:r>
            <a:endParaRPr lang="en-US" dirty="0"/>
          </a:p>
          <a:p>
            <a:pPr lvl="3" rtl="0" fontAlgn="base"/>
            <a:endParaRPr lang="en-US" sz="1800" b="0" i="0" u="none" strike="noStrike" kern="1200" dirty="0">
              <a:solidFill>
                <a:schemeClr val="tx1"/>
              </a:solidFill>
              <a:effectLst/>
              <a:latin typeface="BentonSans Book"/>
              <a:ea typeface="ＭＳ Ｐゴシック" charset="0"/>
              <a:cs typeface="+mn-cs"/>
            </a:endParaRPr>
          </a:p>
          <a:p>
            <a:pPr lvl="3" rtl="0" fontAlgn="base"/>
            <a:endParaRPr lang="en-US" sz="1800" b="0" i="0" u="none" strike="noStrike" kern="1200" dirty="0">
              <a:solidFill>
                <a:schemeClr val="tx1"/>
              </a:solidFill>
              <a:effectLst/>
              <a:latin typeface="BentonSans Book"/>
              <a:ea typeface="ＭＳ Ｐゴシック" charset="0"/>
              <a:cs typeface="+mn-cs"/>
            </a:endParaRPr>
          </a:p>
        </p:txBody>
      </p:sp>
    </p:spTree>
    <p:extLst>
      <p:ext uri="{BB962C8B-B14F-4D97-AF65-F5344CB8AC3E}">
        <p14:creationId xmlns:p14="http://schemas.microsoft.com/office/powerpoint/2010/main" val="8202399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915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b="0" i="0" kern="1200" dirty="0">
                <a:solidFill>
                  <a:schemeClr val="tx1"/>
                </a:solidFill>
                <a:effectLst/>
                <a:latin typeface="BentonSans Book"/>
                <a:ea typeface="ＭＳ Ｐゴシック" charset="0"/>
                <a:cs typeface="ＭＳ Ｐゴシック" charset="0"/>
              </a:rPr>
              <a:t>These </a:t>
            </a:r>
            <a:r>
              <a:rPr lang="en-US" b="0" i="0" kern="1200" dirty="0" err="1">
                <a:solidFill>
                  <a:schemeClr val="tx1"/>
                </a:solidFill>
                <a:effectLst/>
                <a:latin typeface="BentonSans Book"/>
                <a:ea typeface="ＭＳ Ｐゴシック" charset="0"/>
                <a:cs typeface="ＭＳ Ｐゴシック" charset="0"/>
              </a:rPr>
              <a:t>questions,coming</a:t>
            </a:r>
            <a:r>
              <a:rPr lang="en-US" b="0" i="0" kern="1200" dirty="0">
                <a:solidFill>
                  <a:schemeClr val="tx1"/>
                </a:solidFill>
                <a:effectLst/>
                <a:latin typeface="BentonSans Book"/>
                <a:ea typeface="ＭＳ Ｐゴシック" charset="0"/>
                <a:cs typeface="ＭＳ Ｐゴシック" charset="0"/>
              </a:rPr>
              <a:t> near the end of the test, were harder than the earlier questions.</a:t>
            </a:r>
          </a:p>
          <a:p>
            <a:r>
              <a:rPr lang="en-US" b="0" i="0" kern="1200" dirty="0">
                <a:solidFill>
                  <a:schemeClr val="tx1"/>
                </a:solidFill>
                <a:effectLst/>
                <a:latin typeface="BentonSans Book"/>
                <a:ea typeface="ＭＳ Ｐゴシック" charset="0"/>
                <a:cs typeface="ＭＳ Ｐゴシック" charset="0"/>
              </a:rPr>
              <a:t>This was a group of average students and very few of them have got 6 consecutive correct answers anywhere else on the test, making it even more unlikely that they would get 6 continuous answers right in the harder part of the test.</a:t>
            </a:r>
          </a:p>
          <a:p>
            <a:r>
              <a:rPr lang="en-US" b="0" i="0" kern="1200" dirty="0" err="1">
                <a:solidFill>
                  <a:schemeClr val="tx1"/>
                </a:solidFill>
                <a:effectLst/>
                <a:latin typeface="BentonSans Book"/>
                <a:ea typeface="ＭＳ Ｐゴシック" charset="0"/>
                <a:cs typeface="ＭＳ Ｐゴシック" charset="0"/>
              </a:rPr>
              <a:t>Upto</a:t>
            </a:r>
            <a:r>
              <a:rPr lang="en-US" b="0" i="0" kern="1200" dirty="0">
                <a:solidFill>
                  <a:schemeClr val="tx1"/>
                </a:solidFill>
                <a:effectLst/>
                <a:latin typeface="BentonSans Book"/>
                <a:ea typeface="ＭＳ Ｐゴシック" charset="0"/>
                <a:cs typeface="ＭＳ Ｐゴシック" charset="0"/>
              </a:rPr>
              <a:t> this point in the test, the fifteen students’ answers were virtually uncorrelated.</a:t>
            </a:r>
          </a:p>
          <a:p>
            <a:r>
              <a:rPr lang="en-US" b="0" i="0" kern="1200" dirty="0">
                <a:solidFill>
                  <a:schemeClr val="tx1"/>
                </a:solidFill>
                <a:effectLst/>
                <a:latin typeface="BentonSans Book"/>
                <a:ea typeface="ＭＳ Ｐゴシック" charset="0"/>
                <a:cs typeface="ＭＳ Ｐゴシック" charset="0"/>
              </a:rPr>
              <a:t>Three of the students (row numbers 1, 9, and 12) left more than one answer blank before the suspicious string and then ended the test with another string of blanks. This suggests that a long, unbroken string of blank answers was broken not by the student but by the teacher.</a:t>
            </a:r>
          </a:p>
        </p:txBody>
      </p:sp>
    </p:spTree>
    <p:extLst>
      <p:ext uri="{BB962C8B-B14F-4D97-AF65-F5344CB8AC3E}">
        <p14:creationId xmlns:p14="http://schemas.microsoft.com/office/powerpoint/2010/main" val="42771455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642545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1304925" rtl="0" eaLnBrk="1" fontAlgn="base" latinLnBrk="0" hangingPunct="1">
              <a:lnSpc>
                <a:spcPct val="100000"/>
              </a:lnSpc>
              <a:spcBef>
                <a:spcPct val="0"/>
              </a:spcBef>
              <a:spcAft>
                <a:spcPct val="0"/>
              </a:spcAft>
              <a:buClrTx/>
              <a:buSzTx/>
              <a:buFontTx/>
              <a:buNone/>
              <a:tabLst/>
              <a:defRPr/>
            </a:pPr>
            <a:r>
              <a:rPr lang="en-US" dirty="0">
                <a:latin typeface="BentonSans Book" charset="0"/>
              </a:rPr>
              <a:t>Technology Adoption Over Time</a:t>
            </a:r>
            <a:endParaRPr lang="en-US" b="0" dirty="0">
              <a:latin typeface="BentonSans Book" charset="0"/>
            </a:endParaRPr>
          </a:p>
          <a:p>
            <a:pPr>
              <a:spcBef>
                <a:spcPct val="0"/>
              </a:spcBef>
            </a:pPr>
            <a:r>
              <a:rPr lang="en-US" b="0" dirty="0">
                <a:latin typeface="BentonSans Book" charset="0"/>
              </a:rPr>
              <a:t>Germ Theory of Disease (two clinics)</a:t>
            </a:r>
            <a:endParaRPr lang="en-US" dirty="0">
              <a:latin typeface="BentonSans Book" charset="0"/>
            </a:endParaRPr>
          </a:p>
          <a:p>
            <a:pPr>
              <a:spcBef>
                <a:spcPct val="0"/>
              </a:spcBef>
            </a:pPr>
            <a:r>
              <a:rPr lang="en-US" dirty="0">
                <a:latin typeface="BentonSans Book" charset="0"/>
              </a:rPr>
              <a:t>Germ Theory of Disease</a:t>
            </a:r>
          </a:p>
          <a:p>
            <a:pPr marL="0" marR="0" lvl="0" indent="0" algn="l" defTabSz="1304925" rtl="0" eaLnBrk="1" fontAlgn="base" latinLnBrk="0" hangingPunct="1">
              <a:lnSpc>
                <a:spcPct val="100000"/>
              </a:lnSpc>
              <a:spcBef>
                <a:spcPct val="0"/>
              </a:spcBef>
              <a:spcAft>
                <a:spcPct val="0"/>
              </a:spcAft>
              <a:buClrTx/>
              <a:buSzTx/>
              <a:buFontTx/>
              <a:buNone/>
              <a:tabLst/>
              <a:defRPr/>
            </a:pPr>
            <a:r>
              <a:rPr lang="en-US" dirty="0">
                <a:latin typeface="BentonSans Book" charset="0"/>
              </a:rPr>
              <a:t>Tableau Public</a:t>
            </a:r>
          </a:p>
          <a:p>
            <a:pPr>
              <a:spcBef>
                <a:spcPct val="0"/>
              </a:spcBef>
            </a:pPr>
            <a:r>
              <a:rPr lang="en-US" dirty="0">
                <a:latin typeface="BentonSans Book" charset="0"/>
              </a:rPr>
              <a:t>Anime</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0" dirty="0">
                <a:latin typeface="BentonSans Book" charset="0"/>
              </a:rPr>
              <a:t>https://github.com/spencer-shadley/data-lecture/blob/master/workbooks%20and%20datasources/Completed%20Workbooks/Technology%20Adoption%20Over%20Time.twbx </a:t>
            </a:r>
            <a:endParaRPr lang="en-US" dirty="0">
              <a:latin typeface="BentonSans Book" charset="0"/>
            </a:endParaRPr>
          </a:p>
        </p:txBody>
      </p:sp>
    </p:spTree>
    <p:extLst>
      <p:ext uri="{BB962C8B-B14F-4D97-AF65-F5344CB8AC3E}">
        <p14:creationId xmlns:p14="http://schemas.microsoft.com/office/powerpoint/2010/main" val="24451454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46489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893932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add stuff to pages if desired (date or deaths might be interesting)</a:t>
            </a:r>
          </a:p>
        </p:txBody>
      </p:sp>
    </p:spTree>
    <p:extLst>
      <p:ext uri="{BB962C8B-B14F-4D97-AF65-F5344CB8AC3E}">
        <p14:creationId xmlns:p14="http://schemas.microsoft.com/office/powerpoint/2010/main" val="32966859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505602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70323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a:latin typeface="BentonSans Book" charset="0"/>
            </a:endParaRPr>
          </a:p>
        </p:txBody>
      </p:sp>
    </p:spTree>
    <p:extLst>
      <p:ext uri="{BB962C8B-B14F-4D97-AF65-F5344CB8AC3E}">
        <p14:creationId xmlns:p14="http://schemas.microsoft.com/office/powerpoint/2010/main" val="37771764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0062834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183704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https://public.tableau.com/en-us/s/gallery</a:t>
            </a:r>
            <a:endParaRPr lang="en-US" dirty="0">
              <a:hlinkClick r:id="rId4"/>
            </a:endParaRPr>
          </a:p>
          <a:p>
            <a:pPr>
              <a:spcBef>
                <a:spcPct val="0"/>
              </a:spcBef>
            </a:pPr>
            <a:r>
              <a:rPr lang="en-US" dirty="0">
                <a:hlinkClick r:id="rId4"/>
              </a:rPr>
              <a:t>https://public.tableau.com/profile/spencer.shadley#!/vizhome/Anime/UndiscoveredAnime</a:t>
            </a:r>
            <a:endParaRPr lang="en-US" dirty="0">
              <a:latin typeface="BentonSans Book" charset="0"/>
            </a:endParaRPr>
          </a:p>
        </p:txBody>
      </p:sp>
    </p:spTree>
    <p:extLst>
      <p:ext uri="{BB962C8B-B14F-4D97-AF65-F5344CB8AC3E}">
        <p14:creationId xmlns:p14="http://schemas.microsoft.com/office/powerpoint/2010/main" val="12897915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590718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Tableau Public Anime Viz: https://public.tableau.com/profile/spencer.shadley#!/vizhome/Anime/UndiscoveredAnime</a:t>
            </a:r>
            <a:endParaRPr lang="en-US" dirty="0"/>
          </a:p>
          <a:p>
            <a:pPr>
              <a:spcBef>
                <a:spcPct val="0"/>
              </a:spcBef>
            </a:pPr>
            <a:r>
              <a:rPr lang="en-US" dirty="0">
                <a:latin typeface="BentonSans Book" charset="0"/>
              </a:rPr>
              <a:t>Anime Template </a:t>
            </a:r>
            <a:r>
              <a:rPr lang="en-US" dirty="0" err="1">
                <a:latin typeface="BentonSans Book" charset="0"/>
              </a:rPr>
              <a:t>twb</a:t>
            </a:r>
            <a:r>
              <a:rPr lang="en-US" dirty="0">
                <a:latin typeface="BentonSans Book" charset="0"/>
              </a:rPr>
              <a:t>: https://github.com/spencer-shadley/data-lecture/blob/master/workbooks%20and%20datasources/Template%20Workbooks/Anime.twbx</a:t>
            </a:r>
          </a:p>
          <a:p>
            <a:pPr>
              <a:spcBef>
                <a:spcPct val="0"/>
              </a:spcBef>
            </a:pPr>
            <a:r>
              <a:rPr lang="en-US" dirty="0">
                <a:latin typeface="BentonSans Book" charset="0"/>
              </a:rPr>
              <a:t>Anime Complete Workbook (same as on public): https://github.com/spencer-shadley/data-lecture/blob/master/workbooks%20and%20datasources/Completed%20Workbooks/Anime.twbx</a:t>
            </a:r>
          </a:p>
        </p:txBody>
      </p:sp>
    </p:spTree>
    <p:extLst>
      <p:ext uri="{BB962C8B-B14F-4D97-AF65-F5344CB8AC3E}">
        <p14:creationId xmlns:p14="http://schemas.microsoft.com/office/powerpoint/2010/main" val="11517913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686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latin typeface="BentonSans Book" charset="0"/>
              </a:rPr>
              <a:t>Title Slide</a:t>
            </a:r>
          </a:p>
        </p:txBody>
      </p:sp>
    </p:spTree>
    <p:extLst>
      <p:ext uri="{BB962C8B-B14F-4D97-AF65-F5344CB8AC3E}">
        <p14:creationId xmlns:p14="http://schemas.microsoft.com/office/powerpoint/2010/main" val="3693581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198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Tableau Logo</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017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Table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789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Table of Contents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Section Header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Tera &gt; peta &gt; </a:t>
            </a:r>
            <a:r>
              <a:rPr lang="en-US" dirty="0" err="1"/>
              <a:t>exa</a:t>
            </a:r>
            <a:r>
              <a:rPr lang="en-US" dirty="0"/>
              <a:t> &gt; zetta &gt; </a:t>
            </a:r>
            <a:r>
              <a:rPr lang="en-US" dirty="0" err="1"/>
              <a:t>yotta</a:t>
            </a:r>
            <a:endParaRPr lang="en-US" dirty="0"/>
          </a:p>
          <a:p>
            <a:endParaRPr lang="en-US" dirty="0"/>
          </a:p>
          <a:p>
            <a:r>
              <a:rPr lang="en-US" dirty="0"/>
              <a:t>variability (data continues to change) </a:t>
            </a:r>
          </a:p>
          <a:p>
            <a:r>
              <a:rPr lang="en-US" dirty="0"/>
              <a:t>veracity (data quality)</a:t>
            </a:r>
          </a:p>
          <a:p>
            <a:r>
              <a:rPr lang="en-US" dirty="0"/>
              <a:t>Visualization</a:t>
            </a:r>
          </a:p>
          <a:p>
            <a:r>
              <a:rPr lang="en-US" dirty="0"/>
              <a:t>Value</a:t>
            </a:r>
          </a:p>
        </p:txBody>
      </p:sp>
    </p:spTree>
    <p:extLst>
      <p:ext uri="{BB962C8B-B14F-4D97-AF65-F5344CB8AC3E}">
        <p14:creationId xmlns:p14="http://schemas.microsoft.com/office/powerpoint/2010/main" val="26957689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3" name="Rectangle 2"/>
          <p:cNvSpPr/>
          <p:nvPr/>
        </p:nvSpPr>
        <p:spPr>
          <a:xfrm>
            <a:off x="0" y="6637338"/>
            <a:ext cx="14630400" cy="1592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5" name="Picture 6"/>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81038" y="609600"/>
            <a:ext cx="2593975" cy="539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Text Placeholder 3"/>
          <p:cNvSpPr>
            <a:spLocks noGrp="1"/>
          </p:cNvSpPr>
          <p:nvPr>
            <p:ph type="body" sz="quarter" idx="11"/>
          </p:nvPr>
        </p:nvSpPr>
        <p:spPr>
          <a:xfrm>
            <a:off x="686744" y="1892479"/>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pic>
        <p:nvPicPr>
          <p:cNvPr id="7" name="Picture 6" descr="Bottom_Viz_August-07.png"/>
          <p:cNvPicPr>
            <a:picLocks noChangeAspect="1"/>
          </p:cNvPicPr>
          <p:nvPr userDrawn="1"/>
        </p:nvPicPr>
        <p:blipFill rotWithShape="1">
          <a:blip r:embed="rId3" cstate="email">
            <a:extLst>
              <a:ext uri="{28A0092B-C50C-407E-A947-70E740481C1C}">
                <a14:useLocalDpi xmlns:a14="http://schemas.microsoft.com/office/drawing/2010/main" val="0"/>
              </a:ext>
            </a:extLst>
          </a:blip>
          <a:srcRect l="1108" b="1571"/>
          <a:stretch/>
        </p:blipFill>
        <p:spPr>
          <a:xfrm>
            <a:off x="-22976" y="3193050"/>
            <a:ext cx="14650951" cy="5036550"/>
          </a:xfrm>
          <a:prstGeom prst="rect">
            <a:avLst/>
          </a:prstGeom>
        </p:spPr>
      </p:pic>
    </p:spTree>
    <p:extLst>
      <p:ext uri="{BB962C8B-B14F-4D97-AF65-F5344CB8AC3E}">
        <p14:creationId xmlns:p14="http://schemas.microsoft.com/office/powerpoint/2010/main" val="1530990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mp; Copy">
    <p:spTree>
      <p:nvGrpSpPr>
        <p:cNvPr id="1" name=""/>
        <p:cNvGrpSpPr/>
        <p:nvPr/>
      </p:nvGrpSpPr>
      <p:grpSpPr>
        <a:xfrm>
          <a:off x="0" y="0"/>
          <a:ext cx="0" cy="0"/>
          <a:chOff x="0" y="0"/>
          <a:chExt cx="0" cy="0"/>
        </a:xfrm>
      </p:grpSpPr>
      <p:sp>
        <p:nvSpPr>
          <p:cNvPr id="6" name="Content Placeholder 2"/>
          <p:cNvSpPr>
            <a:spLocks noGrp="1"/>
          </p:cNvSpPr>
          <p:nvPr>
            <p:ph idx="13"/>
          </p:nvPr>
        </p:nvSpPr>
        <p:spPr>
          <a:xfrm>
            <a:off x="7329803" y="1887752"/>
            <a:ext cx="6649347" cy="443198"/>
          </a:xfrm>
          <a:prstGeom prst="rect">
            <a:avLst/>
          </a:prstGeom>
        </p:spPr>
        <p:txBody>
          <a:bodyPr wrap="square" lIns="0" tIns="0" rIns="0" bIns="0">
            <a:spAutoFit/>
          </a:bodyPr>
          <a:lstStyle>
            <a:lvl1pPr marL="0" indent="0">
              <a:buSzPct val="100000"/>
              <a:buFont typeface="Arial"/>
              <a:buNone/>
              <a:defRPr sz="2800">
                <a:solidFill>
                  <a:schemeClr val="accent5"/>
                </a:solidFill>
                <a:latin typeface="Merriweather Light"/>
                <a:cs typeface="Merriweather Light"/>
              </a:defRPr>
            </a:lvl1pPr>
            <a:lvl2pPr marL="339725" indent="0">
              <a:buSzPct val="100000"/>
              <a:buFont typeface="Arial"/>
              <a:buNone/>
              <a:defRPr sz="2400">
                <a:solidFill>
                  <a:schemeClr val="accent5"/>
                </a:solidFill>
              </a:defRPr>
            </a:lvl2pPr>
            <a:lvl3pPr marL="692150" indent="0">
              <a:buSzPct val="100000"/>
              <a:buFont typeface="Arial"/>
              <a:buNone/>
              <a:defRPr sz="2100">
                <a:solidFill>
                  <a:schemeClr val="accent5"/>
                </a:solidFill>
              </a:defRPr>
            </a:lvl3pPr>
            <a:lvl4pPr marL="1384301" indent="0">
              <a:buSzPct val="100000"/>
              <a:buFont typeface="Arial"/>
              <a:buNone/>
              <a:defRPr sz="180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p:txBody>
      </p:sp>
      <p:sp>
        <p:nvSpPr>
          <p:cNvPr id="4" name="Picture Placeholder 4"/>
          <p:cNvSpPr>
            <a:spLocks noGrp="1"/>
          </p:cNvSpPr>
          <p:nvPr>
            <p:ph type="pic" sz="quarter" idx="10"/>
          </p:nvPr>
        </p:nvSpPr>
        <p:spPr>
          <a:xfrm>
            <a:off x="704476" y="1869074"/>
            <a:ext cx="6019800" cy="5407933"/>
          </a:xfrm>
          <a:prstGeom prst="rect">
            <a:avLst/>
          </a:prstGeom>
          <a:ln w="6350" cmpd="sng">
            <a:solidFill>
              <a:srgbClr val="666666"/>
            </a:solidFill>
          </a:ln>
        </p:spPr>
        <p:txBody>
          <a:bodyPr lIns="91440" tIns="45720" rIns="91440" bIns="45720"/>
          <a:lstStyle>
            <a:lvl1pPr marL="0" indent="0">
              <a:buFontTx/>
              <a:buNone/>
              <a:defRPr sz="2800">
                <a:solidFill>
                  <a:srgbClr val="4C4C4C"/>
                </a:solidFill>
                <a:latin typeface="Merriweather Light"/>
                <a:cs typeface="Merriweather Light"/>
              </a:defRPr>
            </a:lvl1pPr>
          </a:lstStyle>
          <a:p>
            <a:pPr lvl="0"/>
            <a:r>
              <a:rPr lang="en-US" noProof="0"/>
              <a:t>Click icon to add picture</a:t>
            </a:r>
            <a:endParaRPr lang="en-US" noProof="0" dirty="0"/>
          </a:p>
        </p:txBody>
      </p:sp>
      <p:sp>
        <p:nvSpPr>
          <p:cNvPr id="7"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732568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704476" y="1893515"/>
            <a:ext cx="13273731" cy="5358966"/>
          </a:xfrm>
          <a:prstGeom prst="rect">
            <a:avLst/>
          </a:prstGeom>
        </p:spPr>
        <p:txBody>
          <a:bodyPr lIns="0" tIns="0" rIns="0" bIns="0"/>
          <a:lstStyle>
            <a:lvl1pPr marL="0" indent="0">
              <a:buSzPct val="120000"/>
              <a:buFontTx/>
              <a:buNone/>
              <a:defRPr sz="2800">
                <a:solidFill>
                  <a:schemeClr val="accent5"/>
                </a:solidFill>
                <a:latin typeface="Merriweather Light"/>
                <a:cs typeface="Merriweather Light"/>
              </a:defRPr>
            </a:lvl1pPr>
          </a:lstStyle>
          <a:p>
            <a:pPr lvl="0"/>
            <a:r>
              <a:rPr lang="en-US" noProof="0"/>
              <a:t>Click icon to add table</a:t>
            </a:r>
            <a:endParaRPr lang="en-US" noProof="0" dirty="0"/>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841633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PageImage_NoColorBar">
    <p:spTree>
      <p:nvGrpSpPr>
        <p:cNvPr id="1" name=""/>
        <p:cNvGrpSpPr/>
        <p:nvPr/>
      </p:nvGrpSpPr>
      <p:grpSpPr>
        <a:xfrm>
          <a:off x="0" y="0"/>
          <a:ext cx="0" cy="0"/>
          <a:chOff x="0" y="0"/>
          <a:chExt cx="0" cy="0"/>
        </a:xfrm>
      </p:grpSpPr>
      <p:sp>
        <p:nvSpPr>
          <p:cNvPr id="11" name="Picture Placeholder 2"/>
          <p:cNvSpPr>
            <a:spLocks noGrp="1"/>
          </p:cNvSpPr>
          <p:nvPr>
            <p:ph type="pic" sz="quarter" idx="10"/>
          </p:nvPr>
        </p:nvSpPr>
        <p:spPr>
          <a:xfrm>
            <a:off x="0" y="0"/>
            <a:ext cx="14630400" cy="8229600"/>
          </a:xfrm>
          <a:prstGeom prst="rect">
            <a:avLst/>
          </a:prstGeom>
          <a:solidFill>
            <a:schemeClr val="bg1"/>
          </a:solidFill>
          <a:ln w="6350" cmpd="sng">
            <a:solidFill>
              <a:srgbClr val="666666"/>
            </a:solidFill>
          </a:ln>
        </p:spPr>
        <p:txBody>
          <a:bodyPr lIns="91440" tIns="45720" rIns="91440" bIns="45720"/>
          <a:lstStyle>
            <a:lvl1pPr marL="0" indent="0">
              <a:buFontTx/>
              <a:buNone/>
              <a:defRPr sz="2800">
                <a:solidFill>
                  <a:schemeClr val="accent5"/>
                </a:solidFill>
                <a:latin typeface="Merriweather Light"/>
                <a:cs typeface="Merriweather Ligh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1015207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 Page Image w Color Bar">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14630400" cy="8229602"/>
          </a:xfrm>
          <a:prstGeom prst="rect">
            <a:avLst/>
          </a:prstGeom>
          <a:ln w="6350" cmpd="sng">
            <a:solidFill>
              <a:schemeClr val="tx1"/>
            </a:solidFill>
          </a:ln>
        </p:spPr>
        <p:txBody>
          <a:bodyPr lIns="91440" tIns="45720" rIns="91440" bIns="45720"/>
          <a:lstStyle>
            <a:lvl1pPr marL="0" indent="0">
              <a:buFontTx/>
              <a:buNone/>
              <a:defRPr sz="2800">
                <a:solidFill>
                  <a:schemeClr val="accent5"/>
                </a:solidFill>
                <a:latin typeface="Merriweather Light"/>
                <a:cs typeface="Merriweather Ligh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37306149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9043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
        <p:nvSpPr>
          <p:cNvPr id="2" name="Rectangle 1"/>
          <p:cNvSpPr/>
          <p:nvPr/>
        </p:nvSpPr>
        <p:spPr>
          <a:xfrm>
            <a:off x="0" y="0"/>
            <a:ext cx="14630400" cy="8382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3" name="Picture 6" descr="tableau_rgb.eps"/>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946400" y="3206750"/>
            <a:ext cx="8737600" cy="1816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249641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33" name="Text Placeholder 32"/>
          <p:cNvSpPr>
            <a:spLocks noGrp="1"/>
          </p:cNvSpPr>
          <p:nvPr>
            <p:ph type="body" sz="quarter" idx="11"/>
          </p:nvPr>
        </p:nvSpPr>
        <p:spPr>
          <a:xfrm>
            <a:off x="706102" y="1813044"/>
            <a:ext cx="5337174" cy="3643818"/>
          </a:xfrm>
          <a:prstGeom prst="rect">
            <a:avLst/>
          </a:prstGeom>
        </p:spPr>
        <p:txBody>
          <a:bodyPr vert="horz" lIns="0" tIns="0" rIns="0" bIns="0">
            <a:spAutoFit/>
          </a:bodyPr>
          <a:lstStyle>
            <a:lvl1pPr marL="0" indent="0">
              <a:lnSpc>
                <a:spcPct val="150000"/>
              </a:lnSpc>
              <a:spcBef>
                <a:spcPts val="0"/>
              </a:spcBef>
              <a:buFontTx/>
              <a:buNone/>
              <a:defRPr sz="2800" b="0" i="0" baseline="0">
                <a:solidFill>
                  <a:schemeClr val="accent5"/>
                </a:solidFill>
                <a:latin typeface="Merriweather Light"/>
                <a:cs typeface="Merriweather Light"/>
              </a:defRPr>
            </a:lvl1pPr>
            <a:lvl2pPr marL="0" indent="0">
              <a:lnSpc>
                <a:spcPct val="150000"/>
              </a:lnSpc>
              <a:buFontTx/>
              <a:buNone/>
              <a:defRPr sz="2900" baseline="0">
                <a:solidFill>
                  <a:schemeClr val="accent5"/>
                </a:solidFill>
              </a:defRPr>
            </a:lvl2pPr>
            <a:lvl3pPr marL="0" indent="0">
              <a:lnSpc>
                <a:spcPct val="150000"/>
              </a:lnSpc>
              <a:buFontTx/>
              <a:buNone/>
              <a:defRPr sz="2900" baseline="0">
                <a:solidFill>
                  <a:schemeClr val="accent5"/>
                </a:solidFill>
              </a:defRPr>
            </a:lvl3pPr>
            <a:lvl4pPr marL="0" indent="0">
              <a:lnSpc>
                <a:spcPct val="150000"/>
              </a:lnSpc>
              <a:buFontTx/>
              <a:buNone/>
              <a:defRPr sz="2900" baseline="0">
                <a:solidFill>
                  <a:schemeClr val="accent5"/>
                </a:solidFill>
              </a:defRPr>
            </a:lvl4pPr>
            <a:lvl5pPr marL="0" indent="0">
              <a:lnSpc>
                <a:spcPct val="150000"/>
              </a:lnSpc>
              <a:buFontTx/>
              <a:buNone/>
              <a:defRPr sz="2900" baseline="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2"/>
          <p:cNvSpPr>
            <a:spLocks noGrp="1"/>
          </p:cNvSpPr>
          <p:nvPr>
            <p:ph type="body" sz="quarter" idx="12"/>
          </p:nvPr>
        </p:nvSpPr>
        <p:spPr>
          <a:xfrm>
            <a:off x="8545513" y="1813044"/>
            <a:ext cx="5414961" cy="3643818"/>
          </a:xfrm>
          <a:prstGeom prst="rect">
            <a:avLst/>
          </a:prstGeom>
        </p:spPr>
        <p:txBody>
          <a:bodyPr vert="horz" wrap="square" lIns="0" tIns="0" rIns="0" bIns="0">
            <a:spAutoFit/>
          </a:bodyPr>
          <a:lstStyle>
            <a:lvl1pPr marL="0" marR="0" indent="0" algn="l" defTabSz="1306221" rtl="0" eaLnBrk="1" fontAlgn="auto" latinLnBrk="0" hangingPunct="1">
              <a:lnSpc>
                <a:spcPct val="150000"/>
              </a:lnSpc>
              <a:spcBef>
                <a:spcPts val="0"/>
              </a:spcBef>
              <a:spcAft>
                <a:spcPts val="0"/>
              </a:spcAft>
              <a:buClrTx/>
              <a:buSzTx/>
              <a:buFontTx/>
              <a:buNone/>
              <a:tabLst/>
              <a:defRPr sz="2800" b="0" i="0" baseline="0">
                <a:solidFill>
                  <a:srgbClr val="4C4C4C"/>
                </a:solidFill>
                <a:latin typeface="Merriweather Light"/>
                <a:cs typeface="Merriweather Light"/>
              </a:defRPr>
            </a:lvl1pPr>
            <a:lvl2pPr marL="0" indent="0">
              <a:lnSpc>
                <a:spcPct val="150000"/>
              </a:lnSpc>
              <a:buFontTx/>
              <a:buNone/>
              <a:defRPr sz="2900" baseline="0">
                <a:solidFill>
                  <a:srgbClr val="4C4C4C"/>
                </a:solidFill>
              </a:defRPr>
            </a:lvl2pPr>
            <a:lvl3pPr marL="0" indent="0">
              <a:lnSpc>
                <a:spcPct val="150000"/>
              </a:lnSpc>
              <a:buFontTx/>
              <a:buNone/>
              <a:defRPr sz="2900" baseline="0">
                <a:solidFill>
                  <a:srgbClr val="4C4C4C"/>
                </a:solidFill>
              </a:defRPr>
            </a:lvl3pPr>
            <a:lvl4pPr marL="0" indent="0">
              <a:lnSpc>
                <a:spcPct val="150000"/>
              </a:lnSpc>
              <a:buFontTx/>
              <a:buNone/>
              <a:defRPr sz="2900" baseline="0">
                <a:solidFill>
                  <a:srgbClr val="4C4C4C"/>
                </a:solidFill>
              </a:defRPr>
            </a:lvl4pPr>
            <a:lvl5pPr marL="0" indent="0">
              <a:lnSpc>
                <a:spcPct val="150000"/>
              </a:lnSpc>
              <a:buFontTx/>
              <a:buNone/>
              <a:defRPr sz="2900" baseline="0">
                <a:solidFill>
                  <a:srgbClr val="4C4C4C"/>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5"/>
          <p:cNvSpPr>
            <a:spLocks noGrp="1"/>
          </p:cNvSpPr>
          <p:nvPr>
            <p:ph type="body" sz="quarter" idx="13"/>
          </p:nvPr>
        </p:nvSpPr>
        <p:spPr>
          <a:xfrm>
            <a:off x="715321" y="600286"/>
            <a:ext cx="13245154" cy="577081"/>
          </a:xfrm>
          <a:prstGeom prst="rect">
            <a:avLst/>
          </a:prstGeom>
        </p:spPr>
        <p:txBody>
          <a:bodyPr wrap="square" lIns="0" tIns="0" rIns="0" bIns="0">
            <a:spAutoFit/>
          </a:bodyPr>
          <a:lstStyle>
            <a:lvl1pPr marL="0" indent="0">
              <a:lnSpc>
                <a:spcPct val="80000"/>
              </a:lnSpc>
              <a:buFontTx/>
              <a:buNone/>
              <a:defRPr sz="4500" b="0" i="0" baseline="0">
                <a:solidFill>
                  <a:schemeClr val="accent5"/>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2246969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ew Topic">
    <p:spTree>
      <p:nvGrpSpPr>
        <p:cNvPr id="1" name=""/>
        <p:cNvGrpSpPr/>
        <p:nvPr/>
      </p:nvGrpSpPr>
      <p:grpSpPr>
        <a:xfrm>
          <a:off x="0" y="0"/>
          <a:ext cx="0" cy="0"/>
          <a:chOff x="0" y="0"/>
          <a:chExt cx="0" cy="0"/>
        </a:xfrm>
      </p:grpSpPr>
      <p:sp>
        <p:nvSpPr>
          <p:cNvPr id="3" name="Rectangle 2"/>
          <p:cNvSpPr/>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sp>
        <p:nvSpPr>
          <p:cNvPr id="7" name="Text Placeholder 3"/>
          <p:cNvSpPr>
            <a:spLocks noGrp="1"/>
          </p:cNvSpPr>
          <p:nvPr>
            <p:ph type="body" sz="quarter" idx="11"/>
          </p:nvPr>
        </p:nvSpPr>
        <p:spPr>
          <a:xfrm>
            <a:off x="686744" y="1892479"/>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pic>
        <p:nvPicPr>
          <p:cNvPr id="8" name="Picture 7" descr="Bottom_Viz_August-07.png"/>
          <p:cNvPicPr>
            <a:picLocks noChangeAspect="1"/>
          </p:cNvPicPr>
          <p:nvPr userDrawn="1"/>
        </p:nvPicPr>
        <p:blipFill rotWithShape="1">
          <a:blip r:embed="rId2" cstate="email">
            <a:extLst>
              <a:ext uri="{28A0092B-C50C-407E-A947-70E740481C1C}">
                <a14:useLocalDpi xmlns:a14="http://schemas.microsoft.com/office/drawing/2010/main" val="0"/>
              </a:ext>
            </a:extLst>
          </a:blip>
          <a:srcRect l="1108" b="1571"/>
          <a:stretch/>
        </p:blipFill>
        <p:spPr>
          <a:xfrm>
            <a:off x="-22976" y="3193050"/>
            <a:ext cx="14650951" cy="5036550"/>
          </a:xfrm>
          <a:prstGeom prst="rect">
            <a:avLst/>
          </a:prstGeom>
        </p:spPr>
      </p:pic>
    </p:spTree>
    <p:extLst>
      <p:ext uri="{BB962C8B-B14F-4D97-AF65-F5344CB8AC3E}">
        <p14:creationId xmlns:p14="http://schemas.microsoft.com/office/powerpoint/2010/main" val="1428701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4122793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ulti-level content">
    <p:spTree>
      <p:nvGrpSpPr>
        <p:cNvPr id="1" name=""/>
        <p:cNvGrpSpPr/>
        <p:nvPr/>
      </p:nvGrpSpPr>
      <p:grpSpPr>
        <a:xfrm>
          <a:off x="0" y="0"/>
          <a:ext cx="0" cy="0"/>
          <a:chOff x="0" y="0"/>
          <a:chExt cx="0" cy="0"/>
        </a:xfrm>
      </p:grpSpPr>
      <p:sp>
        <p:nvSpPr>
          <p:cNvPr id="18"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
        <p:nvSpPr>
          <p:cNvPr id="4" name="Content Placeholder 2"/>
          <p:cNvSpPr>
            <a:spLocks noGrp="1"/>
          </p:cNvSpPr>
          <p:nvPr>
            <p:ph idx="14"/>
          </p:nvPr>
        </p:nvSpPr>
        <p:spPr>
          <a:xfrm>
            <a:off x="704476" y="1893515"/>
            <a:ext cx="13274793" cy="443198"/>
          </a:xfrm>
          <a:prstGeom prst="rect">
            <a:avLst/>
          </a:prstGeom>
        </p:spPr>
        <p:txBody>
          <a:bodyPr wrap="square" lIns="0" tIns="0" rIns="0" bIns="0">
            <a:spAutoFit/>
          </a:bodyPr>
          <a:lstStyle>
            <a:lvl1pPr marL="6350" indent="0">
              <a:spcBef>
                <a:spcPts val="0"/>
              </a:spcBef>
              <a:spcAft>
                <a:spcPts val="600"/>
              </a:spcAft>
              <a:buSzPct val="100000"/>
              <a:buFont typeface="+mj-lt"/>
              <a:buNone/>
              <a:tabLst/>
              <a:defRPr sz="2800" b="0" i="0" baseline="0">
                <a:solidFill>
                  <a:srgbClr val="4C4C4C"/>
                </a:solidFill>
                <a:latin typeface="Merriweather Light"/>
                <a:cs typeface="Merriweather Light"/>
              </a:defRPr>
            </a:lvl1pPr>
            <a:lvl2pPr marL="288925" indent="0">
              <a:spcBef>
                <a:spcPts val="0"/>
              </a:spcBef>
              <a:spcAft>
                <a:spcPts val="600"/>
              </a:spcAft>
              <a:buSzPct val="100000"/>
              <a:buFont typeface="+mj-lt"/>
              <a:buNone/>
              <a:defRPr sz="2400" baseline="0">
                <a:solidFill>
                  <a:schemeClr val="accent5"/>
                </a:solidFill>
              </a:defRPr>
            </a:lvl2pPr>
            <a:lvl3pPr marL="512763" indent="0">
              <a:spcBef>
                <a:spcPts val="0"/>
              </a:spcBef>
              <a:spcAft>
                <a:spcPts val="600"/>
              </a:spcAft>
              <a:buSzPct val="100000"/>
              <a:buFont typeface="+mj-lt"/>
              <a:buNone/>
              <a:defRPr sz="2100" baseline="0">
                <a:solidFill>
                  <a:schemeClr val="accent5"/>
                </a:solidFill>
              </a:defRPr>
            </a:lvl3pPr>
            <a:lvl4pPr marL="741363" indent="0">
              <a:spcBef>
                <a:spcPts val="0"/>
              </a:spcBef>
              <a:spcAft>
                <a:spcPts val="600"/>
              </a:spcAft>
              <a:buSzPct val="100000"/>
              <a:buFont typeface="+mj-lt"/>
              <a:buNone/>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p:txBody>
      </p:sp>
    </p:spTree>
    <p:extLst>
      <p:ext uri="{BB962C8B-B14F-4D97-AF65-F5344CB8AC3E}">
        <p14:creationId xmlns:p14="http://schemas.microsoft.com/office/powerpoint/2010/main" val="3635177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276599" y="2438401"/>
            <a:ext cx="9133131" cy="761747"/>
          </a:xfrm>
        </p:spPr>
        <p:txBody>
          <a:bodyPr/>
          <a:lstStyle>
            <a:lvl1pPr>
              <a:defRPr sz="5400" baseline="0">
                <a:solidFill>
                  <a:schemeClr val="accent5"/>
                </a:solidFill>
              </a:defRPr>
            </a:lvl1pPr>
          </a:lstStyle>
          <a:p>
            <a:r>
              <a:rPr lang="en-US"/>
              <a:t>Click to edit Master title style</a:t>
            </a:r>
            <a:endParaRPr lang="en-US" dirty="0"/>
          </a:p>
        </p:txBody>
      </p:sp>
      <p:sp>
        <p:nvSpPr>
          <p:cNvPr id="13" name="Text Placeholder 12"/>
          <p:cNvSpPr>
            <a:spLocks noGrp="1"/>
          </p:cNvSpPr>
          <p:nvPr>
            <p:ph type="body" sz="quarter" idx="11"/>
          </p:nvPr>
        </p:nvSpPr>
        <p:spPr>
          <a:xfrm>
            <a:off x="3561080" y="3733800"/>
            <a:ext cx="8077200" cy="369332"/>
          </a:xfrm>
          <a:prstGeom prst="rect">
            <a:avLst/>
          </a:prstGeom>
        </p:spPr>
        <p:txBody>
          <a:bodyPr lIns="0" tIns="0" rIns="0" bIns="0">
            <a:spAutoFit/>
          </a:bodyPr>
          <a:lstStyle>
            <a:lvl1pPr marL="0" indent="0">
              <a:buNone/>
              <a:defRPr sz="2400" baseline="0">
                <a:solidFill>
                  <a:schemeClr val="accent5"/>
                </a:solidFill>
                <a:latin typeface="Merriweather Light"/>
                <a:cs typeface="Merriweather Light"/>
              </a:defRPr>
            </a:lvl1pPr>
            <a:lvl2pPr marL="653110" indent="0">
              <a:buNone/>
              <a:defRPr sz="1000"/>
            </a:lvl2pPr>
            <a:lvl3pPr marL="1306221" indent="0">
              <a:buNone/>
              <a:defRPr sz="1000"/>
            </a:lvl3pPr>
            <a:lvl4pPr marL="1959331" indent="0">
              <a:buNone/>
              <a:defRPr sz="1000"/>
            </a:lvl4pPr>
            <a:lvl5pPr marL="2612442" indent="0">
              <a:buNone/>
              <a:defRPr sz="1000"/>
            </a:lvl5pPr>
          </a:lstStyle>
          <a:p>
            <a:pPr lvl="0"/>
            <a:r>
              <a:rPr lang="en-US"/>
              <a:t>Edit Master text styles</a:t>
            </a:r>
          </a:p>
        </p:txBody>
      </p:sp>
    </p:spTree>
    <p:extLst>
      <p:ext uri="{BB962C8B-B14F-4D97-AF65-F5344CB8AC3E}">
        <p14:creationId xmlns:p14="http://schemas.microsoft.com/office/powerpoint/2010/main" val="197264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4357" y="1893515"/>
            <a:ext cx="13274793" cy="1631216"/>
          </a:xfrm>
          <a:prstGeom prst="rect">
            <a:avLst/>
          </a:prstGeom>
        </p:spPr>
        <p:txBody>
          <a:bodyPr wrap="square" lIns="0" tIns="0" rIns="0" bIns="0">
            <a:spAutoFit/>
          </a:bodyPr>
          <a:lstStyle>
            <a:lvl1pPr marL="520701" indent="-514350">
              <a:spcBef>
                <a:spcPts val="0"/>
              </a:spcBef>
              <a:spcAft>
                <a:spcPts val="600"/>
              </a:spcAft>
              <a:buSzPct val="100000"/>
              <a:buFont typeface="+mj-lt"/>
              <a:buAutoNum type="arabicPeriod"/>
              <a:tabLst/>
              <a:defRPr sz="2800" baseline="0">
                <a:solidFill>
                  <a:schemeClr val="accent5"/>
                </a:solidFill>
                <a:latin typeface="Merriweather Light"/>
                <a:cs typeface="Merriweather Light"/>
              </a:defRPr>
            </a:lvl1pPr>
            <a:lvl2pPr marL="746125" indent="-457200">
              <a:spcBef>
                <a:spcPts val="0"/>
              </a:spcBef>
              <a:spcAft>
                <a:spcPts val="600"/>
              </a:spcAft>
              <a:buSzPct val="100000"/>
              <a:buFont typeface="+mj-lt"/>
              <a:buAutoNum type="romanUcPeriod"/>
              <a:defRPr sz="2400" baseline="0">
                <a:solidFill>
                  <a:schemeClr val="accent5"/>
                </a:solidFill>
                <a:latin typeface="Merriweather Light"/>
                <a:cs typeface="Merriweather Light"/>
              </a:defRPr>
            </a:lvl2pPr>
            <a:lvl3pPr marL="969963" indent="-457200">
              <a:spcBef>
                <a:spcPts val="0"/>
              </a:spcBef>
              <a:spcAft>
                <a:spcPts val="600"/>
              </a:spcAft>
              <a:buSzPct val="100000"/>
              <a:buFont typeface="+mj-lt"/>
              <a:buAutoNum type="arabicPeriod"/>
              <a:defRPr sz="2100" baseline="0">
                <a:solidFill>
                  <a:schemeClr val="accent5"/>
                </a:solidFill>
                <a:latin typeface="Merriweather Light"/>
                <a:cs typeface="Merriweather Light"/>
              </a:defRPr>
            </a:lvl3pPr>
            <a:lvl4pPr marL="1084262" indent="-342901">
              <a:spcBef>
                <a:spcPts val="0"/>
              </a:spcBef>
              <a:spcAft>
                <a:spcPts val="600"/>
              </a:spcAft>
              <a:buSzPct val="100000"/>
              <a:buFont typeface="+mj-lt"/>
              <a:buAutoNum type="arabicPeriod"/>
              <a:defRPr sz="1800" baseline="0">
                <a:solidFill>
                  <a:schemeClr val="accent5"/>
                </a:solidFill>
              </a:defRPr>
            </a:lvl4pPr>
            <a:lvl5pPr marL="2063749" indent="0">
              <a:buSzPct val="100000"/>
              <a:buFont typeface="+mj-lt"/>
              <a:buNone/>
              <a:defRPr sz="1600">
                <a:solidFill>
                  <a:srgbClr val="4C4C4C"/>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737769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lleted Copy">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4476" y="1893515"/>
            <a:ext cx="1327382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rgbClr val="4C4C4C"/>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1644417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ulleted Copy - 2 Column">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5331" y="1893749"/>
            <a:ext cx="594360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chemeClr val="accent5"/>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idx="15"/>
          </p:nvPr>
        </p:nvSpPr>
        <p:spPr>
          <a:xfrm>
            <a:off x="7311907" y="1893515"/>
            <a:ext cx="594360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chemeClr val="accent5"/>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266054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pic>
        <p:nvPicPr>
          <p:cNvPr id="5" name="Picture 4" descr="Bottom_Viz_August-09.png"/>
          <p:cNvPicPr>
            <a:picLocks noChangeAspect="1"/>
          </p:cNvPicPr>
          <p:nvPr/>
        </p:nvPicPr>
        <p:blipFill rotWithShape="1">
          <a:blip r:embed="rId17"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sp>
        <p:nvSpPr>
          <p:cNvPr id="1028" name="Title Placeholder 1"/>
          <p:cNvSpPr>
            <a:spLocks noGrp="1"/>
          </p:cNvSpPr>
          <p:nvPr>
            <p:ph type="title"/>
          </p:nvPr>
        </p:nvSpPr>
        <p:spPr bwMode="auto">
          <a:xfrm>
            <a:off x="712788" y="600075"/>
            <a:ext cx="13244512" cy="5770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spAutoFit/>
          </a:bodyPr>
          <a:lstStyle/>
          <a:p>
            <a:pPr lvl="0"/>
            <a:r>
              <a:rPr lang="en-US" dirty="0"/>
              <a:t>Master Title Style</a:t>
            </a:r>
          </a:p>
        </p:txBody>
      </p:sp>
    </p:spTree>
  </p:cSld>
  <p:clrMap bg1="lt1" tx1="dk1" bg2="lt2" tx2="dk2" accent1="accent1" accent2="accent2" accent3="accent3" accent4="accent4" accent5="accent5" accent6="accent6" hlink="hlink" folHlink="folHlink"/>
  <p:sldLayoutIdLst>
    <p:sldLayoutId id="2147484147" r:id="rId1"/>
    <p:sldLayoutId id="2147484135" r:id="rId2"/>
    <p:sldLayoutId id="2147484148" r:id="rId3"/>
    <p:sldLayoutId id="2147484136" r:id="rId4"/>
    <p:sldLayoutId id="2147484137" r:id="rId5"/>
    <p:sldLayoutId id="2147484138" r:id="rId6"/>
    <p:sldLayoutId id="2147484139" r:id="rId7"/>
    <p:sldLayoutId id="2147484140" r:id="rId8"/>
    <p:sldLayoutId id="2147484141" r:id="rId9"/>
    <p:sldLayoutId id="2147484142" r:id="rId10"/>
    <p:sldLayoutId id="2147484143" r:id="rId11"/>
    <p:sldLayoutId id="2147484144" r:id="rId12"/>
    <p:sldLayoutId id="2147484145" r:id="rId13"/>
    <p:sldLayoutId id="2147484146" r:id="rId14"/>
    <p:sldLayoutId id="2147484149" r:id="rId15"/>
  </p:sldLayoutIdLst>
  <p:txStyles>
    <p:titleStyle>
      <a:lvl1pPr algn="l" defTabSz="1304925" rtl="0" eaLnBrk="1" fontAlgn="base" hangingPunct="1">
        <a:lnSpc>
          <a:spcPct val="80000"/>
        </a:lnSpc>
        <a:spcBef>
          <a:spcPct val="0"/>
        </a:spcBef>
        <a:spcAft>
          <a:spcPct val="0"/>
        </a:spcAft>
        <a:defRPr sz="4500" kern="1200">
          <a:solidFill>
            <a:srgbClr val="4C4C4C"/>
          </a:solidFill>
          <a:latin typeface="BentonSans Book"/>
          <a:ea typeface="ＭＳ Ｐゴシック" charset="0"/>
          <a:cs typeface="BentonSans Book"/>
        </a:defRPr>
      </a:lvl1pPr>
      <a:lvl2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2pPr>
      <a:lvl3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3pPr>
      <a:lvl4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4pPr>
      <a:lvl5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5pPr>
      <a:lvl6pPr marL="4572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6pPr>
      <a:lvl7pPr marL="9144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7pPr>
      <a:lvl8pPr marL="13716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8pPr>
      <a:lvl9pPr marL="18288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9pPr>
    </p:titleStyle>
    <p:body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p:bodyStyle>
    <p:otherStyle>
      <a:defPPr>
        <a:defRPr lang="en-US"/>
      </a:defPPr>
      <a:lvl1pPr marL="0" algn="l" defTabSz="1306221" rtl="0" eaLnBrk="1" latinLnBrk="0" hangingPunct="1">
        <a:defRPr sz="2600" kern="1200">
          <a:solidFill>
            <a:schemeClr val="tx1"/>
          </a:solidFill>
          <a:latin typeface="+mn-lt"/>
          <a:ea typeface="+mn-ea"/>
          <a:cs typeface="+mn-cs"/>
        </a:defRPr>
      </a:lvl1pPr>
      <a:lvl2pPr marL="653110" algn="l" defTabSz="1306221" rtl="0" eaLnBrk="1" latinLnBrk="0" hangingPunct="1">
        <a:defRPr sz="2600" kern="1200">
          <a:solidFill>
            <a:schemeClr val="tx1"/>
          </a:solidFill>
          <a:latin typeface="+mn-lt"/>
          <a:ea typeface="+mn-ea"/>
          <a:cs typeface="+mn-cs"/>
        </a:defRPr>
      </a:lvl2pPr>
      <a:lvl3pPr marL="1306221" algn="l" defTabSz="1306221" rtl="0" eaLnBrk="1" latinLnBrk="0" hangingPunct="1">
        <a:defRPr sz="2600" kern="1200">
          <a:solidFill>
            <a:schemeClr val="tx1"/>
          </a:solidFill>
          <a:latin typeface="+mn-lt"/>
          <a:ea typeface="+mn-ea"/>
          <a:cs typeface="+mn-cs"/>
        </a:defRPr>
      </a:lvl3pPr>
      <a:lvl4pPr marL="1959331" algn="l" defTabSz="1306221" rtl="0" eaLnBrk="1" latinLnBrk="0" hangingPunct="1">
        <a:defRPr sz="2600" kern="1200">
          <a:solidFill>
            <a:schemeClr val="tx1"/>
          </a:solidFill>
          <a:latin typeface="+mn-lt"/>
          <a:ea typeface="+mn-ea"/>
          <a:cs typeface="+mn-cs"/>
        </a:defRPr>
      </a:lvl4pPr>
      <a:lvl5pPr marL="2612442" algn="l" defTabSz="1306221" rtl="0" eaLnBrk="1" latinLnBrk="0" hangingPunct="1">
        <a:defRPr sz="2600" kern="1200">
          <a:solidFill>
            <a:schemeClr val="tx1"/>
          </a:solidFill>
          <a:latin typeface="+mn-lt"/>
          <a:ea typeface="+mn-ea"/>
          <a:cs typeface="+mn-cs"/>
        </a:defRPr>
      </a:lvl5pPr>
      <a:lvl6pPr marL="3265550" algn="l" defTabSz="1306221" rtl="0" eaLnBrk="1" latinLnBrk="0" hangingPunct="1">
        <a:defRPr sz="2600" kern="1200">
          <a:solidFill>
            <a:schemeClr val="tx1"/>
          </a:solidFill>
          <a:latin typeface="+mn-lt"/>
          <a:ea typeface="+mn-ea"/>
          <a:cs typeface="+mn-cs"/>
        </a:defRPr>
      </a:lvl6pPr>
      <a:lvl7pPr marL="3918661" algn="l" defTabSz="1306221" rtl="0" eaLnBrk="1" latinLnBrk="0" hangingPunct="1">
        <a:defRPr sz="2600" kern="1200">
          <a:solidFill>
            <a:schemeClr val="tx1"/>
          </a:solidFill>
          <a:latin typeface="+mn-lt"/>
          <a:ea typeface="+mn-ea"/>
          <a:cs typeface="+mn-cs"/>
        </a:defRPr>
      </a:lvl7pPr>
      <a:lvl8pPr marL="4571771" algn="l" defTabSz="1306221" rtl="0" eaLnBrk="1" latinLnBrk="0" hangingPunct="1">
        <a:defRPr sz="2600" kern="1200">
          <a:solidFill>
            <a:schemeClr val="tx1"/>
          </a:solidFill>
          <a:latin typeface="+mn-lt"/>
          <a:ea typeface="+mn-ea"/>
          <a:cs typeface="+mn-cs"/>
        </a:defRPr>
      </a:lvl8pPr>
      <a:lvl9pPr marL="5224882" algn="l" defTabSz="1306221"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shadley@tableau.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linkedin.com/in/spencershadley/"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healthitanalytics.com/news/big-data-to-see-explosive-growth-challenging-healthcare-organizations'"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healthitanalytics.com/news/big-data-to-see-explosive-growth-challenging-healthcare-organizations'" TargetMode="External"/><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www.ibm.com/blogs/insights-on-business/consumer-products/2-5-quintillion-bytes-of-data-created-every-day-how-does-cpg-retail-manage-it/" TargetMode="External"/><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8" Type="http://schemas.openxmlformats.org/officeDocument/2006/relationships/hyperlink" Target="https://blog.twitter.com/engineering/en_us/a/2013/new-tweets-per-second-record-and-how.html" TargetMode="External"/><Relationship Id="rId3" Type="http://schemas.openxmlformats.org/officeDocument/2006/relationships/hyperlink" Target="https://www.internetlivestats.com/google-search-statistics/" TargetMode="External"/><Relationship Id="rId7" Type="http://schemas.openxmlformats.org/officeDocument/2006/relationships/hyperlink" Target="https://www.internetlivestats.com/twitter-statistics/" TargetMode="External"/><Relationship Id="rId2" Type="http://schemas.openxmlformats.org/officeDocument/2006/relationships/notesSlide" Target="../notesSlides/notesSlide19.xml"/><Relationship Id="rId1" Type="http://schemas.openxmlformats.org/officeDocument/2006/relationships/slideLayout" Target="../slideLayouts/slideLayout8.xml"/><Relationship Id="rId6" Type="http://schemas.openxmlformats.org/officeDocument/2006/relationships/hyperlink" Target="https://www.omnicoreagency.com/instagram-statistics/" TargetMode="External"/><Relationship Id="rId5" Type="http://schemas.openxmlformats.org/officeDocument/2006/relationships/hyperlink" Target="https://investor.snap.com/news-releases/2018/08-07-2018-211104059" TargetMode="External"/><Relationship Id="rId4" Type="http://schemas.openxmlformats.org/officeDocument/2006/relationships/hyperlink" Target="https://www.youtube.com/yt/about/press/" TargetMode="External"/><Relationship Id="rId9" Type="http://schemas.openxmlformats.org/officeDocument/2006/relationships/hyperlink" Target="https://www.internetlivestats.com/twitter-statistics/#ref-1"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www.attunity.com/blog/10-eye-opening-stats-about-the-growth-of-big-data/" TargetMode="External"/><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hyperlink" Target="https://github.com/spencer-shadley/data-lecture/tree/master/workbooks"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2.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3.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13.xml"/><Relationship Id="rId5" Type="http://schemas.openxmlformats.org/officeDocument/2006/relationships/image" Target="../media/image15.jpe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3.xml"/><Relationship Id="rId6" Type="http://schemas.openxmlformats.org/officeDocument/2006/relationships/image" Target="../media/image18.gif"/><Relationship Id="rId5" Type="http://schemas.openxmlformats.org/officeDocument/2006/relationships/image" Target="../media/image17.png"/><Relationship Id="rId4" Type="http://schemas.openxmlformats.org/officeDocument/2006/relationships/image" Target="../media/image16.jpeg"/></Relationships>
</file>

<file path=ppt/slides/_rels/slide3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1.xml"/><Relationship Id="rId1" Type="http://schemas.openxmlformats.org/officeDocument/2006/relationships/slideLayout" Target="../slideLayouts/slideLayout10.xml"/><Relationship Id="rId5" Type="http://schemas.openxmlformats.org/officeDocument/2006/relationships/image" Target="../media/image23.jpeg"/><Relationship Id="rId4" Type="http://schemas.openxmlformats.org/officeDocument/2006/relationships/image" Target="../media/image22.jpeg"/></Relationships>
</file>

<file path=ppt/slides/_rels/slide34.xml.rels><?xml version="1.0" encoding="UTF-8" standalone="yes"?>
<Relationships xmlns="http://schemas.openxmlformats.org/package/2006/relationships"><Relationship Id="rId3" Type="http://schemas.openxmlformats.org/officeDocument/2006/relationships/hyperlink" Target="https://www.attunity.com/blog/10-eye-opening-stats-about-the-growth-of-big-data/" TargetMode="External"/><Relationship Id="rId2" Type="http://schemas.openxmlformats.org/officeDocument/2006/relationships/notesSlide" Target="../notesSlides/notesSlide32.xml"/><Relationship Id="rId1" Type="http://schemas.openxmlformats.org/officeDocument/2006/relationships/slideLayout" Target="../slideLayouts/slideLayout8.xml"/><Relationship Id="rId6" Type="http://schemas.openxmlformats.org/officeDocument/2006/relationships/hyperlink" Target="https://hbr.org/2016/09/bad-data-costs-the-u-s-3-trillion-per-year" TargetMode="External"/><Relationship Id="rId5" Type="http://schemas.openxmlformats.org/officeDocument/2006/relationships/hyperlink" Target="https://www.forbes.com/sites/louiscolumbus/2017/05/13/ibm-predicts-demand-for-data-scientists-will-soar-28-by-2020/#bc968bb7e3bd" TargetMode="External"/><Relationship Id="rId4" Type="http://schemas.openxmlformats.org/officeDocument/2006/relationships/hyperlink" Target="https://visit.figure-eight.com/data-science-report?utm_source=Internal%20Referral&amp;utm_medium=Email&amp;utm_campaign=Data%2520Science%2520Report"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hyperlink" Target="https://github.com/spencer-shadley/data-lecture/blob/master/workbooks%20and%20datasources/Template%20Workbooks/Germ%20Theory%20of%20Disease%20(two%20clinics).twbx" TargetMode="External"/><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hyperlink" Target="https://github.com/spencer-shadley/data-lecture/blob/master/workbooks%20and%20datasources/Template%20Workbooks/Germ%20Theory%20of%20Disease.twbx" TargetMode="External"/><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hyperlink" Target="https://public.tableau.com/profile/spencer.shadley#!/vizhome/GermTheoryofDisease/MortalityRateoverTime?publish=yes" TargetMode="External"/><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hyperlink" Target="https://public.tableau.com/en-us/s/gallery?qt-overview_gallery=0" TargetMode="External"/><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8" Type="http://schemas.openxmlformats.org/officeDocument/2006/relationships/hyperlink" Target="https://onlinehelp.tableau.com/current/pro/desktop/en-us/examples_web_data_connector.htm" TargetMode="External"/><Relationship Id="rId3" Type="http://schemas.openxmlformats.org/officeDocument/2006/relationships/hyperlink" Target="https://community.tableau.com/community/forums/content" TargetMode="External"/><Relationship Id="rId7" Type="http://schemas.openxmlformats.org/officeDocument/2006/relationships/hyperlink" Target="https://onlinehelp.tableau.com/current/pro/desktop/en-us/dashboards_best_practices.htm" TargetMode="External"/><Relationship Id="rId12" Type="http://schemas.openxmlformats.org/officeDocument/2006/relationships/hyperlink" Target="https://public.tableau.com/en-us/s/gallery?qt-overview_gallery=0" TargetMode="External"/><Relationship Id="rId2" Type="http://schemas.openxmlformats.org/officeDocument/2006/relationships/notesSlide" Target="../notesSlides/notesSlide43.xml"/><Relationship Id="rId1" Type="http://schemas.openxmlformats.org/officeDocument/2006/relationships/slideLayout" Target="../slideLayouts/slideLayout8.xml"/><Relationship Id="rId6" Type="http://schemas.openxmlformats.org/officeDocument/2006/relationships/hyperlink" Target="https://onlinehelp.tableau.com/current/pro/desktop/en-us/gettingstarted_overview.htm" TargetMode="External"/><Relationship Id="rId11" Type="http://schemas.openxmlformats.org/officeDocument/2006/relationships/hyperlink" Target="http://tableau.github.io/webdataconnector/community/" TargetMode="External"/><Relationship Id="rId5" Type="http://schemas.openxmlformats.org/officeDocument/2006/relationships/hyperlink" Target="https://www.tableau.com/support/help" TargetMode="External"/><Relationship Id="rId10" Type="http://schemas.openxmlformats.org/officeDocument/2006/relationships/hyperlink" Target="http://tableau.github.io/webdataconnector/" TargetMode="External"/><Relationship Id="rId4" Type="http://schemas.openxmlformats.org/officeDocument/2006/relationships/hyperlink" Target="https://community.tableau.com/community/developers/web-data-connectors/content" TargetMode="External"/><Relationship Id="rId9" Type="http://schemas.openxmlformats.org/officeDocument/2006/relationships/hyperlink" Target="https://tableau.github.io/webdataconnector/docs/wdc_tutorial"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tps://github.com/spencer-shadley/data-lecture/blob/master/workbooks%20and%20datasources/Template%20Workbooks/Anime.twbx" TargetMode="External"/><Relationship Id="rId2" Type="http://schemas.openxmlformats.org/officeDocument/2006/relationships/notesSlide" Target="../notesSlides/notesSlide44.xml"/><Relationship Id="rId1" Type="http://schemas.openxmlformats.org/officeDocument/2006/relationships/slideLayout" Target="../slideLayouts/slideLayout3.xml"/><Relationship Id="rId4" Type="http://schemas.openxmlformats.org/officeDocument/2006/relationships/hyperlink" Target="https://public.tableau.com/profile/spencer.shadley#!/vizhome/Anime/UndiscoveredAnime" TargetMode="External"/></Relationships>
</file>

<file path=ppt/slides/_rels/slide47.xml.rels><?xml version="1.0" encoding="UTF-8" standalone="yes"?>
<Relationships xmlns="http://schemas.openxmlformats.org/package/2006/relationships"><Relationship Id="rId3" Type="http://schemas.openxmlformats.org/officeDocument/2006/relationships/hyperlink" Target="https://github.com/spencer-shadley/data-lecture" TargetMode="External"/><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87388" y="1812925"/>
            <a:ext cx="13244512" cy="2131033"/>
          </a:xfrm>
        </p:spPr>
        <p:txBody>
          <a:bodyPr/>
          <a:lstStyle/>
          <a:p>
            <a:pPr defTabSz="1306221" fontAlgn="auto">
              <a:spcAft>
                <a:spcPts val="0"/>
              </a:spcAft>
              <a:buFont typeface="Arial" panose="020B0604020202020204" pitchFamily="34" charset="0"/>
              <a:buNone/>
              <a:defRPr/>
            </a:pPr>
            <a:r>
              <a:rPr lang="en-US" dirty="0">
                <a:ea typeface="+mn-ea"/>
              </a:rPr>
              <a:t>Tableau Guest Lecture</a:t>
            </a:r>
          </a:p>
          <a:p>
            <a:pPr defTabSz="1306221" fontAlgn="auto">
              <a:lnSpc>
                <a:spcPct val="110000"/>
              </a:lnSpc>
              <a:spcBef>
                <a:spcPts val="1776"/>
              </a:spcBef>
              <a:spcAft>
                <a:spcPts val="0"/>
              </a:spcAft>
              <a:buFont typeface="Arial" panose="020B0604020202020204" pitchFamily="34" charset="0"/>
              <a:buNone/>
              <a:defRPr/>
            </a:pPr>
            <a:r>
              <a:rPr lang="en-US" sz="2400" dirty="0">
                <a:latin typeface="Merriweather Light"/>
                <a:ea typeface="+mn-ea"/>
                <a:cs typeface="Merriweather Light"/>
              </a:rPr>
              <a:t>Spencer Shadley</a:t>
            </a:r>
          </a:p>
          <a:p>
            <a:pPr defTabSz="1306221" fontAlgn="auto">
              <a:lnSpc>
                <a:spcPct val="110000"/>
              </a:lnSpc>
              <a:spcAft>
                <a:spcPts val="0"/>
              </a:spcAft>
              <a:buFont typeface="Arial" panose="020B0604020202020204" pitchFamily="34" charset="0"/>
              <a:buNone/>
              <a:defRPr/>
            </a:pPr>
            <a:r>
              <a:rPr lang="en-US" sz="2400" dirty="0">
                <a:latin typeface="Merriweather Light"/>
                <a:ea typeface="+mn-ea"/>
                <a:cs typeface="Merriweather Light"/>
              </a:rPr>
              <a:t>5/29/29</a:t>
            </a:r>
          </a:p>
          <a:p>
            <a:pPr defTabSz="1306221" fontAlgn="auto">
              <a:lnSpc>
                <a:spcPct val="110000"/>
              </a:lnSpc>
              <a:spcAft>
                <a:spcPts val="0"/>
              </a:spcAft>
              <a:buFont typeface="Arial" panose="020B0604020202020204" pitchFamily="34" charset="0"/>
              <a:buNone/>
              <a:defRPr/>
            </a:pPr>
            <a:r>
              <a:rPr lang="en-US" sz="2400" dirty="0">
                <a:latin typeface="Merriweather Light"/>
                <a:ea typeface="+mn-ea"/>
                <a:cs typeface="Merriweather Light"/>
                <a:hlinkClick r:id="rId3"/>
              </a:rPr>
              <a:t>sshadley@tableau.com</a:t>
            </a:r>
            <a:r>
              <a:rPr lang="en-US" sz="2400" dirty="0">
                <a:latin typeface="Merriweather Light"/>
                <a:ea typeface="+mn-ea"/>
                <a:cs typeface="Merriweather Light"/>
              </a:rPr>
              <a:t> | </a:t>
            </a:r>
            <a:r>
              <a:rPr lang="en-US" sz="2400" dirty="0">
                <a:latin typeface="Merriweather Light"/>
                <a:ea typeface="+mn-ea"/>
                <a:cs typeface="Merriweather Light"/>
                <a:hlinkClick r:id="rId4"/>
              </a:rPr>
              <a:t>LinkedIn</a:t>
            </a:r>
            <a:endParaRPr lang="en-US" sz="2400" dirty="0">
              <a:latin typeface="Merriweather Light"/>
              <a:ea typeface="+mn-ea"/>
              <a:cs typeface="Merriweather Light"/>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567848"/>
          </a:xfrm>
        </p:spPr>
        <p:txBody>
          <a:bodyPr/>
          <a:lstStyle/>
          <a:p>
            <a:r>
              <a:rPr lang="en-US" dirty="0">
                <a:solidFill>
                  <a:srgbClr val="4C4C4C"/>
                </a:solidFill>
                <a:latin typeface="BentonSans Book" charset="0"/>
              </a:rPr>
              <a:t>What is Big Data?</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376892-F889-4363-B0D1-8A1D25EA1640}"/>
              </a:ext>
            </a:extLst>
          </p:cNvPr>
          <p:cNvSpPr>
            <a:spLocks noGrp="1"/>
          </p:cNvSpPr>
          <p:nvPr>
            <p:ph idx="14"/>
          </p:nvPr>
        </p:nvSpPr>
        <p:spPr>
          <a:xfrm>
            <a:off x="704476" y="1893515"/>
            <a:ext cx="13273820" cy="4185761"/>
          </a:xfrm>
        </p:spPr>
        <p:txBody>
          <a:bodyPr/>
          <a:lstStyle/>
          <a:p>
            <a:r>
              <a:rPr lang="en-US" b="1" dirty="0"/>
              <a:t>Volume </a:t>
            </a:r>
            <a:r>
              <a:rPr lang="en-US" dirty="0"/>
              <a:t>– the amount of data captured often exceeds traditional storage and has required platforms like data lakes and Hadoop. The world now contains zettabytes of data.</a:t>
            </a:r>
          </a:p>
          <a:p>
            <a:endParaRPr lang="en-US" b="1" dirty="0"/>
          </a:p>
          <a:p>
            <a:r>
              <a:rPr lang="en-US" b="1" dirty="0"/>
              <a:t>Velocity </a:t>
            </a:r>
            <a:r>
              <a:rPr lang="en-US" dirty="0"/>
              <a:t>– Speed of collecting and processing data. Some data must be handled in near-real time. For example, traffic and weather conditions.</a:t>
            </a:r>
          </a:p>
          <a:p>
            <a:endParaRPr lang="en-US" b="1" dirty="0"/>
          </a:p>
          <a:p>
            <a:r>
              <a:rPr lang="en-US" b="1" dirty="0"/>
              <a:t>Variety </a:t>
            </a:r>
            <a:r>
              <a:rPr lang="en-US" dirty="0"/>
              <a:t>– Data has many formats. Videos, emails, stock ticker data, etc. Structured (relational) data plays well with MySQL databases and unstructured (non-relational) data plays well with NoSQL databases such as MongoDB. </a:t>
            </a:r>
            <a:endParaRPr lang="en-US" b="1" dirty="0"/>
          </a:p>
        </p:txBody>
      </p:sp>
      <p:sp>
        <p:nvSpPr>
          <p:cNvPr id="3" name="Text Placeholder 2">
            <a:extLst>
              <a:ext uri="{FF2B5EF4-FFF2-40B4-BE49-F238E27FC236}">
                <a16:creationId xmlns:a16="http://schemas.microsoft.com/office/drawing/2014/main" id="{EE25952D-BBB8-4DFB-8507-2AEC4191D76B}"/>
              </a:ext>
            </a:extLst>
          </p:cNvPr>
          <p:cNvSpPr>
            <a:spLocks noGrp="1"/>
          </p:cNvSpPr>
          <p:nvPr>
            <p:ph type="body" sz="quarter" idx="12"/>
          </p:nvPr>
        </p:nvSpPr>
        <p:spPr/>
        <p:txBody>
          <a:bodyPr/>
          <a:lstStyle/>
          <a:p>
            <a:r>
              <a:rPr lang="en-US" dirty="0"/>
              <a:t>The Three Vs</a:t>
            </a:r>
          </a:p>
        </p:txBody>
      </p:sp>
    </p:spTree>
    <p:extLst>
      <p:ext uri="{BB962C8B-B14F-4D97-AF65-F5344CB8AC3E}">
        <p14:creationId xmlns:p14="http://schemas.microsoft.com/office/powerpoint/2010/main" val="1144908391"/>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567848"/>
          </a:xfrm>
        </p:spPr>
        <p:txBody>
          <a:bodyPr/>
          <a:lstStyle/>
          <a:p>
            <a:r>
              <a:rPr lang="en-US" dirty="0">
                <a:solidFill>
                  <a:srgbClr val="4C4C4C"/>
                </a:solidFill>
                <a:latin typeface="BentonSans Book" charset="0"/>
              </a:rPr>
              <a:t>What is Big Dat</a:t>
            </a:r>
            <a:r>
              <a:rPr lang="en-US" dirty="0">
                <a:latin typeface="BentonSans Book" charset="0"/>
              </a:rPr>
              <a:t>a used for?</a:t>
            </a:r>
            <a:endParaRPr lang="en-US" dirty="0">
              <a:solidFill>
                <a:srgbClr val="4C4C4C"/>
              </a:solidFill>
              <a:latin typeface="BentonSans Book" charset="0"/>
            </a:endParaRPr>
          </a:p>
        </p:txBody>
      </p:sp>
    </p:spTree>
    <p:extLst>
      <p:ext uri="{BB962C8B-B14F-4D97-AF65-F5344CB8AC3E}">
        <p14:creationId xmlns:p14="http://schemas.microsoft.com/office/powerpoint/2010/main" val="1780888408"/>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376892-F889-4363-B0D1-8A1D25EA1640}"/>
              </a:ext>
            </a:extLst>
          </p:cNvPr>
          <p:cNvSpPr>
            <a:spLocks noGrp="1"/>
          </p:cNvSpPr>
          <p:nvPr>
            <p:ph idx="14"/>
          </p:nvPr>
        </p:nvSpPr>
        <p:spPr>
          <a:xfrm>
            <a:off x="704476" y="1893515"/>
            <a:ext cx="13273820" cy="5001369"/>
          </a:xfrm>
        </p:spPr>
        <p:txBody>
          <a:bodyPr/>
          <a:lstStyle/>
          <a:p>
            <a:r>
              <a:rPr lang="en-US" dirty="0"/>
              <a:t>Measure failure rates</a:t>
            </a:r>
          </a:p>
          <a:p>
            <a:endParaRPr lang="en-US" dirty="0"/>
          </a:p>
          <a:p>
            <a:r>
              <a:rPr lang="en-US" dirty="0"/>
              <a:t>Understand customer behaviors to adjust to their needs</a:t>
            </a:r>
          </a:p>
          <a:p>
            <a:endParaRPr lang="en-US" dirty="0"/>
          </a:p>
          <a:p>
            <a:r>
              <a:rPr lang="en-US" dirty="0"/>
              <a:t>Inform customers (ex. traffic and weather)</a:t>
            </a:r>
          </a:p>
          <a:p>
            <a:endParaRPr lang="en-US" dirty="0"/>
          </a:p>
          <a:p>
            <a:r>
              <a:rPr lang="en-US" dirty="0"/>
              <a:t>Empower machine learning</a:t>
            </a:r>
          </a:p>
          <a:p>
            <a:endParaRPr lang="en-US" dirty="0"/>
          </a:p>
          <a:p>
            <a:r>
              <a:rPr lang="en-US" dirty="0"/>
              <a:t>More…</a:t>
            </a:r>
          </a:p>
          <a:p>
            <a:pPr indent="0">
              <a:buNone/>
            </a:pPr>
            <a:endParaRPr lang="en-US" dirty="0"/>
          </a:p>
        </p:txBody>
      </p:sp>
      <p:sp>
        <p:nvSpPr>
          <p:cNvPr id="3" name="Text Placeholder 2">
            <a:extLst>
              <a:ext uri="{FF2B5EF4-FFF2-40B4-BE49-F238E27FC236}">
                <a16:creationId xmlns:a16="http://schemas.microsoft.com/office/drawing/2014/main" id="{EE25952D-BBB8-4DFB-8507-2AEC4191D76B}"/>
              </a:ext>
            </a:extLst>
          </p:cNvPr>
          <p:cNvSpPr>
            <a:spLocks noGrp="1"/>
          </p:cNvSpPr>
          <p:nvPr>
            <p:ph type="body" sz="quarter" idx="12"/>
          </p:nvPr>
        </p:nvSpPr>
        <p:spPr/>
        <p:txBody>
          <a:bodyPr/>
          <a:lstStyle/>
          <a:p>
            <a:r>
              <a:rPr lang="en-US" dirty="0"/>
              <a:t>A Lot</a:t>
            </a:r>
          </a:p>
        </p:txBody>
      </p:sp>
    </p:spTree>
    <p:extLst>
      <p:ext uri="{BB962C8B-B14F-4D97-AF65-F5344CB8AC3E}">
        <p14:creationId xmlns:p14="http://schemas.microsoft.com/office/powerpoint/2010/main" val="2833906136"/>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567848"/>
          </a:xfrm>
        </p:spPr>
        <p:txBody>
          <a:bodyPr/>
          <a:lstStyle/>
          <a:p>
            <a:r>
              <a:rPr lang="en-US" dirty="0">
                <a:solidFill>
                  <a:srgbClr val="4C4C4C"/>
                </a:solidFill>
                <a:latin typeface="BentonSans Book" charset="0"/>
              </a:rPr>
              <a:t>Growth of Data</a:t>
            </a:r>
          </a:p>
        </p:txBody>
      </p:sp>
    </p:spTree>
    <p:extLst>
      <p:ext uri="{BB962C8B-B14F-4D97-AF65-F5344CB8AC3E}">
        <p14:creationId xmlns:p14="http://schemas.microsoft.com/office/powerpoint/2010/main" val="38405213"/>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2466277"/>
            <a:ext cx="12907536" cy="2011000"/>
          </a:xfrm>
        </p:spPr>
        <p:txBody>
          <a:bodyPr/>
          <a:lstStyle/>
          <a:p>
            <a:pPr algn="ctr"/>
            <a:r>
              <a:rPr lang="en-US" dirty="0">
                <a:solidFill>
                  <a:srgbClr val="4C4C4C"/>
                </a:solidFill>
                <a:latin typeface="BentonSans Book" charset="0"/>
              </a:rPr>
              <a:t>“</a:t>
            </a:r>
            <a:r>
              <a:rPr lang="en-US" dirty="0"/>
              <a:t>Healthcare data will experience a compound annual growth rate (CAGR) of 36 percent through 2025</a:t>
            </a:r>
            <a:r>
              <a:rPr lang="en-US" dirty="0">
                <a:solidFill>
                  <a:srgbClr val="4C4C4C"/>
                </a:solidFill>
                <a:latin typeface="BentonSans Book" charset="0"/>
              </a:rPr>
              <a:t>.”</a:t>
            </a:r>
          </a:p>
        </p:txBody>
      </p:sp>
      <p:sp>
        <p:nvSpPr>
          <p:cNvPr id="3" name="Text Placeholder 2"/>
          <p:cNvSpPr>
            <a:spLocks noGrp="1"/>
          </p:cNvSpPr>
          <p:nvPr>
            <p:ph type="body" sz="quarter" idx="11"/>
          </p:nvPr>
        </p:nvSpPr>
        <p:spPr>
          <a:xfrm>
            <a:off x="3505007" y="4477277"/>
            <a:ext cx="8077200" cy="276225"/>
          </a:xfrm>
        </p:spPr>
        <p:txBody>
          <a:bodyPr/>
          <a:lstStyle/>
          <a:p>
            <a:pPr defTabSz="1306221" fontAlgn="auto">
              <a:spcAft>
                <a:spcPts val="0"/>
              </a:spcAft>
              <a:buFont typeface="Arial" panose="020B0604020202020204" pitchFamily="34" charset="0"/>
              <a:buNone/>
              <a:defRPr/>
            </a:pPr>
            <a:r>
              <a:rPr lang="en-US" sz="1800" dirty="0">
                <a:ea typeface="+mn-ea"/>
              </a:rPr>
              <a:t>Jessica Kent, </a:t>
            </a:r>
            <a:r>
              <a:rPr lang="en-US" sz="1800" dirty="0">
                <a:ea typeface="+mn-ea"/>
                <a:hlinkClick r:id="rId3"/>
              </a:rPr>
              <a:t>Health IT Analytics</a:t>
            </a:r>
            <a:r>
              <a:rPr lang="en-US" sz="1800" dirty="0">
                <a:ea typeface="+mn-ea"/>
              </a:rPr>
              <a:t>, 2018</a:t>
            </a:r>
          </a:p>
        </p:txBody>
      </p:sp>
    </p:spTree>
    <p:extLst>
      <p:ext uri="{BB962C8B-B14F-4D97-AF65-F5344CB8AC3E}">
        <p14:creationId xmlns:p14="http://schemas.microsoft.com/office/powerpoint/2010/main" val="2616641568"/>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30766" y="1462669"/>
            <a:ext cx="12907536" cy="4005392"/>
          </a:xfrm>
        </p:spPr>
        <p:txBody>
          <a:bodyPr/>
          <a:lstStyle/>
          <a:p>
            <a:pPr algn="ctr"/>
            <a:r>
              <a:rPr lang="en-US" dirty="0">
                <a:solidFill>
                  <a:srgbClr val="4C4C4C"/>
                </a:solidFill>
                <a:latin typeface="BentonSans Book" charset="0"/>
              </a:rPr>
              <a:t>“…</a:t>
            </a:r>
            <a:r>
              <a:rPr lang="en-US" dirty="0"/>
              <a:t>data in the manufacturing industry is projected to see a CAGR of 30 percent, financial services data is expected to grow at a rate of 26 percent, and data in the media and entertainment industry will increase at a compound rate of 25 percent</a:t>
            </a:r>
            <a:r>
              <a:rPr lang="en-US" dirty="0">
                <a:solidFill>
                  <a:srgbClr val="4C4C4C"/>
                </a:solidFill>
                <a:latin typeface="BentonSans Book" charset="0"/>
              </a:rPr>
              <a:t>.”</a:t>
            </a:r>
          </a:p>
        </p:txBody>
      </p:sp>
      <p:sp>
        <p:nvSpPr>
          <p:cNvPr id="3" name="Text Placeholder 2"/>
          <p:cNvSpPr>
            <a:spLocks noGrp="1"/>
          </p:cNvSpPr>
          <p:nvPr>
            <p:ph type="body" sz="quarter" idx="11"/>
          </p:nvPr>
        </p:nvSpPr>
        <p:spPr>
          <a:xfrm>
            <a:off x="3544434" y="6204993"/>
            <a:ext cx="8077200" cy="276225"/>
          </a:xfrm>
        </p:spPr>
        <p:txBody>
          <a:bodyPr/>
          <a:lstStyle/>
          <a:p>
            <a:pPr defTabSz="1306221" fontAlgn="auto">
              <a:spcAft>
                <a:spcPts val="0"/>
              </a:spcAft>
              <a:buFont typeface="Arial" panose="020B0604020202020204" pitchFamily="34" charset="0"/>
              <a:buNone/>
              <a:defRPr/>
            </a:pPr>
            <a:r>
              <a:rPr lang="en-US" sz="1800" dirty="0">
                <a:ea typeface="+mn-ea"/>
              </a:rPr>
              <a:t>Jessica Kent, </a:t>
            </a:r>
            <a:r>
              <a:rPr lang="en-US" sz="1800" dirty="0">
                <a:ea typeface="+mn-ea"/>
                <a:hlinkClick r:id="rId3"/>
              </a:rPr>
              <a:t>Health IT Analytics</a:t>
            </a:r>
            <a:r>
              <a:rPr lang="en-US" sz="1800" dirty="0">
                <a:ea typeface="+mn-ea"/>
              </a:rPr>
              <a:t>, 2018</a:t>
            </a:r>
          </a:p>
        </p:txBody>
      </p:sp>
    </p:spTree>
    <p:extLst>
      <p:ext uri="{BB962C8B-B14F-4D97-AF65-F5344CB8AC3E}">
        <p14:creationId xmlns:p14="http://schemas.microsoft.com/office/powerpoint/2010/main" val="1485955218"/>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1734012"/>
            <a:ext cx="12907536" cy="3340594"/>
          </a:xfrm>
        </p:spPr>
        <p:txBody>
          <a:bodyPr/>
          <a:lstStyle/>
          <a:p>
            <a:pPr algn="ctr"/>
            <a:r>
              <a:rPr lang="en-US" dirty="0">
                <a:solidFill>
                  <a:srgbClr val="4C4C4C"/>
                </a:solidFill>
                <a:latin typeface="BentonSans Book" charset="0"/>
              </a:rPr>
              <a:t>“Worldwide Big Data market revenues for software and services are projected to increase from $42B in 2018 to $103B in 2027, attaining a Compound Annual Growth Rate (CAGR) of 10.48% according to </a:t>
            </a:r>
            <a:r>
              <a:rPr lang="en-US" dirty="0" err="1">
                <a:solidFill>
                  <a:srgbClr val="4C4C4C"/>
                </a:solidFill>
                <a:latin typeface="BentonSans Book" charset="0"/>
              </a:rPr>
              <a:t>Wikibon</a:t>
            </a:r>
            <a:r>
              <a:rPr lang="en-US" dirty="0">
                <a:solidFill>
                  <a:srgbClr val="4C4C4C"/>
                </a:solidFill>
                <a:latin typeface="BentonSans Book" charset="0"/>
              </a:rPr>
              <a:t>.”</a:t>
            </a:r>
          </a:p>
        </p:txBody>
      </p:sp>
      <p:sp>
        <p:nvSpPr>
          <p:cNvPr id="3" name="Text Placeholder 2"/>
          <p:cNvSpPr>
            <a:spLocks noGrp="1"/>
          </p:cNvSpPr>
          <p:nvPr>
            <p:ph type="body" sz="quarter" idx="11"/>
          </p:nvPr>
        </p:nvSpPr>
        <p:spPr>
          <a:xfrm>
            <a:off x="3276600" y="5973947"/>
            <a:ext cx="8077200" cy="276225"/>
          </a:xfrm>
        </p:spPr>
        <p:txBody>
          <a:bodyPr/>
          <a:lstStyle/>
          <a:p>
            <a:pPr defTabSz="1306221" fontAlgn="auto">
              <a:spcAft>
                <a:spcPts val="0"/>
              </a:spcAft>
              <a:buFont typeface="Arial" panose="020B0604020202020204" pitchFamily="34" charset="0"/>
              <a:buNone/>
              <a:defRPr/>
            </a:pPr>
            <a:r>
              <a:rPr lang="en-US" sz="1800" dirty="0">
                <a:ea typeface="+mn-ea"/>
              </a:rPr>
              <a:t>Louis Columbus, </a:t>
            </a:r>
            <a:r>
              <a:rPr lang="en-US" sz="1800" dirty="0">
                <a:ea typeface="+mn-ea"/>
                <a:hlinkClick r:id="rId3"/>
              </a:rPr>
              <a:t>Forbes</a:t>
            </a:r>
            <a:r>
              <a:rPr lang="en-US" sz="1800" dirty="0">
                <a:ea typeface="+mn-ea"/>
              </a:rPr>
              <a:t>, 2018</a:t>
            </a:r>
          </a:p>
        </p:txBody>
      </p:sp>
    </p:spTree>
    <p:extLst>
      <p:ext uri="{BB962C8B-B14F-4D97-AF65-F5344CB8AC3E}">
        <p14:creationId xmlns:p14="http://schemas.microsoft.com/office/powerpoint/2010/main" val="4255814435"/>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1332572"/>
            <a:ext cx="12907536" cy="4005392"/>
          </a:xfrm>
        </p:spPr>
        <p:txBody>
          <a:bodyPr/>
          <a:lstStyle/>
          <a:p>
            <a:pPr algn="ctr"/>
            <a:r>
              <a:rPr lang="en-US" dirty="0">
                <a:solidFill>
                  <a:srgbClr val="4C4C4C"/>
                </a:solidFill>
                <a:latin typeface="BentonSans Book" charset="0"/>
              </a:rPr>
              <a:t>“According to an Accenture study, 79% of enterprise executives agree that companies that do not embrace Big Data will lose their competitive position and could face extinction. Even more, 83%, have pursued Big Data projects to seize a competitive edge.”</a:t>
            </a:r>
          </a:p>
        </p:txBody>
      </p:sp>
      <p:sp>
        <p:nvSpPr>
          <p:cNvPr id="3" name="Text Placeholder 2"/>
          <p:cNvSpPr>
            <a:spLocks noGrp="1"/>
          </p:cNvSpPr>
          <p:nvPr>
            <p:ph type="body" sz="quarter" idx="11"/>
          </p:nvPr>
        </p:nvSpPr>
        <p:spPr>
          <a:xfrm>
            <a:off x="3276600" y="6175073"/>
            <a:ext cx="8077200" cy="276225"/>
          </a:xfrm>
        </p:spPr>
        <p:txBody>
          <a:bodyPr/>
          <a:lstStyle/>
          <a:p>
            <a:pPr defTabSz="1306221" fontAlgn="auto">
              <a:spcAft>
                <a:spcPts val="0"/>
              </a:spcAft>
              <a:buFont typeface="Arial" panose="020B0604020202020204" pitchFamily="34" charset="0"/>
              <a:buNone/>
              <a:defRPr/>
            </a:pPr>
            <a:r>
              <a:rPr lang="en-US" sz="1800" dirty="0">
                <a:ea typeface="+mn-ea"/>
              </a:rPr>
              <a:t>Louis Columbus, </a:t>
            </a:r>
            <a:r>
              <a:rPr lang="en-US" sz="1800" dirty="0">
                <a:ea typeface="+mn-ea"/>
                <a:hlinkClick r:id="rId3"/>
              </a:rPr>
              <a:t>Forbes</a:t>
            </a:r>
            <a:r>
              <a:rPr lang="en-US" sz="1800" dirty="0">
                <a:ea typeface="+mn-ea"/>
              </a:rPr>
              <a:t>, 2018</a:t>
            </a:r>
          </a:p>
        </p:txBody>
      </p:sp>
    </p:spTree>
    <p:extLst>
      <p:ext uri="{BB962C8B-B14F-4D97-AF65-F5344CB8AC3E}">
        <p14:creationId xmlns:p14="http://schemas.microsoft.com/office/powerpoint/2010/main" val="387790956"/>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1143005"/>
            <a:ext cx="12907536" cy="4670189"/>
          </a:xfrm>
        </p:spPr>
        <p:txBody>
          <a:bodyPr/>
          <a:lstStyle/>
          <a:p>
            <a:pPr algn="ctr"/>
            <a:r>
              <a:rPr lang="en-US" dirty="0"/>
              <a:t>“The Hadoop and Big Data Market are projected to grow from $17.1B in 2017 to $99.31B in 2022 attaining a 28.5% CAGR. The greatest period of projected growth is in 2021 and 2022 when the market is projected to jump $30B in value in one year. Source: </a:t>
            </a:r>
            <a:r>
              <a:rPr lang="en-US" dirty="0" err="1"/>
              <a:t>StrategyMRC</a:t>
            </a:r>
            <a:r>
              <a:rPr lang="en-US" dirty="0"/>
              <a:t> and reported by Statista.”</a:t>
            </a:r>
          </a:p>
        </p:txBody>
      </p:sp>
      <p:sp>
        <p:nvSpPr>
          <p:cNvPr id="3" name="Text Placeholder 2"/>
          <p:cNvSpPr>
            <a:spLocks noGrp="1"/>
          </p:cNvSpPr>
          <p:nvPr>
            <p:ph type="body" sz="quarter" idx="11"/>
          </p:nvPr>
        </p:nvSpPr>
        <p:spPr>
          <a:xfrm>
            <a:off x="3276600" y="6563371"/>
            <a:ext cx="8077200" cy="276225"/>
          </a:xfrm>
        </p:spPr>
        <p:txBody>
          <a:bodyPr/>
          <a:lstStyle/>
          <a:p>
            <a:pPr defTabSz="1306221" fontAlgn="auto">
              <a:spcAft>
                <a:spcPts val="0"/>
              </a:spcAft>
              <a:buFont typeface="Arial" panose="020B0604020202020204" pitchFamily="34" charset="0"/>
              <a:buNone/>
              <a:defRPr/>
            </a:pPr>
            <a:r>
              <a:rPr lang="en-US" sz="1800" dirty="0">
                <a:ea typeface="+mn-ea"/>
              </a:rPr>
              <a:t>Louis Columbus, </a:t>
            </a:r>
            <a:r>
              <a:rPr lang="en-US" sz="1800" dirty="0">
                <a:ea typeface="+mn-ea"/>
                <a:hlinkClick r:id="rId3"/>
              </a:rPr>
              <a:t>Forbes</a:t>
            </a:r>
            <a:r>
              <a:rPr lang="en-US" sz="1800" dirty="0">
                <a:ea typeface="+mn-ea"/>
              </a:rPr>
              <a:t>, 2018</a:t>
            </a:r>
          </a:p>
        </p:txBody>
      </p:sp>
    </p:spTree>
    <p:extLst>
      <p:ext uri="{BB962C8B-B14F-4D97-AF65-F5344CB8AC3E}">
        <p14:creationId xmlns:p14="http://schemas.microsoft.com/office/powerpoint/2010/main" val="112958601"/>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5" name="Title 1"/>
          <p:cNvSpPr>
            <a:spLocks noGrp="1"/>
          </p:cNvSpPr>
          <p:nvPr>
            <p:ph type="title" idx="4294967295"/>
          </p:nvPr>
        </p:nvSpPr>
        <p:spPr>
          <a:xfrm>
            <a:off x="704850" y="1811338"/>
            <a:ext cx="13274675" cy="567848"/>
          </a:xfrm>
        </p:spPr>
        <p:txBody>
          <a:bodyPr/>
          <a:lstStyle/>
          <a:p>
            <a:r>
              <a:rPr lang="en-US" dirty="0">
                <a:solidFill>
                  <a:srgbClr val="4C4C4C"/>
                </a:solidFill>
                <a:latin typeface="BentonSans Book" charset="0"/>
              </a:rPr>
              <a:t>About Me</a:t>
            </a:r>
          </a:p>
        </p:txBody>
      </p:sp>
    </p:spTree>
    <p:extLst>
      <p:ext uri="{BB962C8B-B14F-4D97-AF65-F5344CB8AC3E}">
        <p14:creationId xmlns:p14="http://schemas.microsoft.com/office/powerpoint/2010/main" val="395676606"/>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3278458"/>
            <a:ext cx="12907536" cy="1346202"/>
          </a:xfrm>
        </p:spPr>
        <p:txBody>
          <a:bodyPr/>
          <a:lstStyle/>
          <a:p>
            <a:pPr algn="ctr"/>
            <a:r>
              <a:rPr lang="en-US" dirty="0"/>
              <a:t>“90% of the data in the world today has been created in the last two years.”</a:t>
            </a:r>
          </a:p>
        </p:txBody>
      </p:sp>
      <p:sp>
        <p:nvSpPr>
          <p:cNvPr id="3" name="Text Placeholder 2"/>
          <p:cNvSpPr>
            <a:spLocks noGrp="1"/>
          </p:cNvSpPr>
          <p:nvPr>
            <p:ph type="body" sz="quarter" idx="11"/>
          </p:nvPr>
        </p:nvSpPr>
        <p:spPr>
          <a:xfrm>
            <a:off x="3276600" y="4679213"/>
            <a:ext cx="8077200" cy="276225"/>
          </a:xfrm>
        </p:spPr>
        <p:txBody>
          <a:bodyPr/>
          <a:lstStyle/>
          <a:p>
            <a:pPr defTabSz="1306221" fontAlgn="auto">
              <a:spcAft>
                <a:spcPts val="0"/>
              </a:spcAft>
              <a:defRPr/>
            </a:pPr>
            <a:r>
              <a:rPr lang="en-US" sz="1800" dirty="0"/>
              <a:t>Ralph Jacobson, </a:t>
            </a:r>
            <a:r>
              <a:rPr lang="en-US" sz="1800" dirty="0">
                <a:hlinkClick r:id="rId3"/>
              </a:rPr>
              <a:t>IBM</a:t>
            </a:r>
            <a:r>
              <a:rPr lang="en-US" sz="1800" dirty="0"/>
              <a:t>, 2013</a:t>
            </a:r>
          </a:p>
        </p:txBody>
      </p:sp>
    </p:spTree>
    <p:extLst>
      <p:ext uri="{BB962C8B-B14F-4D97-AF65-F5344CB8AC3E}">
        <p14:creationId xmlns:p14="http://schemas.microsoft.com/office/powerpoint/2010/main" val="710967404"/>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374673"/>
            <a:ext cx="13273820" cy="6047809"/>
          </a:xfrm>
        </p:spPr>
        <p:txBody>
          <a:bodyPr/>
          <a:lstStyle/>
          <a:p>
            <a:pPr marL="457200" indent="-457200" defTabSz="1306221" fontAlgn="auto">
              <a:defRPr/>
            </a:pPr>
            <a:r>
              <a:rPr lang="en-US" sz="2400" dirty="0">
                <a:ea typeface="+mn-ea"/>
              </a:rPr>
              <a:t>40,000 average Google searches as of 5/27/19 (</a:t>
            </a:r>
            <a:r>
              <a:rPr lang="en-US" sz="2400" dirty="0">
                <a:ea typeface="+mn-ea"/>
                <a:hlinkClick r:id="rId3"/>
              </a:rPr>
              <a:t>Internet Live Stats</a:t>
            </a:r>
            <a:r>
              <a:rPr lang="en-US" sz="2400" dirty="0">
                <a:ea typeface="+mn-ea"/>
              </a:rPr>
              <a:t>)</a:t>
            </a:r>
          </a:p>
          <a:p>
            <a:pPr marL="457200" indent="-457200" defTabSz="1306221" fontAlgn="auto">
              <a:defRPr/>
            </a:pPr>
            <a:endParaRPr lang="en-US" sz="2400" dirty="0"/>
          </a:p>
          <a:p>
            <a:pPr marL="457200" indent="-457200" defTabSz="1306221" fontAlgn="auto">
              <a:defRPr/>
            </a:pPr>
            <a:r>
              <a:rPr lang="en-US" sz="2400" dirty="0"/>
              <a:t>57,870 YouTube videos watched on average in 2018 (</a:t>
            </a:r>
            <a:r>
              <a:rPr lang="en-US" sz="2400" dirty="0">
                <a:hlinkClick r:id="rId4"/>
              </a:rPr>
              <a:t>YouTube</a:t>
            </a:r>
            <a:r>
              <a:rPr lang="en-US" sz="2400" dirty="0"/>
              <a:t>)</a:t>
            </a:r>
          </a:p>
          <a:p>
            <a:pPr marL="457200" indent="-457200" defTabSz="1306221" fontAlgn="auto">
              <a:defRPr/>
            </a:pPr>
            <a:endParaRPr lang="en-US" sz="2400" dirty="0"/>
          </a:p>
          <a:p>
            <a:pPr marL="457200" indent="-457200" defTabSz="1306221" fontAlgn="auto">
              <a:defRPr/>
            </a:pPr>
            <a:r>
              <a:rPr lang="en-US" sz="2400" dirty="0"/>
              <a:t>11,574 hours of YouTube video watched on average in 2018 (</a:t>
            </a:r>
            <a:r>
              <a:rPr lang="en-US" sz="2400" dirty="0">
                <a:hlinkClick r:id="rId4"/>
              </a:rPr>
              <a:t>YouTube</a:t>
            </a:r>
            <a:r>
              <a:rPr lang="en-US" sz="2400" dirty="0"/>
              <a:t>)</a:t>
            </a:r>
          </a:p>
          <a:p>
            <a:pPr marL="457200" indent="-457200" defTabSz="1306221" fontAlgn="auto">
              <a:defRPr/>
            </a:pPr>
            <a:endParaRPr lang="en-US" sz="2400" dirty="0">
              <a:ea typeface="+mn-ea"/>
            </a:endParaRPr>
          </a:p>
          <a:p>
            <a:pPr marL="457200" indent="-457200" defTabSz="1306221" fontAlgn="auto">
              <a:defRPr/>
            </a:pPr>
            <a:r>
              <a:rPr lang="en-US" sz="2400" dirty="0">
                <a:ea typeface="+mn-ea"/>
              </a:rPr>
              <a:t>34,722 Snapchat photos shared on average in 2018 (</a:t>
            </a:r>
            <a:r>
              <a:rPr lang="en-US" sz="2400" dirty="0">
                <a:ea typeface="+mn-ea"/>
                <a:hlinkClick r:id="rId5"/>
              </a:rPr>
              <a:t>Snapchat</a:t>
            </a:r>
            <a:r>
              <a:rPr lang="en-US" sz="2400" dirty="0">
                <a:ea typeface="+mn-ea"/>
              </a:rPr>
              <a:t>)</a:t>
            </a:r>
          </a:p>
          <a:p>
            <a:pPr marL="457200" indent="-457200" defTabSz="1306221" fontAlgn="auto">
              <a:defRPr/>
            </a:pPr>
            <a:endParaRPr lang="en-US" sz="2400" dirty="0">
              <a:ea typeface="+mn-ea"/>
            </a:endParaRPr>
          </a:p>
          <a:p>
            <a:pPr marL="457200" indent="-457200" defTabSz="1306221" fontAlgn="auto">
              <a:defRPr/>
            </a:pPr>
            <a:r>
              <a:rPr lang="en-US" sz="2400" dirty="0">
                <a:ea typeface="+mn-ea"/>
              </a:rPr>
              <a:t>1,157 Instagram photos and videos uploaded as of 9/17/18 (</a:t>
            </a:r>
            <a:r>
              <a:rPr lang="en-US" sz="2400" dirty="0" err="1">
                <a:ea typeface="+mn-ea"/>
                <a:hlinkClick r:id="rId6"/>
              </a:rPr>
              <a:t>Omnicore</a:t>
            </a:r>
            <a:r>
              <a:rPr lang="en-US" sz="2400" dirty="0">
                <a:ea typeface="+mn-ea"/>
              </a:rPr>
              <a:t>)</a:t>
            </a:r>
          </a:p>
          <a:p>
            <a:pPr marL="457200" indent="-457200" defTabSz="1306221" fontAlgn="auto">
              <a:defRPr/>
            </a:pPr>
            <a:endParaRPr lang="en-US" sz="2400" dirty="0">
              <a:ea typeface="+mn-ea"/>
            </a:endParaRPr>
          </a:p>
          <a:p>
            <a:pPr marL="457200" indent="-457200" defTabSz="1306221" fontAlgn="auto">
              <a:defRPr/>
            </a:pPr>
            <a:r>
              <a:rPr lang="en-US" sz="2400" dirty="0">
                <a:ea typeface="+mn-ea"/>
              </a:rPr>
              <a:t>6,000 tweets sent as of 5/17/19 </a:t>
            </a:r>
            <a:r>
              <a:rPr lang="en-US" sz="2400" dirty="0"/>
              <a:t>(</a:t>
            </a:r>
            <a:r>
              <a:rPr lang="en-US" sz="2400" dirty="0">
                <a:hlinkClick r:id="rId7"/>
              </a:rPr>
              <a:t>Internet Live Stats</a:t>
            </a:r>
            <a:r>
              <a:rPr lang="en-US" sz="2400" dirty="0"/>
              <a:t>)</a:t>
            </a:r>
          </a:p>
          <a:p>
            <a:pPr marL="739775" lvl="1" indent="-457200" defTabSz="1306221" fontAlgn="auto">
              <a:defRPr/>
            </a:pPr>
            <a:r>
              <a:rPr lang="en-US" sz="2000" dirty="0">
                <a:ea typeface="+mn-ea"/>
              </a:rPr>
              <a:t>Record second was 143,199 on August 3, 2013 when </a:t>
            </a:r>
            <a:r>
              <a:rPr lang="en-US" sz="2000" i="1" dirty="0">
                <a:ea typeface="+mn-ea"/>
              </a:rPr>
              <a:t>Castle in the Sky </a:t>
            </a:r>
            <a:r>
              <a:rPr lang="en-US" sz="2000" dirty="0">
                <a:ea typeface="+mn-ea"/>
              </a:rPr>
              <a:t>aired in Japan (</a:t>
            </a:r>
            <a:r>
              <a:rPr lang="en-US" sz="2000" dirty="0">
                <a:ea typeface="+mn-ea"/>
                <a:hlinkClick r:id="rId8"/>
              </a:rPr>
              <a:t>Twitter</a:t>
            </a:r>
            <a:r>
              <a:rPr lang="en-US" sz="2000" dirty="0">
                <a:ea typeface="+mn-ea"/>
              </a:rPr>
              <a:t>)</a:t>
            </a:r>
          </a:p>
          <a:p>
            <a:pPr marL="739775" lvl="1" indent="-457200" defTabSz="1306221" fontAlgn="auto">
              <a:defRPr/>
            </a:pPr>
            <a:r>
              <a:rPr lang="en-US" sz="2000" dirty="0">
                <a:ea typeface="+mn-ea"/>
              </a:rPr>
              <a:t>Previous record was set on June 25, 2009 at 456 tweets after Michael Jackson’s death (</a:t>
            </a:r>
            <a:r>
              <a:rPr lang="en-US" sz="2000" dirty="0">
                <a:ea typeface="+mn-ea"/>
                <a:hlinkClick r:id="rId9"/>
              </a:rPr>
              <a:t>Twitter</a:t>
            </a:r>
            <a:r>
              <a:rPr lang="en-US" sz="2000" dirty="0">
                <a:ea typeface="+mn-ea"/>
              </a:rPr>
              <a:t>)</a:t>
            </a:r>
          </a:p>
          <a:p>
            <a:pPr marL="457200" indent="-457200" defTabSz="1306221" fontAlgn="auto">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Amount of data per </a:t>
            </a:r>
            <a:r>
              <a:rPr lang="en-US" i="1" dirty="0">
                <a:ea typeface="+mn-ea"/>
              </a:rPr>
              <a:t>second</a:t>
            </a:r>
          </a:p>
        </p:txBody>
      </p:sp>
    </p:spTree>
    <p:extLst>
      <p:ext uri="{BB962C8B-B14F-4D97-AF65-F5344CB8AC3E}">
        <p14:creationId xmlns:p14="http://schemas.microsoft.com/office/powerpoint/2010/main" val="375377148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fade">
                                      <p:cBhvr>
                                        <p:cTn id="22" dur="500"/>
                                        <p:tgtEl>
                                          <p:spTgt spid="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fade">
                                      <p:cBhvr>
                                        <p:cTn id="27" dur="500"/>
                                        <p:tgtEl>
                                          <p:spTgt spid="2">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10" end="10"/>
                                            </p:txEl>
                                          </p:spTgt>
                                        </p:tgtEl>
                                        <p:attrNameLst>
                                          <p:attrName>style.visibility</p:attrName>
                                        </p:attrNameLst>
                                      </p:cBhvr>
                                      <p:to>
                                        <p:strVal val="visible"/>
                                      </p:to>
                                    </p:set>
                                    <p:animEffect transition="in" filter="fade">
                                      <p:cBhvr>
                                        <p:cTn id="32" dur="500"/>
                                        <p:tgtEl>
                                          <p:spTgt spid="2">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11" end="11"/>
                                            </p:txEl>
                                          </p:spTgt>
                                        </p:tgtEl>
                                        <p:attrNameLst>
                                          <p:attrName>style.visibility</p:attrName>
                                        </p:attrNameLst>
                                      </p:cBhvr>
                                      <p:to>
                                        <p:strVal val="visible"/>
                                      </p:to>
                                    </p:set>
                                    <p:animEffect transition="in" filter="fade">
                                      <p:cBhvr>
                                        <p:cTn id="37" dur="500"/>
                                        <p:tgtEl>
                                          <p:spTgt spid="2">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12" end="12"/>
                                            </p:txEl>
                                          </p:spTgt>
                                        </p:tgtEl>
                                        <p:attrNameLst>
                                          <p:attrName>style.visibility</p:attrName>
                                        </p:attrNameLst>
                                      </p:cBhvr>
                                      <p:to>
                                        <p:strVal val="visible"/>
                                      </p:to>
                                    </p:set>
                                    <p:animEffect transition="in" filter="fade">
                                      <p:cBhvr>
                                        <p:cTn id="42"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5232202"/>
          </a:xfrm>
        </p:spPr>
        <p:txBody>
          <a:bodyPr/>
          <a:lstStyle/>
          <a:p>
            <a:pPr marL="457200" indent="-457200" defTabSz="1306221" fontAlgn="auto">
              <a:defRPr/>
            </a:pPr>
            <a:r>
              <a:rPr lang="en-US" sz="2400" dirty="0">
                <a:ea typeface="+mn-ea"/>
              </a:rPr>
              <a:t>More opportunities to collect data</a:t>
            </a:r>
          </a:p>
          <a:p>
            <a:pPr marL="739775" lvl="1" indent="-457200" defTabSz="1306221" fontAlgn="auto">
              <a:defRPr/>
            </a:pPr>
            <a:r>
              <a:rPr lang="en-US" sz="2000" dirty="0">
                <a:ea typeface="+mn-ea"/>
              </a:rPr>
              <a:t>Virtual Assistants, chatbots</a:t>
            </a:r>
          </a:p>
          <a:p>
            <a:pPr marL="739775" lvl="1" indent="-457200" defTabSz="1306221" fontAlgn="auto">
              <a:defRPr/>
            </a:pPr>
            <a:r>
              <a:rPr lang="en-US" sz="2000" dirty="0">
                <a:ea typeface="+mn-ea"/>
              </a:rPr>
              <a:t>More “smart” devices (50 billion collecting data by 2020, </a:t>
            </a:r>
            <a:r>
              <a:rPr lang="en-US" sz="2000" dirty="0">
                <a:ea typeface="+mn-ea"/>
                <a:hlinkClick r:id="rId3"/>
              </a:rPr>
              <a:t>according to </a:t>
            </a:r>
            <a:r>
              <a:rPr lang="en-US" sz="2000" dirty="0" err="1">
                <a:ea typeface="+mn-ea"/>
                <a:hlinkClick r:id="rId3"/>
              </a:rPr>
              <a:t>Attunity</a:t>
            </a:r>
            <a:r>
              <a:rPr lang="en-US" sz="2000" dirty="0">
                <a:ea typeface="+mn-ea"/>
              </a:rPr>
              <a:t>)</a:t>
            </a:r>
          </a:p>
          <a:p>
            <a:pPr marL="739775" lvl="1" indent="-457200" defTabSz="1306221" fontAlgn="auto">
              <a:defRPr/>
            </a:pPr>
            <a:r>
              <a:rPr lang="en-US" sz="2000" dirty="0">
                <a:ea typeface="+mn-ea"/>
              </a:rPr>
              <a:t>Consumers are sharing more information (social media, photo sharing, purchase transactions, etc.)</a:t>
            </a:r>
          </a:p>
          <a:p>
            <a:pPr marL="739775" lvl="1" indent="-457200" defTabSz="1306221" fontAlgn="auto">
              <a:defRPr/>
            </a:pPr>
            <a:r>
              <a:rPr lang="en-US" sz="2000" dirty="0">
                <a:ea typeface="+mn-ea"/>
              </a:rPr>
              <a:t>More people to collect data from (increasing world population, increasing percent of digital users)</a:t>
            </a:r>
          </a:p>
          <a:p>
            <a:pPr marL="739775" lvl="1" indent="-457200" defTabSz="1306221" fontAlgn="auto">
              <a:defRPr/>
            </a:pPr>
            <a:r>
              <a:rPr lang="en-US" sz="2000" dirty="0">
                <a:ea typeface="+mn-ea"/>
              </a:rPr>
              <a:t>Telemetry (feature usage, performance, etc.)</a:t>
            </a:r>
          </a:p>
          <a:p>
            <a:pPr marL="739775" lvl="1" indent="-457200" defTabSz="1306221" fontAlgn="auto">
              <a:defRPr/>
            </a:pPr>
            <a:endParaRPr lang="en-US" sz="2000" dirty="0">
              <a:ea typeface="+mn-ea"/>
            </a:endParaRPr>
          </a:p>
          <a:p>
            <a:pPr marL="457200" indent="-457200" defTabSz="1306221" fontAlgn="auto">
              <a:defRPr/>
            </a:pPr>
            <a:r>
              <a:rPr lang="en-US" sz="2400" dirty="0">
                <a:ea typeface="+mn-ea"/>
              </a:rPr>
              <a:t>Data is increasingly utilizable</a:t>
            </a:r>
          </a:p>
          <a:p>
            <a:pPr marL="739775" lvl="1" indent="-457200" defTabSz="1306221" fontAlgn="auto">
              <a:defRPr/>
            </a:pPr>
            <a:r>
              <a:rPr lang="en-US" sz="2000" dirty="0">
                <a:ea typeface="+mn-ea"/>
              </a:rPr>
              <a:t>Modern tools such as machine learning and modern visual analytics (Tableau!)</a:t>
            </a:r>
          </a:p>
          <a:p>
            <a:pPr marL="739775" lvl="1" indent="-457200" defTabSz="1306221" fontAlgn="auto">
              <a:defRPr/>
            </a:pPr>
            <a:r>
              <a:rPr lang="en-US" sz="2000" dirty="0">
                <a:ea typeface="+mn-ea"/>
              </a:rPr>
              <a:t>Applicable to more scenarios such as machine learning (autonomous cars, image recognition)</a:t>
            </a:r>
          </a:p>
          <a:p>
            <a:pPr marL="457200" indent="-457200" defTabSz="1306221" fontAlgn="auto">
              <a:defRPr/>
            </a:pPr>
            <a:endParaRPr lang="en-US" sz="2400" dirty="0">
              <a:ea typeface="+mn-ea"/>
            </a:endParaRPr>
          </a:p>
          <a:p>
            <a:pPr marL="457200" indent="-457200" defTabSz="1306221" fontAlgn="auto">
              <a:defRPr/>
            </a:pPr>
            <a:r>
              <a:rPr lang="en-US" sz="2400" dirty="0">
                <a:ea typeface="+mn-ea"/>
              </a:rPr>
              <a:t>It’s new (see </a:t>
            </a:r>
            <a:r>
              <a:rPr lang="en-US" sz="2400" dirty="0">
                <a:ea typeface="+mn-ea"/>
                <a:hlinkClick r:id="rId4"/>
              </a:rPr>
              <a:t>Technology Adoption Over Time</a:t>
            </a:r>
            <a:r>
              <a:rPr lang="en-US" sz="2400" dirty="0">
                <a:ea typeface="+mn-ea"/>
              </a:rPr>
              <a:t> workbook)</a:t>
            </a:r>
          </a:p>
          <a:p>
            <a:pPr marL="457200" indent="-457200" defTabSz="1306221" fontAlgn="auto">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Why is there more data?</a:t>
            </a:r>
          </a:p>
        </p:txBody>
      </p:sp>
    </p:spTree>
    <p:extLst>
      <p:ext uri="{BB962C8B-B14F-4D97-AF65-F5344CB8AC3E}">
        <p14:creationId xmlns:p14="http://schemas.microsoft.com/office/powerpoint/2010/main" val="141250927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fade">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fade">
                                      <p:cBhvr>
                                        <p:cTn id="42" dur="500"/>
                                        <p:tgtEl>
                                          <p:spTgt spid="2">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fade">
                                      <p:cBhvr>
                                        <p:cTn id="47" dur="500"/>
                                        <p:tgtEl>
                                          <p:spTgt spid="2">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11" end="11"/>
                                            </p:txEl>
                                          </p:spTgt>
                                        </p:tgtEl>
                                        <p:attrNameLst>
                                          <p:attrName>style.visibility</p:attrName>
                                        </p:attrNameLst>
                                      </p:cBhvr>
                                      <p:to>
                                        <p:strVal val="visible"/>
                                      </p:to>
                                    </p:set>
                                    <p:animEffect transition="in" filter="fade">
                                      <p:cBhvr>
                                        <p:cTn id="52"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577081"/>
          </a:xfrm>
        </p:spPr>
        <p:txBody>
          <a:bodyPr/>
          <a:lstStyle/>
          <a:p>
            <a:r>
              <a:rPr lang="en-US" dirty="0">
                <a:solidFill>
                  <a:srgbClr val="4C4C4C"/>
                </a:solidFill>
                <a:latin typeface="BentonSans Book" charset="0"/>
              </a:rPr>
              <a:t>Why Data Matters</a:t>
            </a:r>
          </a:p>
        </p:txBody>
      </p:sp>
    </p:spTree>
    <p:extLst>
      <p:ext uri="{BB962C8B-B14F-4D97-AF65-F5344CB8AC3E}">
        <p14:creationId xmlns:p14="http://schemas.microsoft.com/office/powerpoint/2010/main" val="3038465581"/>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5084469"/>
          </a:xfrm>
        </p:spPr>
        <p:txBody>
          <a:bodyPr/>
          <a:lstStyle/>
          <a:p>
            <a:pPr marL="457200" indent="-457200" defTabSz="1306221" fontAlgn="auto">
              <a:buFont typeface="Arial" panose="020B0604020202020204" pitchFamily="34" charset="0"/>
              <a:buChar char="•"/>
              <a:defRPr/>
            </a:pPr>
            <a:r>
              <a:rPr lang="en-US" dirty="0"/>
              <a:t>Wrote down mortality rates in a table</a:t>
            </a:r>
          </a:p>
          <a:p>
            <a:pPr marL="457200" indent="-457200" defTabSz="1306221" fontAlgn="auto">
              <a:buFont typeface="Arial" panose="020B0604020202020204" pitchFamily="34" charset="0"/>
              <a:buChar char="•"/>
              <a:defRPr/>
            </a:pPr>
            <a:r>
              <a:rPr lang="en-US" dirty="0"/>
              <a:t>Births assisted by doctors had higher mortality rates than those assisted by midwives</a:t>
            </a:r>
          </a:p>
          <a:p>
            <a:pPr marL="457200" indent="-457200" defTabSz="1306221" fontAlgn="auto">
              <a:buFont typeface="Arial" panose="020B0604020202020204" pitchFamily="34" charset="0"/>
              <a:buChar char="•"/>
              <a:defRPr/>
            </a:pPr>
            <a:r>
              <a:rPr lang="en-US" dirty="0"/>
              <a:t>Theorized something invisible to the eye must be transferring from previous surgeries</a:t>
            </a:r>
          </a:p>
          <a:p>
            <a:pPr marL="457200" indent="-457200" defTabSz="1306221" fontAlgn="auto">
              <a:buFont typeface="Arial" panose="020B0604020202020204" pitchFamily="34" charset="0"/>
              <a:buChar char="•"/>
              <a:defRPr/>
            </a:pPr>
            <a:r>
              <a:rPr lang="en-US" dirty="0"/>
              <a:t>Asked doctors to wash their hands before examining pregnant women</a:t>
            </a:r>
          </a:p>
          <a:p>
            <a:pPr marL="457200" indent="-457200" defTabSz="1306221" fontAlgn="auto">
              <a:buFont typeface="Arial" panose="020B0604020202020204" pitchFamily="34" charset="0"/>
              <a:buChar char="•"/>
              <a:defRPr/>
            </a:pPr>
            <a:r>
              <a:rPr lang="en-US" dirty="0"/>
              <a:t>Mortality rate decreased from 18% to 2.2%</a:t>
            </a:r>
          </a:p>
        </p:txBody>
      </p:sp>
      <p:pic>
        <p:nvPicPr>
          <p:cNvPr id="6" name="Picture Placeholder 5">
            <a:extLst>
              <a:ext uri="{FF2B5EF4-FFF2-40B4-BE49-F238E27FC236}">
                <a16:creationId xmlns:a16="http://schemas.microsoft.com/office/drawing/2014/main" id="{070D9BDA-892E-4AE2-97F5-F56E3AC1B5E4}"/>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8766" r="18766"/>
          <a:stretch>
            <a:fillRect/>
          </a:stretch>
        </p:blipFill>
        <p:spPr/>
      </p:pic>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Ignaz Semmelweis</a:t>
            </a:r>
          </a:p>
        </p:txBody>
      </p:sp>
      <p:pic>
        <p:nvPicPr>
          <p:cNvPr id="2050" name="Picture 2">
            <a:extLst>
              <a:ext uri="{FF2B5EF4-FFF2-40B4-BE49-F238E27FC236}">
                <a16:creationId xmlns:a16="http://schemas.microsoft.com/office/drawing/2014/main" id="{A312213D-0257-498F-944A-21D5B13C4F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488" y="2925215"/>
            <a:ext cx="6581775" cy="3295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xit" presetSubtype="0" fill="hold" nodeType="afterEffect">
                                  <p:stCondLst>
                                    <p:cond delay="0"/>
                                  </p:stCondLst>
                                  <p:childTnLst>
                                    <p:animEffect transition="out" filter="fade">
                                      <p:cBhvr>
                                        <p:cTn id="10" dur="500"/>
                                        <p:tgtEl>
                                          <p:spTgt spid="6"/>
                                        </p:tgtEl>
                                      </p:cBhvr>
                                    </p:animEffect>
                                    <p:set>
                                      <p:cBhvr>
                                        <p:cTn id="11" dur="1" fill="hold">
                                          <p:stCondLst>
                                            <p:cond delay="499"/>
                                          </p:stCondLst>
                                        </p:cTn>
                                        <p:tgtEl>
                                          <p:spTgt spid="6"/>
                                        </p:tgtEl>
                                        <p:attrNameLst>
                                          <p:attrName>style.visibility</p:attrName>
                                        </p:attrNameLst>
                                      </p:cBhvr>
                                      <p:to>
                                        <p:strVal val="hidden"/>
                                      </p:to>
                                    </p:se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fade">
                                      <p:cBhvr>
                                        <p:cTn id="15" dur="500"/>
                                        <p:tgtEl>
                                          <p:spTgt spid="205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fade">
                                      <p:cBhvr>
                                        <p:cTn id="20" dur="500"/>
                                        <p:tgtEl>
                                          <p:spTgt spid="4">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fade">
                                      <p:cBhvr>
                                        <p:cTn id="25" dur="500"/>
                                        <p:tgtEl>
                                          <p:spTgt spid="4">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Effect transition="in" filter="fade">
                                      <p:cBhvr>
                                        <p:cTn id="30" dur="500"/>
                                        <p:tgtEl>
                                          <p:spTgt spid="4">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5084469"/>
          </a:xfrm>
        </p:spPr>
        <p:txBody>
          <a:bodyPr/>
          <a:lstStyle/>
          <a:p>
            <a:pPr marL="457200" indent="-457200" defTabSz="1306221" fontAlgn="auto">
              <a:buFont typeface="Arial" panose="020B0604020202020204" pitchFamily="34" charset="0"/>
              <a:buChar char="•"/>
              <a:defRPr/>
            </a:pPr>
            <a:r>
              <a:rPr lang="en-US" dirty="0"/>
              <a:t>Germ Theory of Disease</a:t>
            </a:r>
          </a:p>
          <a:p>
            <a:pPr marL="457200" indent="-457200" defTabSz="1306221" fontAlgn="auto">
              <a:buFont typeface="Arial" panose="020B0604020202020204" pitchFamily="34" charset="0"/>
              <a:buChar char="•"/>
              <a:defRPr/>
            </a:pPr>
            <a:r>
              <a:rPr lang="en-US" dirty="0"/>
              <a:t>Replaced Miasma theory</a:t>
            </a:r>
          </a:p>
          <a:p>
            <a:pPr marL="457200" indent="-457200" defTabSz="1306221" fontAlgn="auto">
              <a:buFont typeface="Arial" panose="020B0604020202020204" pitchFamily="34" charset="0"/>
              <a:buChar char="•"/>
              <a:defRPr/>
            </a:pPr>
            <a:r>
              <a:rPr lang="en-US" dirty="0"/>
              <a:t>Saved </a:t>
            </a:r>
            <a:r>
              <a:rPr lang="en-US" b="1" dirty="0"/>
              <a:t>many</a:t>
            </a:r>
            <a:r>
              <a:rPr lang="en-US" i="1" dirty="0"/>
              <a:t> </a:t>
            </a:r>
            <a:r>
              <a:rPr lang="en-US" dirty="0"/>
              <a:t>lives</a:t>
            </a:r>
          </a:p>
          <a:p>
            <a:pPr marL="457200" indent="-457200" defTabSz="1306221" fontAlgn="auto">
              <a:buFont typeface="Arial" panose="020B0604020202020204" pitchFamily="34" charset="0"/>
              <a:buChar char="•"/>
              <a:defRPr/>
            </a:pPr>
            <a:r>
              <a:rPr lang="en-US" dirty="0"/>
              <a:t>Community did not accept it</a:t>
            </a:r>
          </a:p>
          <a:p>
            <a:pPr marL="457200" indent="-457200" defTabSz="1306221" fontAlgn="auto">
              <a:buFont typeface="Arial" panose="020B0604020202020204" pitchFamily="34" charset="0"/>
              <a:buChar char="•"/>
              <a:defRPr/>
            </a:pPr>
            <a:r>
              <a:rPr lang="en-US" dirty="0"/>
              <a:t>Semmelweis died in an insane asylum</a:t>
            </a:r>
          </a:p>
          <a:p>
            <a:pPr marL="457200" indent="-457200" defTabSz="1306221" fontAlgn="auto">
              <a:buFont typeface="Arial" panose="020B0604020202020204" pitchFamily="34" charset="0"/>
              <a:buChar char="•"/>
              <a:defRPr/>
            </a:pPr>
            <a:r>
              <a:rPr lang="en-US" dirty="0"/>
              <a:t>Jo</a:t>
            </a:r>
            <a:r>
              <a:rPr lang="en-US" strike="sngStrike" dirty="0"/>
              <a:t>h</a:t>
            </a:r>
            <a:r>
              <a:rPr lang="en-US" dirty="0"/>
              <a:t>n Snow!</a:t>
            </a:r>
          </a:p>
          <a:p>
            <a:pPr marL="796925" lvl="1" indent="-457200" defTabSz="1306221" fontAlgn="auto">
              <a:buFont typeface="Arial" panose="020B0604020202020204" pitchFamily="34" charset="0"/>
              <a:buChar char="•"/>
              <a:defRPr/>
            </a:pPr>
            <a:r>
              <a:rPr lang="en-US" dirty="0"/>
              <a:t>With research from Louis Pasteur, Joseph Lister and others confirmed the theory</a:t>
            </a:r>
          </a:p>
          <a:p>
            <a:pPr marL="796925" lvl="1" indent="-457200" defTabSz="1306221" fontAlgn="auto">
              <a:buFont typeface="Arial" panose="020B0604020202020204" pitchFamily="34" charset="0"/>
              <a:buChar char="•"/>
              <a:defRPr/>
            </a:pPr>
            <a:r>
              <a:rPr lang="en-US" dirty="0"/>
              <a:t>Wrote persuasive essay called </a:t>
            </a:r>
            <a:r>
              <a:rPr lang="en-US" i="1" dirty="0"/>
              <a:t>On the Mode of Communication of Cholera</a:t>
            </a:r>
            <a:r>
              <a:rPr lang="en-US" dirty="0"/>
              <a:t> (1849)</a:t>
            </a:r>
          </a:p>
          <a:p>
            <a:pPr marL="796925" lvl="1" indent="-457200" defTabSz="1306221" fontAlgn="auto">
              <a:buFont typeface="Arial" panose="020B0604020202020204" pitchFamily="34" charset="0"/>
              <a:buChar char="•"/>
              <a:defRPr/>
            </a:pPr>
            <a:endParaRPr lang="en-US" dirty="0"/>
          </a:p>
        </p:txBody>
      </p:sp>
      <p:pic>
        <p:nvPicPr>
          <p:cNvPr id="6" name="Picture Placeholder 5">
            <a:extLst>
              <a:ext uri="{FF2B5EF4-FFF2-40B4-BE49-F238E27FC236}">
                <a16:creationId xmlns:a16="http://schemas.microsoft.com/office/drawing/2014/main" id="{070D9BDA-892E-4AE2-97F5-F56E3AC1B5E4}"/>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8766" r="18766"/>
          <a:stretch>
            <a:fillRect/>
          </a:stretch>
        </p:blipFill>
        <p:spPr/>
      </p:pic>
      <p:sp>
        <p:nvSpPr>
          <p:cNvPr id="5" name="Text Placeholder 1"/>
          <p:cNvSpPr>
            <a:spLocks noGrp="1"/>
          </p:cNvSpPr>
          <p:nvPr>
            <p:ph type="body" sz="quarter" idx="12"/>
          </p:nvPr>
        </p:nvSpPr>
        <p:spPr>
          <a:xfrm>
            <a:off x="710057" y="598699"/>
            <a:ext cx="13269093" cy="1001236"/>
          </a:xfrm>
          <a:prstGeom prst="rect">
            <a:avLst/>
          </a:prstGeom>
        </p:spPr>
        <p:txBody>
          <a:bodyPr/>
          <a:lstStyle/>
          <a:p>
            <a:pPr defTabSz="1306221" fontAlgn="auto">
              <a:defRPr/>
            </a:pPr>
            <a:r>
              <a:rPr lang="en-US" sz="8000" dirty="0"/>
              <a:t>Ignaz Semmelweis (cont.)</a:t>
            </a:r>
          </a:p>
        </p:txBody>
      </p:sp>
      <p:pic>
        <p:nvPicPr>
          <p:cNvPr id="1030" name="Picture 6">
            <a:extLst>
              <a:ext uri="{FF2B5EF4-FFF2-40B4-BE49-F238E27FC236}">
                <a16:creationId xmlns:a16="http://schemas.microsoft.com/office/drawing/2014/main" id="{364361C8-B591-4D47-BCFE-E8B0AB54CE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3612" y="1869073"/>
            <a:ext cx="5395241" cy="5395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73652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fade">
                                      <p:cBhvr>
                                        <p:cTn id="35" dur="500"/>
                                        <p:tgtEl>
                                          <p:spTgt spid="4">
                                            <p:txEl>
                                              <p:pRg st="6" end="6"/>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
                                            <p:txEl>
                                              <p:pRg st="7" end="7"/>
                                            </p:txEl>
                                          </p:spTgt>
                                        </p:tgtEl>
                                        <p:attrNameLst>
                                          <p:attrName>style.visibility</p:attrName>
                                        </p:attrNameLst>
                                      </p:cBhvr>
                                      <p:to>
                                        <p:strVal val="visible"/>
                                      </p:to>
                                    </p:set>
                                    <p:animEffect transition="in" filter="fade">
                                      <p:cBhvr>
                                        <p:cTn id="38" dur="500"/>
                                        <p:tgtEl>
                                          <p:spTgt spid="4">
                                            <p:txEl>
                                              <p:pRg st="7" end="7"/>
                                            </p:txEl>
                                          </p:spTgt>
                                        </p:tgtEl>
                                      </p:cBhvr>
                                    </p:animEffect>
                                  </p:childTnLst>
                                </p:cTn>
                              </p:par>
                            </p:childTnLst>
                          </p:cTn>
                        </p:par>
                        <p:par>
                          <p:cTn id="39" fill="hold">
                            <p:stCondLst>
                              <p:cond delay="500"/>
                            </p:stCondLst>
                            <p:childTnLst>
                              <p:par>
                                <p:cTn id="40" presetID="10" presetClass="exit" presetSubtype="0" fill="hold" nodeType="afterEffect">
                                  <p:stCondLst>
                                    <p:cond delay="0"/>
                                  </p:stCondLst>
                                  <p:childTnLst>
                                    <p:animEffect transition="out" filter="fade">
                                      <p:cBhvr>
                                        <p:cTn id="41" dur="500"/>
                                        <p:tgtEl>
                                          <p:spTgt spid="6"/>
                                        </p:tgtEl>
                                      </p:cBhvr>
                                    </p:animEffect>
                                    <p:set>
                                      <p:cBhvr>
                                        <p:cTn id="42" dur="1" fill="hold">
                                          <p:stCondLst>
                                            <p:cond delay="499"/>
                                          </p:stCondLst>
                                        </p:cTn>
                                        <p:tgtEl>
                                          <p:spTgt spid="6"/>
                                        </p:tgtEl>
                                        <p:attrNameLst>
                                          <p:attrName>style.visibility</p:attrName>
                                        </p:attrNameLst>
                                      </p:cBhvr>
                                      <p:to>
                                        <p:strVal val="hidden"/>
                                      </p:to>
                                    </p:set>
                                  </p:childTnLst>
                                </p:cTn>
                              </p:par>
                            </p:childTnLst>
                          </p:cTn>
                        </p:par>
                        <p:par>
                          <p:cTn id="43" fill="hold">
                            <p:stCondLst>
                              <p:cond delay="1000"/>
                            </p:stCondLst>
                            <p:childTnLst>
                              <p:par>
                                <p:cTn id="44" presetID="10" presetClass="entr" presetSubtype="0" fill="hold" nodeType="afterEffect">
                                  <p:stCondLst>
                                    <p:cond delay="0"/>
                                  </p:stCondLst>
                                  <p:childTnLst>
                                    <p:set>
                                      <p:cBhvr>
                                        <p:cTn id="45" dur="1" fill="hold">
                                          <p:stCondLst>
                                            <p:cond delay="0"/>
                                          </p:stCondLst>
                                        </p:cTn>
                                        <p:tgtEl>
                                          <p:spTgt spid="1030"/>
                                        </p:tgtEl>
                                        <p:attrNameLst>
                                          <p:attrName>style.visibility</p:attrName>
                                        </p:attrNameLst>
                                      </p:cBhvr>
                                      <p:to>
                                        <p:strVal val="visible"/>
                                      </p:to>
                                    </p:set>
                                    <p:animEffect transition="in" filter="fade">
                                      <p:cBhvr>
                                        <p:cTn id="46"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4210383"/>
          </a:xfrm>
        </p:spPr>
        <p:txBody>
          <a:bodyPr/>
          <a:lstStyle/>
          <a:p>
            <a:pPr marL="796925" lvl="1" indent="-457200" defTabSz="1306221" fontAlgn="auto">
              <a:buFont typeface="Arial" panose="020B0604020202020204" pitchFamily="34" charset="0"/>
              <a:buChar char="•"/>
              <a:defRPr/>
            </a:pPr>
            <a:r>
              <a:rPr lang="en-US" dirty="0"/>
              <a:t>Russian chemist and inventor</a:t>
            </a:r>
          </a:p>
          <a:p>
            <a:pPr marL="796925" lvl="1" indent="-457200" defTabSz="1306221" fontAlgn="auto">
              <a:buFont typeface="Arial" panose="020B0604020202020204" pitchFamily="34" charset="0"/>
              <a:buChar char="•"/>
              <a:defRPr/>
            </a:pPr>
            <a:endParaRPr lang="en-US" dirty="0"/>
          </a:p>
          <a:p>
            <a:pPr marL="796925" lvl="1" indent="-457200" defTabSz="1306221" fontAlgn="auto">
              <a:buFont typeface="Arial" panose="020B0604020202020204" pitchFamily="34" charset="0"/>
              <a:buChar char="•"/>
              <a:defRPr/>
            </a:pPr>
            <a:r>
              <a:rPr lang="en-US" dirty="0"/>
              <a:t>Became teacher in 1867 and made a great discovery while writing his textbook – </a:t>
            </a:r>
            <a:r>
              <a:rPr lang="en-US" i="1" dirty="0"/>
              <a:t>Principles of Chemistry</a:t>
            </a:r>
          </a:p>
          <a:p>
            <a:pPr marL="796925" lvl="1" indent="-457200" defTabSz="1306221" fontAlgn="auto">
              <a:buFont typeface="Arial" panose="020B0604020202020204" pitchFamily="34" charset="0"/>
              <a:buChar char="•"/>
              <a:defRPr/>
            </a:pPr>
            <a:endParaRPr lang="en-US" dirty="0"/>
          </a:p>
          <a:p>
            <a:pPr marL="796925" lvl="1" indent="-457200" defTabSz="1306221" fontAlgn="auto">
              <a:buFont typeface="Arial" panose="020B0604020202020204" pitchFamily="34" charset="0"/>
              <a:buChar char="•"/>
              <a:defRPr/>
            </a:pPr>
            <a:r>
              <a:rPr lang="en-US" dirty="0"/>
              <a:t>Viewed elements from a different perspective, playing with how to visualize them</a:t>
            </a:r>
          </a:p>
          <a:p>
            <a:pPr marL="796925" lvl="1" indent="-457200" defTabSz="1306221" fontAlgn="auto">
              <a:buFont typeface="Arial" panose="020B0604020202020204" pitchFamily="34" charset="0"/>
              <a:buChar char="•"/>
              <a:defRPr/>
            </a:pPr>
            <a:endParaRPr lang="en-US" dirty="0"/>
          </a:p>
          <a:p>
            <a:pPr marL="457200" indent="-457200" defTabSz="1306221" fontAlgn="auto">
              <a:buFont typeface="Arial" panose="020B0604020202020204" pitchFamily="34" charset="0"/>
              <a:buChar char="•"/>
              <a:defRPr/>
            </a:pPr>
            <a:endParaRPr lang="en-US" dirty="0"/>
          </a:p>
        </p:txBody>
      </p:sp>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Dmitri Mendeleev</a:t>
            </a:r>
          </a:p>
        </p:txBody>
      </p:sp>
      <p:pic>
        <p:nvPicPr>
          <p:cNvPr id="1026" name="Picture 2" descr="https://lh6.googleusercontent.com/a2PMKW8mhxvKQHekMr-j8tX9I2FT835fgtBlOojWQbGw6t0iBw54WkMLWqK3iG_7sbkWCJAnbftZFGssUac_xAahEmVmwX47hfGeWOEVKbDaStp2WnhWguwhPtFnBZQ4tnlbW4-x">
            <a:extLst>
              <a:ext uri="{FF2B5EF4-FFF2-40B4-BE49-F238E27FC236}">
                <a16:creationId xmlns:a16="http://schemas.microsoft.com/office/drawing/2014/main" id="{86B4DD78-FED8-4216-A9E9-040487BE6E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5209" y="2306327"/>
            <a:ext cx="2997239" cy="4073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794622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5" name="Title 1"/>
          <p:cNvSpPr>
            <a:spLocks noGrp="1"/>
          </p:cNvSpPr>
          <p:nvPr>
            <p:ph type="title"/>
          </p:nvPr>
        </p:nvSpPr>
        <p:spPr>
          <a:xfrm>
            <a:off x="3276600" y="1680117"/>
            <a:ext cx="8077200" cy="4000006"/>
          </a:xfrm>
        </p:spPr>
        <p:txBody>
          <a:bodyPr/>
          <a:lstStyle/>
          <a:p>
            <a:r>
              <a:rPr lang="en-US" dirty="0">
                <a:solidFill>
                  <a:srgbClr val="4C4C4C"/>
                </a:solidFill>
                <a:latin typeface="BentonSans Book" charset="0"/>
              </a:rPr>
              <a:t>“</a:t>
            </a:r>
            <a:r>
              <a:rPr lang="en-US" dirty="0"/>
              <a:t>I saw in a dream a table where all the elements fell into place as required. Awakening, I immediately wrote it down on a piece of paper</a:t>
            </a:r>
            <a:r>
              <a:rPr lang="en-US" dirty="0">
                <a:solidFill>
                  <a:srgbClr val="4C4C4C"/>
                </a:solidFill>
                <a:latin typeface="BentonSans Book" charset="0"/>
              </a:rPr>
              <a:t>.”</a:t>
            </a:r>
          </a:p>
        </p:txBody>
      </p:sp>
      <p:sp>
        <p:nvSpPr>
          <p:cNvPr id="3" name="Text Placeholder 2"/>
          <p:cNvSpPr>
            <a:spLocks noGrp="1"/>
          </p:cNvSpPr>
          <p:nvPr>
            <p:ph type="body" sz="quarter" idx="11"/>
          </p:nvPr>
        </p:nvSpPr>
        <p:spPr>
          <a:xfrm>
            <a:off x="3560763" y="5846948"/>
            <a:ext cx="8077200" cy="276225"/>
          </a:xfrm>
        </p:spPr>
        <p:txBody>
          <a:bodyPr/>
          <a:lstStyle/>
          <a:p>
            <a:pPr defTabSz="1306221" fontAlgn="auto">
              <a:spcAft>
                <a:spcPts val="0"/>
              </a:spcAft>
              <a:buFont typeface="Arial" panose="020B0604020202020204" pitchFamily="34" charset="0"/>
              <a:buNone/>
              <a:defRPr/>
            </a:pPr>
            <a:r>
              <a:rPr lang="en-US" sz="1800" dirty="0">
                <a:ea typeface="+mn-ea"/>
              </a:rPr>
              <a:t>Dmitri Mendeleev</a:t>
            </a:r>
          </a:p>
        </p:txBody>
      </p:sp>
    </p:spTree>
    <p:extLst>
      <p:ext uri="{BB962C8B-B14F-4D97-AF65-F5344CB8AC3E}">
        <p14:creationId xmlns:p14="http://schemas.microsoft.com/office/powerpoint/2010/main" val="988820585"/>
      </p:ext>
    </p:extLst>
  </p:cSld>
  <p:clrMapOvr>
    <a:masterClrMapping/>
  </p:clrMapOvr>
  <p:transition spd="slow">
    <p:cover/>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descr="Bottom_Viz_August-09.png"/>
          <p:cNvPicPr>
            <a:picLocks noChangeAspect="1"/>
          </p:cNvPicPr>
          <p:nvPr/>
        </p:nvPicPr>
        <p:blipFill rotWithShape="1">
          <a:blip r:embed="rId3"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pic>
        <p:nvPicPr>
          <p:cNvPr id="3074" name="Picture 2" descr="https://www.meta-synthesis.com/webbook/35_pt/First_Draft_PT.png">
            <a:extLst>
              <a:ext uri="{FF2B5EF4-FFF2-40B4-BE49-F238E27FC236}">
                <a16:creationId xmlns:a16="http://schemas.microsoft.com/office/drawing/2014/main" id="{9B2B273E-9194-48CB-9E38-7C01E24B8626}"/>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297089" y="630572"/>
            <a:ext cx="3978275" cy="6279957"/>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1">
            <a:extLst>
              <a:ext uri="{FF2B5EF4-FFF2-40B4-BE49-F238E27FC236}">
                <a16:creationId xmlns:a16="http://schemas.microsoft.com/office/drawing/2014/main" id="{6810FE93-ECFD-4BB2-A1BA-63EC2FA4EBF8}"/>
              </a:ext>
            </a:extLst>
          </p:cNvPr>
          <p:cNvSpPr txBox="1">
            <a:spLocks/>
          </p:cNvSpPr>
          <p:nvPr/>
        </p:nvSpPr>
        <p:spPr>
          <a:xfrm>
            <a:off x="7860809" y="3105293"/>
            <a:ext cx="5513770" cy="1009507"/>
          </a:xfrm>
          <a:prstGeom prst="rect">
            <a:avLst/>
          </a:prstGeom>
        </p:spPr>
        <p:txBody>
          <a:bodyPr anchor="ctr"/>
          <a:lst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defTabSz="1306221" fontAlgn="auto">
              <a:buNone/>
              <a:defRPr/>
            </a:pPr>
            <a:r>
              <a:rPr lang="en-US" sz="8000" dirty="0"/>
              <a:t>1868 </a:t>
            </a:r>
          </a:p>
          <a:p>
            <a:pPr marL="0" indent="0" defTabSz="1306221" fontAlgn="auto">
              <a:buNone/>
              <a:defRPr/>
            </a:pPr>
            <a:r>
              <a:rPr lang="en-US" sz="8000" dirty="0"/>
              <a:t>First</a:t>
            </a:r>
          </a:p>
          <a:p>
            <a:pPr marL="0" indent="0" defTabSz="1306221" fontAlgn="auto">
              <a:buNone/>
              <a:defRPr/>
            </a:pPr>
            <a:r>
              <a:rPr lang="en-US" sz="8000" dirty="0"/>
              <a:t>Draft</a:t>
            </a:r>
          </a:p>
        </p:txBody>
      </p:sp>
    </p:spTree>
    <p:extLst>
      <p:ext uri="{BB962C8B-B14F-4D97-AF65-F5344CB8AC3E}">
        <p14:creationId xmlns:p14="http://schemas.microsoft.com/office/powerpoint/2010/main" val="3840652395"/>
      </p:ext>
    </p:extLst>
  </p:cSld>
  <p:clrMapOvr>
    <a:masterClrMapping/>
  </p:clrMapOvr>
  <p:transition spd="slow">
    <p:cover/>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100" name="Picture 4" descr="https://upload.wikimedia.org/wikipedia/commons/thumb/4/4d/Mendeleev%27s_1869_periodic_table.svg/375px-Mendeleev%27s_1869_periodic_table.svg.png">
            <a:extLst>
              <a:ext uri="{FF2B5EF4-FFF2-40B4-BE49-F238E27FC236}">
                <a16:creationId xmlns:a16="http://schemas.microsoft.com/office/drawing/2014/main" id="{04884433-1862-41BE-947A-9C5E3917F5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4865" y="455850"/>
            <a:ext cx="5961690" cy="6629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Bottom_Viz_August-09.png"/>
          <p:cNvPicPr>
            <a:picLocks noChangeAspect="1"/>
          </p:cNvPicPr>
          <p:nvPr/>
        </p:nvPicPr>
        <p:blipFill rotWithShape="1">
          <a:blip r:embed="rId4"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sp>
        <p:nvSpPr>
          <p:cNvPr id="10" name="Text Placeholder 1">
            <a:extLst>
              <a:ext uri="{FF2B5EF4-FFF2-40B4-BE49-F238E27FC236}">
                <a16:creationId xmlns:a16="http://schemas.microsoft.com/office/drawing/2014/main" id="{6810FE93-ECFD-4BB2-A1BA-63EC2FA4EBF8}"/>
              </a:ext>
            </a:extLst>
          </p:cNvPr>
          <p:cNvSpPr txBox="1">
            <a:spLocks/>
          </p:cNvSpPr>
          <p:nvPr/>
        </p:nvSpPr>
        <p:spPr>
          <a:xfrm>
            <a:off x="7511143" y="3105293"/>
            <a:ext cx="6629400" cy="1009507"/>
          </a:xfrm>
          <a:prstGeom prst="rect">
            <a:avLst/>
          </a:prstGeom>
        </p:spPr>
        <p:txBody>
          <a:bodyPr anchor="ctr"/>
          <a:lst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defTabSz="1306221" fontAlgn="auto">
              <a:buNone/>
              <a:defRPr/>
            </a:pPr>
            <a:r>
              <a:rPr lang="en-US" sz="8000" dirty="0"/>
              <a:t>1869</a:t>
            </a:r>
          </a:p>
          <a:p>
            <a:pPr marL="0" indent="0" defTabSz="1306221" fontAlgn="auto">
              <a:buNone/>
              <a:defRPr/>
            </a:pPr>
            <a:r>
              <a:rPr lang="en-US" sz="8000" dirty="0"/>
              <a:t>Mendeleev’s</a:t>
            </a:r>
          </a:p>
          <a:p>
            <a:pPr marL="0" indent="0" defTabSz="1306221" fontAlgn="auto">
              <a:buNone/>
              <a:defRPr/>
            </a:pPr>
            <a:r>
              <a:rPr lang="en-US" sz="8000" dirty="0"/>
              <a:t>Tabelle I</a:t>
            </a:r>
          </a:p>
        </p:txBody>
      </p:sp>
      <p:pic>
        <p:nvPicPr>
          <p:cNvPr id="4098" name="Picture 2" descr="Mendeleev's Tabelle I">
            <a:extLst>
              <a:ext uri="{FF2B5EF4-FFF2-40B4-BE49-F238E27FC236}">
                <a16:creationId xmlns:a16="http://schemas.microsoft.com/office/drawing/2014/main" id="{CEA8D233-AAF9-4080-9347-5FAEAE130916}"/>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2256824" y="455850"/>
            <a:ext cx="4594798" cy="662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950025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098"/>
                                        </p:tgtEl>
                                      </p:cBhvr>
                                    </p:animEffect>
                                    <p:set>
                                      <p:cBhvr>
                                        <p:cTn id="7" dur="1" fill="hold">
                                          <p:stCondLst>
                                            <p:cond delay="499"/>
                                          </p:stCondLst>
                                        </p:cTn>
                                        <p:tgtEl>
                                          <p:spTgt spid="4098"/>
                                        </p:tgtEl>
                                        <p:attrNameLst>
                                          <p:attrName>style.visibility</p:attrName>
                                        </p:attrNameLst>
                                      </p:cBhvr>
                                      <p:to>
                                        <p:strVal val="hidden"/>
                                      </p:to>
                                    </p:set>
                                  </p:childTnLst>
                                </p:cTn>
                              </p:par>
                              <p:par>
                                <p:cTn id="8" presetID="10" presetClass="entr" presetSubtype="0" fill="hold" nodeType="withEffect">
                                  <p:stCondLst>
                                    <p:cond delay="300"/>
                                  </p:stCondLst>
                                  <p:childTnLst>
                                    <p:set>
                                      <p:cBhvr>
                                        <p:cTn id="9" dur="1" fill="hold">
                                          <p:stCondLst>
                                            <p:cond delay="0"/>
                                          </p:stCondLst>
                                        </p:cTn>
                                        <p:tgtEl>
                                          <p:spTgt spid="4100"/>
                                        </p:tgtEl>
                                        <p:attrNameLst>
                                          <p:attrName>style.visibility</p:attrName>
                                        </p:attrNameLst>
                                      </p:cBhvr>
                                      <p:to>
                                        <p:strVal val="visible"/>
                                      </p:to>
                                    </p:set>
                                    <p:animEffect transition="in" filter="fade">
                                      <p:cBhvr>
                                        <p:cTn id="10"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E66CED44-C35F-44AF-91DC-1CF5A3398EE6}"/>
              </a:ext>
            </a:extLst>
          </p:cNvPr>
          <p:cNvPicPr>
            <a:picLocks noGrp="1" noChangeAspect="1"/>
          </p:cNvPicPr>
          <p:nvPr>
            <p:ph type="pic" sz="quarter" idx="10"/>
          </p:nvPr>
        </p:nvPicPr>
        <p:blipFill>
          <a:blip r:embed="rId3" cstate="email">
            <a:extLst>
              <a:ext uri="{28A0092B-C50C-407E-A947-70E740481C1C}">
                <a14:useLocalDpi xmlns:a14="http://schemas.microsoft.com/office/drawing/2010/main" val="0"/>
              </a:ext>
            </a:extLst>
          </a:blip>
          <a:srcRect l="1980" r="1980"/>
          <a:stretch>
            <a:fillRect/>
          </a:stretch>
        </p:blipFill>
        <p:spPr/>
      </p:pic>
    </p:spTree>
    <p:extLst>
      <p:ext uri="{BB962C8B-B14F-4D97-AF65-F5344CB8AC3E}">
        <p14:creationId xmlns:p14="http://schemas.microsoft.com/office/powerpoint/2010/main" val="1124204281"/>
      </p:ext>
    </p:extLst>
  </p:cSld>
  <p:clrMapOvr>
    <a:masterClrMapping/>
  </p:clrMapOvr>
  <p:transition spd="slow">
    <p:cover/>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descr="Bottom_Viz_August-09.png"/>
          <p:cNvPicPr>
            <a:picLocks noChangeAspect="1"/>
          </p:cNvPicPr>
          <p:nvPr/>
        </p:nvPicPr>
        <p:blipFill rotWithShape="1">
          <a:blip r:embed="rId3"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sp>
        <p:nvSpPr>
          <p:cNvPr id="10" name="Text Placeholder 1">
            <a:extLst>
              <a:ext uri="{FF2B5EF4-FFF2-40B4-BE49-F238E27FC236}">
                <a16:creationId xmlns:a16="http://schemas.microsoft.com/office/drawing/2014/main" id="{6810FE93-ECFD-4BB2-A1BA-63EC2FA4EBF8}"/>
              </a:ext>
            </a:extLst>
          </p:cNvPr>
          <p:cNvSpPr txBox="1">
            <a:spLocks/>
          </p:cNvSpPr>
          <p:nvPr/>
        </p:nvSpPr>
        <p:spPr>
          <a:xfrm>
            <a:off x="7674429" y="3105293"/>
            <a:ext cx="6531428" cy="1009507"/>
          </a:xfrm>
          <a:prstGeom prst="rect">
            <a:avLst/>
          </a:prstGeom>
        </p:spPr>
        <p:txBody>
          <a:bodyPr anchor="ctr"/>
          <a:lst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defTabSz="1306221" fontAlgn="auto">
              <a:buNone/>
              <a:defRPr/>
            </a:pPr>
            <a:r>
              <a:rPr lang="en-US" sz="8000" dirty="0"/>
              <a:t>1871</a:t>
            </a:r>
          </a:p>
          <a:p>
            <a:pPr marL="0" indent="0" defTabSz="1306221" fontAlgn="auto">
              <a:buNone/>
              <a:defRPr/>
            </a:pPr>
            <a:r>
              <a:rPr lang="en-US" sz="8000" dirty="0"/>
              <a:t>Mendeleev’s</a:t>
            </a:r>
          </a:p>
          <a:p>
            <a:pPr marL="0" indent="0" defTabSz="1306221" fontAlgn="auto">
              <a:buNone/>
              <a:defRPr/>
            </a:pPr>
            <a:r>
              <a:rPr lang="en-US" sz="8000" dirty="0"/>
              <a:t>Tabelle II</a:t>
            </a:r>
          </a:p>
        </p:txBody>
      </p:sp>
      <p:pic>
        <p:nvPicPr>
          <p:cNvPr id="5122" name="Picture 2" descr="https://www.meta-synthesis.com/webbook/35_pt/pt02.jpg">
            <a:extLst>
              <a:ext uri="{FF2B5EF4-FFF2-40B4-BE49-F238E27FC236}">
                <a16:creationId xmlns:a16="http://schemas.microsoft.com/office/drawing/2014/main" id="{BCAE560C-CD3B-431A-9BC4-49C157F9F4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9648" y="2189400"/>
            <a:ext cx="6076950" cy="31623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upload.wikimedia.org/wikipedia/commons/thumb/a/aa/Periodic_table_by_Mendeleev%2C_1871.svg/750px-Periodic_table_by_Mendeleev%2C_1871.svg.png">
            <a:extLst>
              <a:ext uri="{FF2B5EF4-FFF2-40B4-BE49-F238E27FC236}">
                <a16:creationId xmlns:a16="http://schemas.microsoft.com/office/drawing/2014/main" id="{37759E33-8FA5-46AF-B9CA-7C0A35FE8FF0}"/>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838430" y="2189400"/>
            <a:ext cx="6376804" cy="3460479"/>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www.meta-synthesis.com/webbook/35_pt/Mendeleev%27sPeriodic.gif">
            <a:extLst>
              <a:ext uri="{FF2B5EF4-FFF2-40B4-BE49-F238E27FC236}">
                <a16:creationId xmlns:a16="http://schemas.microsoft.com/office/drawing/2014/main" id="{9FBB4AE7-C78E-4DFD-A388-DA5242E8D0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1880" y="1908847"/>
            <a:ext cx="6312486" cy="4021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963904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122"/>
                                        </p:tgtEl>
                                      </p:cBhvr>
                                    </p:animEffect>
                                    <p:set>
                                      <p:cBhvr>
                                        <p:cTn id="7" dur="1" fill="hold">
                                          <p:stCondLst>
                                            <p:cond delay="499"/>
                                          </p:stCondLst>
                                        </p:cTn>
                                        <p:tgtEl>
                                          <p:spTgt spid="5122"/>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5124"/>
                                        </p:tgtEl>
                                        <p:attrNameLst>
                                          <p:attrName>style.visibility</p:attrName>
                                        </p:attrNameLst>
                                      </p:cBhvr>
                                      <p:to>
                                        <p:strVal val="visible"/>
                                      </p:to>
                                    </p:set>
                                    <p:animEffect transition="in" filter="fade">
                                      <p:cBhvr>
                                        <p:cTn id="10" dur="500"/>
                                        <p:tgtEl>
                                          <p:spTgt spid="512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126"/>
                                        </p:tgtEl>
                                        <p:attrNameLst>
                                          <p:attrName>style.visibility</p:attrName>
                                        </p:attrNameLst>
                                      </p:cBhvr>
                                      <p:to>
                                        <p:strVal val="visible"/>
                                      </p:to>
                                    </p:set>
                                    <p:animEffect transition="in" filter="fade">
                                      <p:cBhvr>
                                        <p:cTn id="15" dur="500"/>
                                        <p:tgtEl>
                                          <p:spTgt spid="5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148" name="Picture 4" descr="Image result for periodic table">
            <a:extLst>
              <a:ext uri="{FF2B5EF4-FFF2-40B4-BE49-F238E27FC236}">
                <a16:creationId xmlns:a16="http://schemas.microsoft.com/office/drawing/2014/main" id="{A2D4D87C-4814-4D04-A1C5-55D3D4810B91}"/>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0" y="0"/>
            <a:ext cx="14630400" cy="822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5967589"/>
      </p:ext>
    </p:extLst>
  </p:cSld>
  <p:clrMapOvr>
    <a:masterClrMapping/>
  </p:clrMapOvr>
  <p:transition spd="slow">
    <p:cove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6327886"/>
          </a:xfrm>
        </p:spPr>
        <p:txBody>
          <a:bodyPr/>
          <a:lstStyle/>
          <a:p>
            <a:pPr marL="457200" indent="-457200" defTabSz="1306221" fontAlgn="auto">
              <a:buFont typeface="Arial" panose="020B0604020202020204" pitchFamily="34" charset="0"/>
              <a:buChar char="•"/>
              <a:defRPr/>
            </a:pPr>
            <a:r>
              <a:rPr lang="en-US" dirty="0"/>
              <a:t>Economist, author of </a:t>
            </a:r>
            <a:r>
              <a:rPr lang="en-US" i="1" dirty="0"/>
              <a:t>Freakonomics</a:t>
            </a:r>
          </a:p>
          <a:p>
            <a:pPr marL="457200" indent="-457200" defTabSz="1306221" fontAlgn="auto">
              <a:buFont typeface="Arial" panose="020B0604020202020204" pitchFamily="34" charset="0"/>
              <a:buChar char="•"/>
              <a:defRPr/>
            </a:pPr>
            <a:r>
              <a:rPr lang="en-US" dirty="0"/>
              <a:t>Chicago Public School System switched to new testing criterium</a:t>
            </a:r>
          </a:p>
          <a:p>
            <a:pPr marL="796925" lvl="1" indent="-457200" defTabSz="1306221" fontAlgn="auto">
              <a:buFont typeface="Arial" panose="020B0604020202020204" pitchFamily="34" charset="0"/>
              <a:buChar char="•"/>
              <a:defRPr/>
            </a:pPr>
            <a:r>
              <a:rPr lang="en-US" dirty="0"/>
              <a:t>Introduced potential penalties and restrictions on teachers and schools</a:t>
            </a:r>
          </a:p>
          <a:p>
            <a:pPr marL="796925" lvl="1" indent="-457200" defTabSz="1306221" fontAlgn="auto">
              <a:buFont typeface="Arial" panose="020B0604020202020204" pitchFamily="34" charset="0"/>
              <a:buChar char="•"/>
              <a:defRPr/>
            </a:pPr>
            <a:r>
              <a:rPr lang="en-US" dirty="0"/>
              <a:t>Grades improved, substantially</a:t>
            </a:r>
          </a:p>
          <a:p>
            <a:pPr marL="457200" indent="-457200" defTabSz="1306221" fontAlgn="auto">
              <a:buFont typeface="Arial" panose="020B0604020202020204" pitchFamily="34" charset="0"/>
              <a:buChar char="•"/>
              <a:defRPr/>
            </a:pPr>
            <a:r>
              <a:rPr lang="en-US" dirty="0"/>
              <a:t>Released test scores publicly</a:t>
            </a:r>
          </a:p>
          <a:p>
            <a:pPr marL="796925" lvl="1" indent="-457200" defTabSz="1306221" fontAlgn="auto">
              <a:buFont typeface="Arial" panose="020B0604020202020204" pitchFamily="34" charset="0"/>
              <a:buChar char="•"/>
              <a:defRPr/>
            </a:pPr>
            <a:r>
              <a:rPr lang="en-US" dirty="0"/>
              <a:t>Letter == correct answer; number == incorrect</a:t>
            </a:r>
          </a:p>
          <a:p>
            <a:pPr marL="796925" lvl="1" indent="-457200" defTabSz="1306221" fontAlgn="auto">
              <a:buFont typeface="Arial" panose="020B0604020202020204" pitchFamily="34" charset="0"/>
              <a:buChar char="•"/>
              <a:defRPr/>
            </a:pPr>
            <a:r>
              <a:rPr lang="en-US" dirty="0"/>
              <a:t>700,000 tests, organized by classroom</a:t>
            </a:r>
          </a:p>
          <a:p>
            <a:pPr marL="796925" lvl="1" indent="-457200" defTabSz="1306221" fontAlgn="auto">
              <a:buFont typeface="Arial" panose="020B0604020202020204" pitchFamily="34" charset="0"/>
              <a:buChar char="•"/>
              <a:defRPr/>
            </a:pPr>
            <a:r>
              <a:rPr lang="en-US" dirty="0"/>
              <a:t>1993 – 2000</a:t>
            </a:r>
          </a:p>
          <a:p>
            <a:pPr marL="796925" lvl="1" indent="-457200" defTabSz="1306221" fontAlgn="auto">
              <a:buFont typeface="Arial" panose="020B0604020202020204" pitchFamily="34" charset="0"/>
              <a:buChar char="•"/>
              <a:defRPr/>
            </a:pPr>
            <a:r>
              <a:rPr lang="en-US" dirty="0"/>
              <a:t>400,000 students per year</a:t>
            </a:r>
          </a:p>
          <a:p>
            <a:pPr marL="796925" lvl="1" indent="-457200" defTabSz="1306221" fontAlgn="auto">
              <a:buFont typeface="Arial" panose="020B0604020202020204" pitchFamily="34" charset="0"/>
              <a:buChar char="•"/>
              <a:defRPr/>
            </a:pPr>
            <a:r>
              <a:rPr lang="en-US" dirty="0"/>
              <a:t>100 million individual answers</a:t>
            </a:r>
          </a:p>
          <a:p>
            <a:pPr marL="796925" lvl="1" indent="-457200" defTabSz="1306221" fontAlgn="auto">
              <a:buFont typeface="Arial" panose="020B0604020202020204" pitchFamily="34" charset="0"/>
              <a:buChar char="•"/>
              <a:defRPr/>
            </a:pPr>
            <a:endParaRPr lang="en-US" dirty="0"/>
          </a:p>
          <a:p>
            <a:pPr marL="457200" indent="-457200" defTabSz="1306221" fontAlgn="auto">
              <a:buFont typeface="Arial" panose="020B0604020202020204" pitchFamily="34" charset="0"/>
              <a:buChar char="•"/>
              <a:defRPr/>
            </a:pPr>
            <a:endParaRPr lang="en-US" dirty="0"/>
          </a:p>
        </p:txBody>
      </p:sp>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Steven Levitt</a:t>
            </a:r>
          </a:p>
        </p:txBody>
      </p:sp>
      <p:pic>
        <p:nvPicPr>
          <p:cNvPr id="9" name="Picture 2" descr="https://lh5.googleusercontent.com/2nHtAaAidypwtGoBo7Wnzmm5s87KRds7ueFFJlOfX9W6UtpCx2Sb9fEihOTuXDiFErIkxow78-I6hL7JwiESyO1Cs3TQcqEt5pmrYe9w0d7rtgoaIT5hcz5am1oc0luazVt94T8Z">
            <a:extLst>
              <a:ext uri="{FF2B5EF4-FFF2-40B4-BE49-F238E27FC236}">
                <a16:creationId xmlns:a16="http://schemas.microsoft.com/office/drawing/2014/main" id="{782B2912-AEDF-4FBF-AB2F-BC91C856DFB0}"/>
              </a:ext>
            </a:extLst>
          </p:cNvPr>
          <p:cNvPicPr>
            <a:picLocks noGrp="1" noChangeAspect="1" noChangeArrowheads="1"/>
          </p:cNvPicPr>
          <p:nvPr>
            <p:ph type="pic" sz="quarter" idx="10"/>
          </p:nvPr>
        </p:nvPicPr>
        <p:blipFill>
          <a:blip r:embed="rId3" cstate="email">
            <a:extLst>
              <a:ext uri="{28A0092B-C50C-407E-A947-70E740481C1C}">
                <a14:useLocalDpi xmlns:a14="http://schemas.microsoft.com/office/drawing/2010/main" val="0"/>
              </a:ext>
            </a:extLst>
          </a:blip>
          <a:srcRect t="2378" b="2378"/>
          <a:stretch>
            <a:fillRect/>
          </a:stretch>
        </p:blipFill>
        <p:spPr bwMode="auto">
          <a:xfrm>
            <a:off x="704850" y="1868488"/>
            <a:ext cx="6019800" cy="5408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0676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fade">
                                      <p:cBhvr>
                                        <p:cTn id="52"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What’s Different Here?</a:t>
            </a:r>
          </a:p>
        </p:txBody>
      </p:sp>
      <p:pic>
        <p:nvPicPr>
          <p:cNvPr id="4106" name="Picture 10" descr="https://cdn-images-1.medium.com/max/1600/0*LUE_Wa0aJ2kTNhfW.">
            <a:extLst>
              <a:ext uri="{FF2B5EF4-FFF2-40B4-BE49-F238E27FC236}">
                <a16:creationId xmlns:a16="http://schemas.microsoft.com/office/drawing/2014/main" id="{57161E5D-C2A1-4481-BF8B-36BA82856C83}"/>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04476" y="1692542"/>
            <a:ext cx="5711748" cy="5388481"/>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https://cdn-images-1.medium.com/max/1600/0*C1dsWj4KkCoQpBBe.">
            <a:extLst>
              <a:ext uri="{FF2B5EF4-FFF2-40B4-BE49-F238E27FC236}">
                <a16:creationId xmlns:a16="http://schemas.microsoft.com/office/drawing/2014/main" id="{8AAAEEB3-CD20-46DD-B856-079A6D5C1E14}"/>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8136219" y="2045157"/>
            <a:ext cx="5842933" cy="503586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4" descr="https://cdn-images-1.medium.com/max/1600/0*kDLKkN3Wy9U3EZ6R.">
            <a:extLst>
              <a:ext uri="{FF2B5EF4-FFF2-40B4-BE49-F238E27FC236}">
                <a16:creationId xmlns:a16="http://schemas.microsoft.com/office/drawing/2014/main" id="{6633C1A3-C36B-43FB-9E2A-39058D9A265C}"/>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04477" y="1897894"/>
            <a:ext cx="5789706" cy="497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830842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xit" presetSubtype="0" fill="hold" nodeType="withEffect">
                                  <p:stCondLst>
                                    <p:cond delay="0"/>
                                  </p:stCondLst>
                                  <p:childTnLst>
                                    <p:animEffect transition="out" filter="fade">
                                      <p:cBhvr>
                                        <p:cTn id="9" dur="500"/>
                                        <p:tgtEl>
                                          <p:spTgt spid="4106"/>
                                        </p:tgtEl>
                                      </p:cBhvr>
                                    </p:animEffect>
                                    <p:set>
                                      <p:cBhvr>
                                        <p:cTn id="10" dur="1" fill="hold">
                                          <p:stCondLst>
                                            <p:cond delay="499"/>
                                          </p:stCondLst>
                                        </p:cTn>
                                        <p:tgtEl>
                                          <p:spTgt spid="410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5124480"/>
          </a:xfrm>
        </p:spPr>
        <p:txBody>
          <a:bodyPr/>
          <a:lstStyle/>
          <a:p>
            <a:pPr marL="457200" indent="-457200" defTabSz="1306221" fontAlgn="auto">
              <a:defRPr/>
            </a:pPr>
            <a:r>
              <a:rPr lang="en-US" sz="2400" dirty="0">
                <a:ea typeface="+mn-ea"/>
              </a:rPr>
              <a:t>Data Scientist</a:t>
            </a:r>
          </a:p>
          <a:p>
            <a:pPr marL="739775" lvl="1" indent="-457200" defTabSz="1306221" fontAlgn="auto">
              <a:defRPr/>
            </a:pPr>
            <a:r>
              <a:rPr lang="en-US" sz="2000" dirty="0">
                <a:ea typeface="+mn-ea"/>
              </a:rPr>
              <a:t>“The salaries of data scientists are rapidly increasing with demand.” </a:t>
            </a:r>
            <a:r>
              <a:rPr lang="en-US" sz="2000" dirty="0"/>
              <a:t>(</a:t>
            </a:r>
            <a:r>
              <a:rPr lang="en-US" sz="2000" dirty="0">
                <a:hlinkClick r:id="rId3"/>
              </a:rPr>
              <a:t>Attunity, 2018</a:t>
            </a:r>
            <a:r>
              <a:rPr lang="en-US" sz="2000" dirty="0"/>
              <a:t>)</a:t>
            </a:r>
          </a:p>
          <a:p>
            <a:pPr marL="739775" lvl="1" indent="-457200" defTabSz="1306221" fontAlgn="auto">
              <a:defRPr/>
            </a:pPr>
            <a:r>
              <a:rPr lang="en-US" sz="2000" b="1" dirty="0">
                <a:ea typeface="+mn-ea"/>
              </a:rPr>
              <a:t>“83% of data scientists polled feel that there is shortage of data scientists today” </a:t>
            </a:r>
            <a:r>
              <a:rPr lang="en-US" sz="2000" dirty="0">
                <a:ea typeface="+mn-ea"/>
              </a:rPr>
              <a:t>(</a:t>
            </a:r>
            <a:r>
              <a:rPr lang="en-US" sz="2000" dirty="0">
                <a:ea typeface="+mn-ea"/>
                <a:hlinkClick r:id="rId4"/>
              </a:rPr>
              <a:t>CrowdFlower, 2016</a:t>
            </a:r>
            <a:r>
              <a:rPr lang="en-US" sz="2000" dirty="0">
                <a:ea typeface="+mn-ea"/>
              </a:rPr>
              <a:t>)</a:t>
            </a:r>
          </a:p>
          <a:p>
            <a:pPr marL="739775" lvl="1" indent="-457200" defTabSz="1306221" fontAlgn="auto">
              <a:defRPr/>
            </a:pPr>
            <a:r>
              <a:rPr lang="en-US" sz="2000" dirty="0">
                <a:ea typeface="+mn-ea"/>
              </a:rPr>
              <a:t>“80% of data scientists feel really positive about their current gig” </a:t>
            </a:r>
            <a:r>
              <a:rPr lang="en-US" sz="2000" dirty="0"/>
              <a:t>(</a:t>
            </a:r>
            <a:r>
              <a:rPr lang="en-US" sz="2000" dirty="0">
                <a:hlinkClick r:id="rId4"/>
              </a:rPr>
              <a:t>CrowdFlower, 2016</a:t>
            </a:r>
            <a:r>
              <a:rPr lang="en-US" sz="2000" dirty="0"/>
              <a:t>)</a:t>
            </a:r>
          </a:p>
          <a:p>
            <a:pPr marL="739775" lvl="1" indent="-457200" defTabSz="1306221" fontAlgn="auto">
              <a:defRPr/>
            </a:pPr>
            <a:r>
              <a:rPr lang="en-US" sz="2000" dirty="0">
                <a:ea typeface="+mn-ea"/>
              </a:rPr>
              <a:t>“[b]y 2020 the number of Data Science and Analytics job listings is projected to grow by nearly 364,000 listings to approximately 2,720,000.” (</a:t>
            </a:r>
            <a:r>
              <a:rPr lang="en-US" sz="2000" dirty="0">
                <a:ea typeface="+mn-ea"/>
                <a:hlinkClick r:id="rId5"/>
              </a:rPr>
              <a:t>Forbes, 2017</a:t>
            </a:r>
            <a:r>
              <a:rPr lang="en-US" sz="2000" dirty="0">
                <a:ea typeface="+mn-ea"/>
              </a:rPr>
              <a:t>)</a:t>
            </a:r>
          </a:p>
          <a:p>
            <a:pPr marL="739775" lvl="1" indent="-457200" defTabSz="1306221" fontAlgn="auto">
              <a:defRPr/>
            </a:pPr>
            <a:endParaRPr lang="en-US" sz="1600" dirty="0">
              <a:ea typeface="+mn-ea"/>
            </a:endParaRPr>
          </a:p>
          <a:p>
            <a:pPr marL="457200" indent="-457200" defTabSz="1306221" fontAlgn="auto">
              <a:defRPr/>
            </a:pPr>
            <a:r>
              <a:rPr lang="en-US" sz="2400" dirty="0">
                <a:ea typeface="+mn-ea"/>
              </a:rPr>
              <a:t>Data Analyst</a:t>
            </a:r>
          </a:p>
          <a:p>
            <a:pPr lvl="1"/>
            <a:r>
              <a:rPr lang="en-US" sz="2000" dirty="0">
                <a:ea typeface="+mn-ea"/>
              </a:rPr>
              <a:t>“</a:t>
            </a:r>
            <a:r>
              <a:rPr lang="en-US" sz="2000" dirty="0"/>
              <a:t>Most companies only analyze 12% of the data they have.” (</a:t>
            </a:r>
            <a:r>
              <a:rPr lang="en-US" sz="2000" dirty="0" err="1">
                <a:hlinkClick r:id="rId3"/>
              </a:rPr>
              <a:t>Attunity</a:t>
            </a:r>
            <a:r>
              <a:rPr lang="en-US" sz="2000" dirty="0">
                <a:hlinkClick r:id="rId3"/>
              </a:rPr>
              <a:t>, 2018</a:t>
            </a:r>
            <a:r>
              <a:rPr lang="en-US" sz="2000" dirty="0"/>
              <a:t>)</a:t>
            </a:r>
          </a:p>
          <a:p>
            <a:pPr lvl="1"/>
            <a:r>
              <a:rPr lang="en-US" sz="2000" dirty="0">
                <a:ea typeface="+mn-ea"/>
              </a:rPr>
              <a:t>“$3.1 trillion, IBM’s estimate of the yearly cost of poor quality data, in the US alone, in 2016. While most people who deal in data every day know that bad data is costly, this figure stuns.” </a:t>
            </a:r>
            <a:r>
              <a:rPr lang="en-US" sz="2000" dirty="0"/>
              <a:t>(</a:t>
            </a:r>
            <a:r>
              <a:rPr lang="en-US" sz="2000" dirty="0">
                <a:hlinkClick r:id="rId6"/>
              </a:rPr>
              <a:t>Harvard Business Review, 2016</a:t>
            </a:r>
            <a:r>
              <a:rPr lang="en-US" sz="2000" dirty="0"/>
              <a:t>)</a:t>
            </a:r>
            <a:endParaRPr lang="en-US" sz="2000" dirty="0">
              <a:ea typeface="+mn-ea"/>
            </a:endParaRPr>
          </a:p>
          <a:p>
            <a:pPr marL="457200" indent="-457200" defTabSz="1306221" fontAlgn="auto">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Career Opportunities</a:t>
            </a:r>
          </a:p>
        </p:txBody>
      </p:sp>
    </p:spTree>
    <p:extLst>
      <p:ext uri="{BB962C8B-B14F-4D97-AF65-F5344CB8AC3E}">
        <p14:creationId xmlns:p14="http://schemas.microsoft.com/office/powerpoint/2010/main" val="32299824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fade">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fade">
                                      <p:cBhvr>
                                        <p:cTn id="42"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577081"/>
          </a:xfrm>
        </p:spPr>
        <p:txBody>
          <a:bodyPr/>
          <a:lstStyle/>
          <a:p>
            <a:r>
              <a:rPr lang="en-US" dirty="0">
                <a:solidFill>
                  <a:srgbClr val="4C4C4C"/>
                </a:solidFill>
                <a:latin typeface="BentonSans Book" charset="0"/>
              </a:rPr>
              <a:t>Tableau</a:t>
            </a:r>
          </a:p>
        </p:txBody>
      </p:sp>
    </p:spTree>
    <p:extLst>
      <p:ext uri="{BB962C8B-B14F-4D97-AF65-F5344CB8AC3E}">
        <p14:creationId xmlns:p14="http://schemas.microsoft.com/office/powerpoint/2010/main" val="54645820"/>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577081"/>
          </a:xfrm>
        </p:spPr>
        <p:txBody>
          <a:bodyPr/>
          <a:lstStyle/>
          <a:p>
            <a:r>
              <a:rPr lang="en-US" dirty="0">
                <a:solidFill>
                  <a:srgbClr val="4C4C4C"/>
                </a:solidFill>
                <a:latin typeface="BentonSans Book" charset="0"/>
              </a:rPr>
              <a:t>Technology Adoptio</a:t>
            </a:r>
            <a:r>
              <a:rPr lang="en-US" dirty="0">
                <a:latin typeface="BentonSans Book" charset="0"/>
              </a:rPr>
              <a:t>n Over Time</a:t>
            </a:r>
            <a:endParaRPr lang="en-US" dirty="0">
              <a:solidFill>
                <a:srgbClr val="4C4C4C"/>
              </a:solidFill>
              <a:latin typeface="BentonSans Book" charset="0"/>
            </a:endParaRPr>
          </a:p>
        </p:txBody>
      </p:sp>
    </p:spTree>
    <p:extLst>
      <p:ext uri="{BB962C8B-B14F-4D97-AF65-F5344CB8AC3E}">
        <p14:creationId xmlns:p14="http://schemas.microsoft.com/office/powerpoint/2010/main" val="920218192"/>
      </p:ext>
    </p:extLst>
  </p:cSld>
  <p:clrMapOvr>
    <a:masterClrMapping/>
  </p:clrMapOvr>
  <p:transition spd="slow">
    <p:cover/>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4385816"/>
          </a:xfrm>
        </p:spPr>
        <p:txBody>
          <a:bodyPr/>
          <a:lstStyle/>
          <a:p>
            <a:pPr marL="457200" indent="-457200" defTabSz="1306221" fontAlgn="auto">
              <a:buFont typeface="+mj-lt"/>
              <a:buAutoNum type="arabicPeriod"/>
              <a:defRPr/>
            </a:pPr>
            <a:r>
              <a:rPr lang="en-US" sz="2400" dirty="0">
                <a:ea typeface="+mn-ea"/>
              </a:rPr>
              <a:t>Open </a:t>
            </a:r>
            <a:r>
              <a:rPr lang="en-US" sz="2400" dirty="0">
                <a:ea typeface="+mn-ea"/>
                <a:hlinkClick r:id="rId3"/>
              </a:rPr>
              <a:t>Template/Germ Theory of Disease (two clinics)</a:t>
            </a:r>
            <a:endParaRPr lang="en-US" sz="2400" dirty="0">
              <a:ea typeface="+mn-ea"/>
            </a:endParaRPr>
          </a:p>
          <a:p>
            <a:pPr marL="457200" indent="-457200" defTabSz="1306221" fontAlgn="auto">
              <a:buFont typeface="+mj-lt"/>
              <a:buAutoNum type="arabicPeriod"/>
              <a:defRPr/>
            </a:pPr>
            <a:r>
              <a:rPr lang="en-US" sz="2400" dirty="0">
                <a:ea typeface="+mn-ea"/>
              </a:rPr>
              <a:t>Drag “Clinic” to Columns</a:t>
            </a:r>
          </a:p>
          <a:p>
            <a:pPr marL="457200" indent="-457200" defTabSz="1306221" fontAlgn="auto">
              <a:buFont typeface="+mj-lt"/>
              <a:buAutoNum type="arabicPeriod"/>
              <a:defRPr/>
            </a:pPr>
            <a:r>
              <a:rPr lang="en-US" sz="2400" dirty="0">
                <a:ea typeface="+mn-ea"/>
              </a:rPr>
              <a:t>Drag “Mortality Rate” to Rows</a:t>
            </a:r>
          </a:p>
          <a:p>
            <a:pPr marL="457200" indent="-457200" defTabSz="1306221" fontAlgn="auto">
              <a:buFont typeface="+mj-lt"/>
              <a:buAutoNum type="arabicPeriod"/>
              <a:defRPr/>
            </a:pPr>
            <a:r>
              <a:rPr lang="en-US" sz="2400" dirty="0">
                <a:ea typeface="+mn-ea"/>
              </a:rPr>
              <a:t>Right click “Mortality Rate” &gt; Measure &gt; Average</a:t>
            </a:r>
          </a:p>
          <a:p>
            <a:pPr marL="457200" indent="-457200" defTabSz="1306221" fontAlgn="auto">
              <a:buFont typeface="+mj-lt"/>
              <a:buAutoNum type="arabicPeriod"/>
              <a:defRPr/>
            </a:pPr>
            <a:r>
              <a:rPr lang="en-US" sz="2400" dirty="0">
                <a:ea typeface="+mn-ea"/>
              </a:rPr>
              <a:t>“Year” to “Columns”</a:t>
            </a:r>
          </a:p>
          <a:p>
            <a:pPr marL="457200" indent="-457200" defTabSz="1306221" fontAlgn="auto">
              <a:buFont typeface="+mj-lt"/>
              <a:buAutoNum type="arabicPeriod"/>
              <a:defRPr/>
            </a:pPr>
            <a:r>
              <a:rPr lang="en-US" sz="2400" dirty="0">
                <a:ea typeface="+mn-ea"/>
              </a:rPr>
              <a:t>Move the existing “Clinic” pill to “Color”</a:t>
            </a:r>
          </a:p>
          <a:p>
            <a:pPr marL="457200" indent="-457200" defTabSz="1306221" fontAlgn="auto">
              <a:buFont typeface="+mj-lt"/>
              <a:buAutoNum type="arabicPeriod"/>
              <a:defRPr/>
            </a:pPr>
            <a:r>
              <a:rPr lang="en-US" sz="2400" dirty="0">
                <a:ea typeface="+mn-ea"/>
              </a:rPr>
              <a:t>“Births” to “Tooltip”</a:t>
            </a:r>
          </a:p>
          <a:p>
            <a:pPr marL="457200" indent="-457200" defTabSz="1306221" fontAlgn="auto">
              <a:buFont typeface="+mj-lt"/>
              <a:buAutoNum type="arabicPeriod"/>
              <a:defRPr/>
            </a:pPr>
            <a:r>
              <a:rPr lang="en-US" sz="2400" dirty="0">
                <a:ea typeface="+mn-ea"/>
              </a:rPr>
              <a:t>“Deaths” to “Tooltip”</a:t>
            </a:r>
          </a:p>
          <a:p>
            <a:pPr marL="457200" indent="-457200" defTabSz="1306221" fontAlgn="auto">
              <a:buFont typeface="+mj-lt"/>
              <a:buAutoNum type="arabicPeriod"/>
              <a:defRPr/>
            </a:pPr>
            <a:r>
              <a:rPr lang="en-US" sz="2400" dirty="0">
                <a:ea typeface="+mn-ea"/>
              </a:rPr>
              <a:t>Open “Tooltip”</a:t>
            </a:r>
          </a:p>
          <a:p>
            <a:pPr marL="457200" indent="-457200" defTabSz="1306221" fontAlgn="auto">
              <a:buFont typeface="+mj-lt"/>
              <a:buAutoNum type="arabicPeriod"/>
              <a:defRPr/>
            </a:pPr>
            <a:r>
              <a:rPr lang="en-US" sz="2400" dirty="0">
                <a:ea typeface="+mn-ea"/>
              </a:rPr>
              <a:t>Add custom Tooltip message</a:t>
            </a:r>
          </a:p>
        </p:txBody>
      </p:sp>
      <p:sp>
        <p:nvSpPr>
          <p:cNvPr id="3" name="Text Placeholder 2"/>
          <p:cNvSpPr>
            <a:spLocks noGrp="1"/>
          </p:cNvSpPr>
          <p:nvPr>
            <p:ph type="body" sz="quarter" idx="12"/>
          </p:nvPr>
        </p:nvSpPr>
        <p:spPr>
          <a:prstGeom prst="rect">
            <a:avLst/>
          </a:prstGeom>
        </p:spPr>
        <p:txBody>
          <a:bodyPr/>
          <a:lstStyle/>
          <a:p>
            <a:pPr>
              <a:spcBef>
                <a:spcPct val="0"/>
              </a:spcBef>
            </a:pPr>
            <a:r>
              <a:rPr lang="en-US" b="1" dirty="0">
                <a:latin typeface="BentonSans Book" charset="0"/>
              </a:rPr>
              <a:t>Germ Theory of Disease (two clinics)</a:t>
            </a:r>
          </a:p>
        </p:txBody>
      </p:sp>
    </p:spTree>
    <p:extLst>
      <p:ext uri="{BB962C8B-B14F-4D97-AF65-F5344CB8AC3E}">
        <p14:creationId xmlns:p14="http://schemas.microsoft.com/office/powerpoint/2010/main" val="98732999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5278368"/>
          </a:xfrm>
        </p:spPr>
        <p:txBody>
          <a:bodyPr/>
          <a:lstStyle/>
          <a:p>
            <a:pPr marL="457200" indent="-457200" defTabSz="1306221" fontAlgn="auto">
              <a:buFont typeface="+mj-lt"/>
              <a:buAutoNum type="arabicPeriod"/>
              <a:defRPr/>
            </a:pPr>
            <a:r>
              <a:rPr lang="en-US" sz="2400" dirty="0">
                <a:ea typeface="+mn-ea"/>
              </a:rPr>
              <a:t>Open </a:t>
            </a:r>
            <a:r>
              <a:rPr lang="en-US" sz="2400" dirty="0">
                <a:ea typeface="+mn-ea"/>
                <a:hlinkClick r:id="rId3"/>
              </a:rPr>
              <a:t>Template/Germ Theory of Disease</a:t>
            </a:r>
            <a:endParaRPr lang="en-US" sz="2400" dirty="0">
              <a:ea typeface="+mn-ea"/>
            </a:endParaRPr>
          </a:p>
          <a:p>
            <a:pPr marL="457200" indent="-457200" defTabSz="1306221" fontAlgn="auto">
              <a:buFont typeface="+mj-lt"/>
              <a:buAutoNum type="arabicPeriod"/>
              <a:defRPr/>
            </a:pPr>
            <a:r>
              <a:rPr lang="en-US" sz="2400" dirty="0">
                <a:ea typeface="+mn-ea"/>
              </a:rPr>
              <a:t>Right click the empty area in “Measures” &gt; “Create Calculated Field…”</a:t>
            </a:r>
          </a:p>
          <a:p>
            <a:pPr marL="457200" indent="-457200" defTabSz="1306221" fontAlgn="auto">
              <a:buFont typeface="+mj-lt"/>
              <a:buAutoNum type="arabicPeriod"/>
              <a:defRPr/>
            </a:pPr>
            <a:r>
              <a:rPr lang="en-US" sz="2400" dirty="0">
                <a:ea typeface="+mn-ea"/>
              </a:rPr>
              <a:t>Name the Calculated Field “Mortality Rate (%)”</a:t>
            </a:r>
          </a:p>
          <a:p>
            <a:pPr marL="457200" indent="-457200" defTabSz="1306221" fontAlgn="auto">
              <a:buFont typeface="+mj-lt"/>
              <a:buAutoNum type="arabicPeriod"/>
              <a:defRPr/>
            </a:pPr>
            <a:r>
              <a:rPr lang="en-US" sz="2400" dirty="0">
                <a:ea typeface="+mn-ea"/>
              </a:rPr>
              <a:t>Type “[Deaths] / [Births] * 100” as the contents of the Calculated Field</a:t>
            </a:r>
          </a:p>
          <a:p>
            <a:pPr marL="457200" indent="-457200" defTabSz="1306221" fontAlgn="auto">
              <a:buFont typeface="+mj-lt"/>
              <a:buAutoNum type="arabicPeriod"/>
              <a:defRPr/>
            </a:pPr>
            <a:r>
              <a:rPr lang="en-US" sz="2400" dirty="0">
                <a:ea typeface="+mn-ea"/>
              </a:rPr>
              <a:t>Double click your new Calculated Field “</a:t>
            </a:r>
            <a:r>
              <a:rPr lang="en-US" sz="2400" dirty="0"/>
              <a:t>Mortality Rate (%)</a:t>
            </a:r>
            <a:r>
              <a:rPr lang="en-US" sz="2400" dirty="0">
                <a:ea typeface="+mn-ea"/>
              </a:rPr>
              <a:t>”</a:t>
            </a:r>
          </a:p>
          <a:p>
            <a:pPr marL="457200" indent="-457200" defTabSz="1306221" fontAlgn="auto">
              <a:buFont typeface="+mj-lt"/>
              <a:buAutoNum type="arabicPeriod"/>
              <a:defRPr/>
            </a:pPr>
            <a:r>
              <a:rPr lang="en-US" sz="2400" dirty="0">
                <a:ea typeface="+mn-ea"/>
              </a:rPr>
              <a:t>Right click “SUM(Rate (%))” &gt; “Measure” &gt; “Average”</a:t>
            </a:r>
          </a:p>
          <a:p>
            <a:pPr marL="457200" indent="-457200" defTabSz="1306221" fontAlgn="auto">
              <a:buFont typeface="+mj-lt"/>
              <a:buAutoNum type="arabicPeriod"/>
              <a:defRPr/>
            </a:pPr>
            <a:r>
              <a:rPr lang="en-US" sz="2400" dirty="0">
                <a:ea typeface="+mn-ea"/>
              </a:rPr>
              <a:t>Double click “Date”</a:t>
            </a:r>
          </a:p>
          <a:p>
            <a:pPr marL="457200" indent="-457200" defTabSz="1306221" fontAlgn="auto">
              <a:buFont typeface="+mj-lt"/>
              <a:buAutoNum type="arabicPeriod"/>
              <a:defRPr/>
            </a:pPr>
            <a:r>
              <a:rPr lang="en-US" sz="2400" dirty="0">
                <a:ea typeface="+mn-ea"/>
              </a:rPr>
              <a:t>Switch view to “Entire View”</a:t>
            </a:r>
          </a:p>
          <a:p>
            <a:pPr marL="457200" indent="-457200" defTabSz="1306221" fontAlgn="auto">
              <a:buFont typeface="+mj-lt"/>
              <a:buAutoNum type="arabicPeriod"/>
              <a:defRPr/>
            </a:pPr>
            <a:r>
              <a:rPr lang="en-US" sz="2400" dirty="0">
                <a:ea typeface="+mn-ea"/>
              </a:rPr>
              <a:t>Right click “YEAR(Date)” &gt; Select “Exact Date”</a:t>
            </a:r>
          </a:p>
          <a:p>
            <a:pPr marL="457200" indent="-457200" defTabSz="1306221" fontAlgn="auto">
              <a:buFont typeface="+mj-lt"/>
              <a:buAutoNum type="arabicPeriod"/>
              <a:defRPr/>
            </a:pPr>
            <a:r>
              <a:rPr lang="en-US" sz="2400" dirty="0">
                <a:ea typeface="+mn-ea"/>
              </a:rPr>
              <a:t>(notice there is a null row for December 1841)</a:t>
            </a:r>
          </a:p>
          <a:p>
            <a:pPr marL="457200" indent="-457200" defTabSz="1306221" fontAlgn="auto">
              <a:buFont typeface="+mj-lt"/>
              <a:buAutoNum type="arabicPeriod"/>
              <a:defRPr/>
            </a:pPr>
            <a:r>
              <a:rPr lang="en-US" sz="2400" dirty="0">
                <a:ea typeface="+mn-ea"/>
              </a:rPr>
              <a:t>Click “1 null” &gt; “Filter data” from the bottom right</a:t>
            </a:r>
          </a:p>
          <a:p>
            <a:pPr marL="457200" indent="-457200" defTabSz="1306221" fontAlgn="auto">
              <a:buFont typeface="+mj-lt"/>
              <a:buAutoNum type="arabicPeriod"/>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a:spcBef>
                <a:spcPct val="0"/>
              </a:spcBef>
            </a:pPr>
            <a:r>
              <a:rPr lang="en-US" b="1" dirty="0">
                <a:latin typeface="BentonSans Book" charset="0"/>
              </a:rPr>
              <a:t>Germ Theory of Disease – Basic Viz</a:t>
            </a:r>
          </a:p>
        </p:txBody>
      </p:sp>
    </p:spTree>
    <p:extLst>
      <p:ext uri="{BB962C8B-B14F-4D97-AF65-F5344CB8AC3E}">
        <p14:creationId xmlns:p14="http://schemas.microsoft.com/office/powerpoint/2010/main" val="125677314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fade">
                                      <p:cBhvr>
                                        <p:cTn id="57"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6093976"/>
          </a:xfrm>
        </p:spPr>
        <p:txBody>
          <a:bodyPr/>
          <a:lstStyle/>
          <a:p>
            <a:pPr marL="457200" indent="-457200" defTabSz="1306221" fontAlgn="auto">
              <a:buFont typeface="+mj-lt"/>
              <a:buAutoNum type="arabicPeriod"/>
              <a:defRPr/>
            </a:pPr>
            <a:r>
              <a:rPr lang="en-US" sz="2400" dirty="0">
                <a:ea typeface="+mn-ea"/>
              </a:rPr>
              <a:t>Select “Show Me” from the top right</a:t>
            </a:r>
          </a:p>
          <a:p>
            <a:pPr marL="457200" indent="-457200" defTabSz="1306221" fontAlgn="auto">
              <a:buFont typeface="+mj-lt"/>
              <a:buAutoNum type="arabicPeriod"/>
              <a:defRPr/>
            </a:pPr>
            <a:r>
              <a:rPr lang="en-US" sz="2400" dirty="0">
                <a:ea typeface="+mn-ea"/>
              </a:rPr>
              <a:t>Select “area chart”</a:t>
            </a:r>
          </a:p>
          <a:p>
            <a:pPr marL="457200" indent="-457200" defTabSz="1306221" fontAlgn="auto">
              <a:buFont typeface="+mj-lt"/>
              <a:buAutoNum type="arabicPeriod"/>
              <a:defRPr/>
            </a:pPr>
            <a:r>
              <a:rPr lang="en-US" sz="2400" dirty="0">
                <a:ea typeface="+mn-ea"/>
              </a:rPr>
              <a:t>(notice the date was automatically switched to “YEAR(Date)”)</a:t>
            </a:r>
          </a:p>
          <a:p>
            <a:pPr marL="457200" indent="-457200" defTabSz="1306221" fontAlgn="auto">
              <a:buFont typeface="+mj-lt"/>
              <a:buAutoNum type="arabicPeriod"/>
              <a:defRPr/>
            </a:pPr>
            <a:r>
              <a:rPr lang="en-US" sz="2400" dirty="0">
                <a:ea typeface="+mn-ea"/>
              </a:rPr>
              <a:t>Click the “+” on the left side of the “YEAR(Date)” pill twice to get it to “MONTH(Date)” again</a:t>
            </a:r>
          </a:p>
          <a:p>
            <a:pPr marL="457200" indent="-457200" defTabSz="1306221" fontAlgn="auto">
              <a:buFont typeface="+mj-lt"/>
              <a:buAutoNum type="arabicPeriod"/>
              <a:defRPr/>
            </a:pPr>
            <a:r>
              <a:rPr lang="en-US" sz="2400" dirty="0">
                <a:ea typeface="+mn-ea"/>
              </a:rPr>
              <a:t>(NOTE: alternatively instead of steps 1-4 we could change the mark type to “Area”)</a:t>
            </a:r>
          </a:p>
          <a:p>
            <a:pPr marL="457200" indent="-457200" defTabSz="1306221" fontAlgn="auto">
              <a:buFont typeface="+mj-lt"/>
              <a:buAutoNum type="arabicPeriod"/>
              <a:defRPr/>
            </a:pPr>
            <a:r>
              <a:rPr lang="en-US" sz="2400" dirty="0">
                <a:ea typeface="+mn-ea"/>
              </a:rPr>
              <a:t>Double click the sheet tab (“Sheet 1”) and rename to “Mortality Rate over Time”</a:t>
            </a:r>
          </a:p>
          <a:p>
            <a:pPr marL="457200" indent="-457200" defTabSz="1306221" fontAlgn="auto">
              <a:buFont typeface="+mj-lt"/>
              <a:buAutoNum type="arabicPeriod"/>
              <a:defRPr/>
            </a:pPr>
            <a:r>
              <a:rPr lang="en-US" sz="2400" dirty="0">
                <a:ea typeface="+mn-ea"/>
              </a:rPr>
              <a:t>Right click “Mortality Rate over Time” and select “Duplicate”</a:t>
            </a:r>
          </a:p>
          <a:p>
            <a:pPr marL="457200" indent="-457200" defTabSz="1306221" fontAlgn="auto">
              <a:buFont typeface="+mj-lt"/>
              <a:buAutoNum type="arabicPeriod"/>
              <a:defRPr/>
            </a:pPr>
            <a:r>
              <a:rPr lang="en-US" sz="2400" dirty="0">
                <a:ea typeface="+mn-ea"/>
              </a:rPr>
              <a:t>Right click “Date” and select “Month”</a:t>
            </a:r>
          </a:p>
          <a:p>
            <a:pPr marL="457200" indent="-457200" defTabSz="1306221" fontAlgn="auto">
              <a:buFont typeface="+mj-lt"/>
              <a:buAutoNum type="arabicPeriod"/>
              <a:defRPr/>
            </a:pPr>
            <a:r>
              <a:rPr lang="en-US" sz="2400" dirty="0">
                <a:ea typeface="+mn-ea"/>
              </a:rPr>
              <a:t>Go to the “Analytics” pane</a:t>
            </a:r>
          </a:p>
          <a:p>
            <a:pPr marL="457200" indent="-457200" defTabSz="1306221" fontAlgn="auto">
              <a:buFont typeface="+mj-lt"/>
              <a:buAutoNum type="arabicPeriod"/>
              <a:defRPr/>
            </a:pPr>
            <a:r>
              <a:rPr lang="en-US" sz="2400" dirty="0">
                <a:ea typeface="+mn-ea"/>
              </a:rPr>
              <a:t>Drag out a “Trend Line” onto “Polynomial”</a:t>
            </a:r>
          </a:p>
          <a:p>
            <a:pPr marL="457200" indent="-457200" defTabSz="1306221" fontAlgn="auto">
              <a:buFont typeface="+mj-lt"/>
              <a:buAutoNum type="arabicPeriod"/>
              <a:defRPr/>
            </a:pPr>
            <a:r>
              <a:rPr lang="en-US" sz="2400" dirty="0">
                <a:ea typeface="+mn-ea"/>
              </a:rPr>
              <a:t>Drag “Date” to “Color”</a:t>
            </a:r>
          </a:p>
          <a:p>
            <a:pPr marL="457200" indent="-457200" defTabSz="1306221" fontAlgn="auto">
              <a:buFont typeface="+mj-lt"/>
              <a:buAutoNum type="arabicPeriod"/>
              <a:defRPr/>
            </a:pPr>
            <a:r>
              <a:rPr lang="en-US" sz="2400" dirty="0">
                <a:ea typeface="+mn-ea"/>
              </a:rPr>
              <a:t>Rename the sheet</a:t>
            </a:r>
          </a:p>
          <a:p>
            <a:pPr marL="457200" indent="-457200" defTabSz="1306221" fontAlgn="auto">
              <a:buFont typeface="+mj-lt"/>
              <a:buAutoNum type="arabicPeriod"/>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a:spcBef>
                <a:spcPct val="0"/>
              </a:spcBef>
            </a:pPr>
            <a:r>
              <a:rPr lang="en-US" b="1" dirty="0">
                <a:latin typeface="BentonSans Book" charset="0"/>
              </a:rPr>
              <a:t>Germ Theory of Disease – Simple Viz</a:t>
            </a:r>
          </a:p>
        </p:txBody>
      </p:sp>
    </p:spTree>
    <p:extLst>
      <p:ext uri="{BB962C8B-B14F-4D97-AF65-F5344CB8AC3E}">
        <p14:creationId xmlns:p14="http://schemas.microsoft.com/office/powerpoint/2010/main" val="182922778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fade">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fade">
                                      <p:cBhvr>
                                        <p:cTn id="62"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F7F89766-138E-4143-9B57-976D4CA07254}"/>
              </a:ext>
            </a:extLst>
          </p:cNvPr>
          <p:cNvPicPr>
            <a:picLocks noGrp="1" noChangeAspect="1"/>
          </p:cNvPicPr>
          <p:nvPr>
            <p:ph type="pic" sz="quarter" idx="10"/>
          </p:nvPr>
        </p:nvPicPr>
        <p:blipFill>
          <a:blip r:embed="rId2" cstate="email">
            <a:extLst>
              <a:ext uri="{28A0092B-C50C-407E-A947-70E740481C1C}">
                <a14:useLocalDpi xmlns:a14="http://schemas.microsoft.com/office/drawing/2010/main" val="0"/>
              </a:ext>
            </a:extLst>
          </a:blip>
          <a:srcRect t="7813" b="7813"/>
          <a:stretch>
            <a:fillRect/>
          </a:stretch>
        </p:blipFill>
        <p:spPr/>
      </p:pic>
    </p:spTree>
    <p:extLst>
      <p:ext uri="{BB962C8B-B14F-4D97-AF65-F5344CB8AC3E}">
        <p14:creationId xmlns:p14="http://schemas.microsoft.com/office/powerpoint/2010/main" val="732574801"/>
      </p:ext>
    </p:extLst>
  </p:cSld>
  <p:clrMapOvr>
    <a:masterClrMapping/>
  </p:clrMapOvr>
  <p:transition spd="slow">
    <p:cover/>
  </p:transition>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5970865"/>
          </a:xfrm>
        </p:spPr>
        <p:txBody>
          <a:bodyPr/>
          <a:lstStyle/>
          <a:p>
            <a:pPr marL="457200" indent="-457200" defTabSz="1306221" fontAlgn="auto">
              <a:buFont typeface="+mj-lt"/>
              <a:buAutoNum type="arabicPeriod"/>
              <a:defRPr/>
            </a:pPr>
            <a:r>
              <a:rPr lang="en-US" sz="2400" dirty="0">
                <a:ea typeface="+mn-ea"/>
              </a:rPr>
              <a:t>Duplicate “Mortality Rate over Time”</a:t>
            </a:r>
          </a:p>
          <a:p>
            <a:pPr marL="457200" indent="-457200" defTabSz="1306221" fontAlgn="auto">
              <a:buFont typeface="+mj-lt"/>
              <a:buAutoNum type="arabicPeriod"/>
              <a:defRPr/>
            </a:pPr>
            <a:r>
              <a:rPr lang="en-US" sz="2400" dirty="0">
                <a:ea typeface="+mn-ea"/>
              </a:rPr>
              <a:t>Drag “Date” to “Pages”</a:t>
            </a:r>
          </a:p>
          <a:p>
            <a:pPr marL="457200" indent="-457200" defTabSz="1306221" fontAlgn="auto">
              <a:buFont typeface="+mj-lt"/>
              <a:buAutoNum type="arabicPeriod"/>
              <a:defRPr/>
            </a:pPr>
            <a:r>
              <a:rPr lang="en-US" sz="2400" dirty="0">
                <a:ea typeface="+mn-ea"/>
              </a:rPr>
              <a:t>Right click “Date” pill from the “Pages” card and select “Month (May 2015)”</a:t>
            </a:r>
          </a:p>
          <a:p>
            <a:pPr marL="457200" indent="-457200" defTabSz="1306221" fontAlgn="auto">
              <a:buFont typeface="+mj-lt"/>
              <a:buAutoNum type="arabicPeriod"/>
              <a:defRPr/>
            </a:pPr>
            <a:r>
              <a:rPr lang="en-US" sz="2400" dirty="0">
                <a:ea typeface="+mn-ea"/>
              </a:rPr>
              <a:t>Switch the “Marks” type to “Bar”</a:t>
            </a:r>
          </a:p>
          <a:p>
            <a:pPr marL="457200" indent="-457200" defTabSz="1306221" fontAlgn="auto">
              <a:buFont typeface="+mj-lt"/>
              <a:buAutoNum type="arabicPeriod"/>
              <a:defRPr/>
            </a:pPr>
            <a:r>
              <a:rPr lang="en-US" sz="2400" dirty="0">
                <a:ea typeface="+mn-ea"/>
              </a:rPr>
              <a:t>Try clicking the “Play” button in the Pages card</a:t>
            </a:r>
          </a:p>
          <a:p>
            <a:pPr marL="457200" indent="-457200" defTabSz="1306221" fontAlgn="auto">
              <a:buFont typeface="+mj-lt"/>
              <a:buAutoNum type="arabicPeriod"/>
              <a:defRPr/>
            </a:pPr>
            <a:r>
              <a:rPr lang="en-US" sz="2400" dirty="0">
                <a:ea typeface="+mn-ea"/>
              </a:rPr>
              <a:t>Check “Show history” in the Pages card</a:t>
            </a:r>
          </a:p>
          <a:p>
            <a:pPr marL="739775" lvl="1" indent="-457200" defTabSz="1306221" fontAlgn="auto">
              <a:defRPr/>
            </a:pPr>
            <a:r>
              <a:rPr lang="en-US" sz="2000" dirty="0">
                <a:ea typeface="+mn-ea"/>
              </a:rPr>
              <a:t>Select the dropdown and choose “All”</a:t>
            </a:r>
          </a:p>
          <a:p>
            <a:pPr marL="457200" indent="-457200" defTabSz="1306221" fontAlgn="auto">
              <a:buFont typeface="+mj-lt"/>
              <a:buAutoNum type="arabicPeriod"/>
              <a:defRPr/>
            </a:pPr>
            <a:r>
              <a:rPr lang="en-US" sz="2400" dirty="0">
                <a:ea typeface="+mn-ea"/>
              </a:rPr>
              <a:t>Try playing it again</a:t>
            </a:r>
          </a:p>
          <a:p>
            <a:pPr marL="457200" indent="-457200" defTabSz="1306221" fontAlgn="auto">
              <a:buFont typeface="+mj-lt"/>
              <a:buAutoNum type="arabicPeriod"/>
              <a:defRPr/>
            </a:pPr>
            <a:r>
              <a:rPr lang="en-US" sz="2400" dirty="0">
                <a:ea typeface="+mn-ea"/>
              </a:rPr>
              <a:t>Rename the sheet “Mortality Rate through Time”</a:t>
            </a:r>
          </a:p>
          <a:p>
            <a:pPr marL="457200" indent="-457200" defTabSz="1306221" fontAlgn="auto">
              <a:buFont typeface="+mj-lt"/>
              <a:buAutoNum type="arabicPeriod"/>
              <a:defRPr/>
            </a:pPr>
            <a:r>
              <a:rPr lang="en-US" sz="2400" dirty="0">
                <a:ea typeface="+mn-ea"/>
              </a:rPr>
              <a:t>Duplicate “Mortality Rate through Time”</a:t>
            </a:r>
          </a:p>
          <a:p>
            <a:pPr marL="457200" indent="-457200" defTabSz="1306221" fontAlgn="auto">
              <a:buFont typeface="+mj-lt"/>
              <a:buAutoNum type="arabicPeriod"/>
              <a:defRPr/>
            </a:pPr>
            <a:r>
              <a:rPr lang="en-US" sz="2400" dirty="0">
                <a:ea typeface="+mn-ea"/>
              </a:rPr>
              <a:t>Replace the Pages “Date” with “Mortality Rate (%)” (drag it on top of the existing pill)</a:t>
            </a:r>
          </a:p>
          <a:p>
            <a:pPr marL="739775" lvl="1" indent="-457200" defTabSz="1306221" fontAlgn="auto">
              <a:buFont typeface="+mj-lt"/>
              <a:buAutoNum type="arabicPeriod"/>
              <a:defRPr/>
            </a:pPr>
            <a:endParaRPr lang="en-US" sz="2000" dirty="0">
              <a:ea typeface="+mn-ea"/>
            </a:endParaRPr>
          </a:p>
          <a:p>
            <a:pPr marL="457200" indent="-457200" defTabSz="1306221" fontAlgn="auto">
              <a:buFont typeface="+mj-lt"/>
              <a:buAutoNum type="arabicPeriod"/>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a:spcBef>
                <a:spcPct val="0"/>
              </a:spcBef>
            </a:pPr>
            <a:r>
              <a:rPr lang="en-US" b="1" dirty="0">
                <a:latin typeface="BentonSans Book" charset="0"/>
              </a:rPr>
              <a:t>Germ Theory of Disease – (slightly) Advanced Viz</a:t>
            </a:r>
          </a:p>
        </p:txBody>
      </p:sp>
    </p:spTree>
    <p:extLst>
      <p:ext uri="{BB962C8B-B14F-4D97-AF65-F5344CB8AC3E}">
        <p14:creationId xmlns:p14="http://schemas.microsoft.com/office/powerpoint/2010/main" val="18145672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Effect transition="in" filter="fade">
                                      <p:cBhvr>
                                        <p:cTn id="35" dur="500"/>
                                        <p:tgtEl>
                                          <p:spTgt spid="2">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
                                            <p:txEl>
                                              <p:pRg st="7" end="7"/>
                                            </p:txEl>
                                          </p:spTgt>
                                        </p:tgtEl>
                                        <p:attrNameLst>
                                          <p:attrName>style.visibility</p:attrName>
                                        </p:attrNameLst>
                                      </p:cBhvr>
                                      <p:to>
                                        <p:strVal val="visible"/>
                                      </p:to>
                                    </p:set>
                                    <p:animEffect transition="in" filter="fade">
                                      <p:cBhvr>
                                        <p:cTn id="40" dur="500"/>
                                        <p:tgtEl>
                                          <p:spTgt spid="2">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
                                            <p:txEl>
                                              <p:pRg st="8" end="8"/>
                                            </p:txEl>
                                          </p:spTgt>
                                        </p:tgtEl>
                                        <p:attrNameLst>
                                          <p:attrName>style.visibility</p:attrName>
                                        </p:attrNameLst>
                                      </p:cBhvr>
                                      <p:to>
                                        <p:strVal val="visible"/>
                                      </p:to>
                                    </p:set>
                                    <p:animEffect transition="in" filter="fade">
                                      <p:cBhvr>
                                        <p:cTn id="45" dur="500"/>
                                        <p:tgtEl>
                                          <p:spTgt spid="2">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
                                            <p:txEl>
                                              <p:pRg st="9" end="9"/>
                                            </p:txEl>
                                          </p:spTgt>
                                        </p:tgtEl>
                                        <p:attrNameLst>
                                          <p:attrName>style.visibility</p:attrName>
                                        </p:attrNameLst>
                                      </p:cBhvr>
                                      <p:to>
                                        <p:strVal val="visible"/>
                                      </p:to>
                                    </p:set>
                                    <p:animEffect transition="in" filter="fade">
                                      <p:cBhvr>
                                        <p:cTn id="50" dur="500"/>
                                        <p:tgtEl>
                                          <p:spTgt spid="2">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
                                            <p:txEl>
                                              <p:pRg st="10" end="10"/>
                                            </p:txEl>
                                          </p:spTgt>
                                        </p:tgtEl>
                                        <p:attrNameLst>
                                          <p:attrName>style.visibility</p:attrName>
                                        </p:attrNameLst>
                                      </p:cBhvr>
                                      <p:to>
                                        <p:strVal val="visible"/>
                                      </p:to>
                                    </p:set>
                                    <p:animEffect transition="in" filter="fade">
                                      <p:cBhvr>
                                        <p:cTn id="55"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5724644"/>
          </a:xfrm>
        </p:spPr>
        <p:txBody>
          <a:bodyPr/>
          <a:lstStyle/>
          <a:p>
            <a:pPr marL="457200" indent="-457200" defTabSz="1306221" fontAlgn="auto">
              <a:buFont typeface="+mj-lt"/>
              <a:buAutoNum type="arabicPeriod"/>
              <a:defRPr/>
            </a:pPr>
            <a:r>
              <a:rPr lang="en-US" sz="2400" dirty="0"/>
              <a:t>Create a new dashboard (the grid icon to the right of the tabs)</a:t>
            </a:r>
          </a:p>
          <a:p>
            <a:pPr marL="457200" indent="-457200" defTabSz="1306221" fontAlgn="auto">
              <a:buFont typeface="+mj-lt"/>
              <a:buAutoNum type="arabicPeriod"/>
              <a:defRPr/>
            </a:pPr>
            <a:r>
              <a:rPr lang="en-US" sz="2400" dirty="0"/>
              <a:t>Switch “Size” to “Automatic”</a:t>
            </a:r>
          </a:p>
          <a:p>
            <a:pPr marL="457200" indent="-457200" defTabSz="1306221" fontAlgn="auto">
              <a:buFont typeface="+mj-lt"/>
              <a:buAutoNum type="arabicPeriod"/>
              <a:defRPr/>
            </a:pPr>
            <a:r>
              <a:rPr lang="en-US" sz="2400" dirty="0"/>
              <a:t>Drag out “Mortality Rate over Time”</a:t>
            </a:r>
          </a:p>
          <a:p>
            <a:pPr marL="457200" indent="-457200" defTabSz="1306221" fontAlgn="auto">
              <a:buFont typeface="+mj-lt"/>
              <a:buAutoNum type="arabicPeriod"/>
              <a:defRPr/>
            </a:pPr>
            <a:r>
              <a:rPr lang="en-US" sz="2400" dirty="0"/>
              <a:t>Drag out “Mortality By Month” (below “Mortality Rate over Time)</a:t>
            </a:r>
          </a:p>
          <a:p>
            <a:pPr marL="457200" indent="-457200" defTabSz="1306221" fontAlgn="auto">
              <a:buFont typeface="+mj-lt"/>
              <a:buAutoNum type="arabicPeriod"/>
              <a:defRPr/>
            </a:pPr>
            <a:r>
              <a:rPr lang="en-US" sz="2400" dirty="0"/>
              <a:t>Select “Mortality By Month” and click the “Use as Filter” button</a:t>
            </a:r>
          </a:p>
          <a:p>
            <a:pPr marL="457200" indent="-457200" defTabSz="1306221" fontAlgn="auto">
              <a:buFont typeface="+mj-lt"/>
              <a:buAutoNum type="arabicPeriod"/>
              <a:defRPr/>
            </a:pPr>
            <a:r>
              <a:rPr lang="en-US" sz="2400" dirty="0"/>
              <a:t>Try clicking a mark in the “Mortality By Month” sheet</a:t>
            </a:r>
          </a:p>
          <a:p>
            <a:pPr marL="457200" indent="-457200" defTabSz="1306221" fontAlgn="auto">
              <a:buFont typeface="+mj-lt"/>
              <a:buAutoNum type="arabicPeriod"/>
              <a:defRPr/>
            </a:pPr>
            <a:r>
              <a:rPr lang="en-US" sz="2400" dirty="0"/>
              <a:t>Click “Dashboard” in the top level menu &gt; “Actions…”</a:t>
            </a:r>
          </a:p>
          <a:p>
            <a:pPr marL="457200" indent="-457200" defTabSz="1306221" fontAlgn="auto">
              <a:buFont typeface="+mj-lt"/>
              <a:buAutoNum type="arabicPeriod"/>
              <a:defRPr/>
            </a:pPr>
            <a:r>
              <a:rPr lang="en-US" sz="2400" dirty="0"/>
              <a:t>Click your filter &gt; “Edit…”</a:t>
            </a:r>
          </a:p>
          <a:p>
            <a:pPr marL="457200" indent="-457200" defTabSz="1306221" fontAlgn="auto">
              <a:buFont typeface="+mj-lt"/>
              <a:buAutoNum type="arabicPeriod"/>
              <a:defRPr/>
            </a:pPr>
            <a:r>
              <a:rPr lang="en-US" sz="2400" dirty="0"/>
              <a:t>Select “Hover” &gt; “OK” &gt; “OK”</a:t>
            </a:r>
          </a:p>
          <a:p>
            <a:pPr marL="457200" indent="-457200" defTabSz="1306221" fontAlgn="auto">
              <a:buFont typeface="+mj-lt"/>
              <a:buAutoNum type="arabicPeriod"/>
              <a:defRPr/>
            </a:pPr>
            <a:r>
              <a:rPr lang="en-US" sz="2400" dirty="0"/>
              <a:t>Hover on a mark!</a:t>
            </a:r>
          </a:p>
          <a:p>
            <a:pPr marL="457200" indent="-457200" defTabSz="1306221" fontAlgn="auto">
              <a:buFont typeface="+mj-lt"/>
              <a:buAutoNum type="arabicPeriod"/>
              <a:defRPr/>
            </a:pPr>
            <a:r>
              <a:rPr lang="en-US" sz="2400" dirty="0"/>
              <a:t>Rename the dashboard (I called it “Mortality Rate Dashboard”)</a:t>
            </a:r>
          </a:p>
          <a:p>
            <a:pPr marL="457200" indent="-457200" defTabSz="1306221" fontAlgn="auto">
              <a:buFont typeface="+mj-lt"/>
              <a:buAutoNum type="arabicPeriod"/>
              <a:defRPr/>
            </a:pPr>
            <a:endParaRPr lang="en-US" sz="2400" dirty="0"/>
          </a:p>
          <a:p>
            <a:pPr marL="457200" indent="-457200" defTabSz="1306221" fontAlgn="auto">
              <a:buFont typeface="+mj-lt"/>
              <a:buAutoNum type="arabicPeriod"/>
              <a:defRPr/>
            </a:pPr>
            <a:endParaRPr lang="en-US" sz="2400" dirty="0"/>
          </a:p>
        </p:txBody>
      </p:sp>
      <p:sp>
        <p:nvSpPr>
          <p:cNvPr id="3" name="Text Placeholder 2"/>
          <p:cNvSpPr>
            <a:spLocks noGrp="1"/>
          </p:cNvSpPr>
          <p:nvPr>
            <p:ph type="body" sz="quarter" idx="12"/>
          </p:nvPr>
        </p:nvSpPr>
        <p:spPr>
          <a:prstGeom prst="rect">
            <a:avLst/>
          </a:prstGeom>
        </p:spPr>
        <p:txBody>
          <a:bodyPr/>
          <a:lstStyle/>
          <a:p>
            <a:pPr>
              <a:spcBef>
                <a:spcPct val="0"/>
              </a:spcBef>
            </a:pPr>
            <a:r>
              <a:rPr lang="en-US" b="1" dirty="0">
                <a:latin typeface="BentonSans Book" charset="0"/>
              </a:rPr>
              <a:t>Germ Theory of Disease – Dashboard</a:t>
            </a:r>
          </a:p>
        </p:txBody>
      </p:sp>
    </p:spTree>
    <p:extLst>
      <p:ext uri="{BB962C8B-B14F-4D97-AF65-F5344CB8AC3E}">
        <p14:creationId xmlns:p14="http://schemas.microsoft.com/office/powerpoint/2010/main" val="347522726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fade">
                                      <p:cBhvr>
                                        <p:cTn id="57"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5278368"/>
          </a:xfrm>
        </p:spPr>
        <p:txBody>
          <a:bodyPr/>
          <a:lstStyle/>
          <a:p>
            <a:pPr marL="457200" indent="-457200" defTabSz="1306221" fontAlgn="auto">
              <a:buFont typeface="+mj-lt"/>
              <a:buAutoNum type="arabicPeriod"/>
              <a:defRPr/>
            </a:pPr>
            <a:r>
              <a:rPr lang="en-US" sz="2400" dirty="0"/>
              <a:t>Create a new dashboard (the grid icon to the right of the tabs)</a:t>
            </a:r>
          </a:p>
          <a:p>
            <a:pPr marL="457200" indent="-457200" defTabSz="1306221" fontAlgn="auto">
              <a:buFont typeface="+mj-lt"/>
              <a:buAutoNum type="arabicPeriod"/>
              <a:defRPr/>
            </a:pPr>
            <a:r>
              <a:rPr lang="en-US" sz="2400" dirty="0"/>
              <a:t>Switch “Size” to “Automatic”</a:t>
            </a:r>
          </a:p>
          <a:p>
            <a:pPr marL="457200" indent="-457200" defTabSz="1306221" fontAlgn="auto">
              <a:buFont typeface="+mj-lt"/>
              <a:buAutoNum type="arabicPeriod"/>
              <a:defRPr/>
            </a:pPr>
            <a:r>
              <a:rPr lang="en-US" sz="2400" dirty="0"/>
              <a:t>Drag out a “Vertical” Object</a:t>
            </a:r>
          </a:p>
          <a:p>
            <a:pPr marL="457200" indent="-457200" defTabSz="1306221" fontAlgn="auto">
              <a:buFont typeface="+mj-lt"/>
              <a:buAutoNum type="arabicPeriod"/>
              <a:defRPr/>
            </a:pPr>
            <a:r>
              <a:rPr lang="en-US" sz="2400" dirty="0"/>
              <a:t>Drag a “Text” Object into the “Vertical” Object and enter “Try the page controls!”</a:t>
            </a:r>
          </a:p>
          <a:p>
            <a:pPr marL="457200" indent="-457200" defTabSz="1306221" fontAlgn="auto">
              <a:buFont typeface="+mj-lt"/>
              <a:buAutoNum type="arabicPeriod"/>
              <a:defRPr/>
            </a:pPr>
            <a:r>
              <a:rPr lang="en-US" sz="2400" dirty="0"/>
              <a:t>Drag out a “Horizontal” Object into the “Vertical” Object, below the “Text” Object</a:t>
            </a:r>
          </a:p>
          <a:p>
            <a:pPr marL="457200" indent="-457200" defTabSz="1306221" fontAlgn="auto">
              <a:buFont typeface="+mj-lt"/>
              <a:buAutoNum type="arabicPeriod"/>
              <a:defRPr/>
            </a:pPr>
            <a:r>
              <a:rPr lang="en-US" sz="2400" dirty="0"/>
              <a:t>Drop “Mortality Rate Through Time” in</a:t>
            </a:r>
          </a:p>
          <a:p>
            <a:pPr marL="457200" indent="-457200" defTabSz="1306221" fontAlgn="auto">
              <a:buFont typeface="+mj-lt"/>
              <a:buAutoNum type="arabicPeriod"/>
              <a:defRPr/>
            </a:pPr>
            <a:r>
              <a:rPr lang="en-US" sz="2400" dirty="0"/>
              <a:t>Drop “Mortality Rate Through Time (2)” in (on the right)</a:t>
            </a:r>
          </a:p>
          <a:p>
            <a:pPr marL="457200" indent="-457200" defTabSz="1306221" fontAlgn="auto">
              <a:buFont typeface="+mj-lt"/>
              <a:buAutoNum type="arabicPeriod"/>
              <a:defRPr/>
            </a:pPr>
            <a:r>
              <a:rPr lang="en-US" sz="2400" dirty="0"/>
              <a:t>Name the dashboard (I called it “Mortality Rate Through Time Dashboard”)</a:t>
            </a:r>
          </a:p>
          <a:p>
            <a:pPr marL="457200" indent="-457200" defTabSz="1306221" fontAlgn="auto">
              <a:buFont typeface="+mj-lt"/>
              <a:buAutoNum type="arabicPeriod"/>
              <a:defRPr/>
            </a:pPr>
            <a:r>
              <a:rPr lang="en-US" sz="2400" dirty="0"/>
              <a:t>Can you get the page controls to be inlined above each sheet?</a:t>
            </a:r>
          </a:p>
          <a:p>
            <a:pPr marL="457200" indent="-457200" defTabSz="1306221" fontAlgn="auto">
              <a:buFont typeface="+mj-lt"/>
              <a:buAutoNum type="arabicPeriod"/>
              <a:defRPr/>
            </a:pPr>
            <a:endParaRPr lang="en-US" sz="2400" dirty="0"/>
          </a:p>
          <a:p>
            <a:pPr marL="457200" indent="-457200" defTabSz="1306221" fontAlgn="auto">
              <a:buFont typeface="+mj-lt"/>
              <a:buAutoNum type="arabicPeriod"/>
              <a:defRPr/>
            </a:pPr>
            <a:endParaRPr lang="en-US" sz="2400" dirty="0"/>
          </a:p>
          <a:p>
            <a:pPr marL="457200" indent="-457200" defTabSz="1306221" fontAlgn="auto">
              <a:buFont typeface="+mj-lt"/>
              <a:buAutoNum type="arabicPeriod"/>
              <a:defRPr/>
            </a:pPr>
            <a:endParaRPr lang="en-US" sz="2400" dirty="0"/>
          </a:p>
        </p:txBody>
      </p:sp>
      <p:sp>
        <p:nvSpPr>
          <p:cNvPr id="3" name="Text Placeholder 2"/>
          <p:cNvSpPr>
            <a:spLocks noGrp="1"/>
          </p:cNvSpPr>
          <p:nvPr>
            <p:ph type="body" sz="quarter" idx="12"/>
          </p:nvPr>
        </p:nvSpPr>
        <p:spPr>
          <a:prstGeom prst="rect">
            <a:avLst/>
          </a:prstGeom>
        </p:spPr>
        <p:txBody>
          <a:bodyPr/>
          <a:lstStyle/>
          <a:p>
            <a:pPr>
              <a:spcBef>
                <a:spcPct val="0"/>
              </a:spcBef>
            </a:pPr>
            <a:r>
              <a:rPr lang="en-US" b="1" dirty="0">
                <a:latin typeface="BentonSans Book" charset="0"/>
              </a:rPr>
              <a:t>Germ Theory of Disease – Dashboard 2</a:t>
            </a:r>
          </a:p>
        </p:txBody>
      </p:sp>
    </p:spTree>
    <p:extLst>
      <p:ext uri="{BB962C8B-B14F-4D97-AF65-F5344CB8AC3E}">
        <p14:creationId xmlns:p14="http://schemas.microsoft.com/office/powerpoint/2010/main" val="15540212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6109365"/>
          </a:xfrm>
        </p:spPr>
        <p:txBody>
          <a:bodyPr/>
          <a:lstStyle/>
          <a:p>
            <a:pPr marL="457200" indent="-457200" defTabSz="1306221" fontAlgn="auto">
              <a:buFont typeface="+mj-lt"/>
              <a:buAutoNum type="arabicPeriod"/>
              <a:defRPr/>
            </a:pPr>
            <a:r>
              <a:rPr lang="en-US" sz="2400" dirty="0"/>
              <a:t>Click the “Server” top level menu</a:t>
            </a:r>
          </a:p>
          <a:p>
            <a:pPr marL="457200" indent="-457200" defTabSz="1306221" fontAlgn="auto">
              <a:buFont typeface="+mj-lt"/>
              <a:buAutoNum type="arabicPeriod"/>
              <a:defRPr/>
            </a:pPr>
            <a:r>
              <a:rPr lang="en-US" sz="2400" dirty="0"/>
              <a:t>Click “Sign In…”</a:t>
            </a:r>
          </a:p>
          <a:p>
            <a:pPr marL="457200" indent="-457200" defTabSz="1306221" fontAlgn="auto">
              <a:buFont typeface="+mj-lt"/>
              <a:buAutoNum type="arabicPeriod"/>
              <a:defRPr/>
            </a:pPr>
            <a:r>
              <a:rPr lang="en-US" sz="2400" dirty="0"/>
              <a:t>Use “https://public.tableau.com” as the URL</a:t>
            </a:r>
          </a:p>
          <a:p>
            <a:pPr marL="457200" indent="-457200" defTabSz="1306221" fontAlgn="auto">
              <a:buFont typeface="+mj-lt"/>
              <a:buAutoNum type="arabicPeriod"/>
              <a:defRPr/>
            </a:pPr>
            <a:r>
              <a:rPr lang="en-US" sz="2400" dirty="0"/>
              <a:t>Click “Connect”</a:t>
            </a:r>
          </a:p>
          <a:p>
            <a:pPr marL="457200" indent="-457200" defTabSz="1306221" fontAlgn="auto">
              <a:buFont typeface="+mj-lt"/>
              <a:buAutoNum type="arabicPeriod"/>
              <a:defRPr/>
            </a:pPr>
            <a:r>
              <a:rPr lang="en-US" sz="2400" dirty="0"/>
              <a:t>Sign in with your Tableau Public account (or make one if you haven’t already)</a:t>
            </a:r>
          </a:p>
          <a:p>
            <a:pPr marL="457200" indent="-457200" defTabSz="1306221" fontAlgn="auto">
              <a:buFont typeface="+mj-lt"/>
              <a:buAutoNum type="arabicPeriod"/>
              <a:defRPr/>
            </a:pPr>
            <a:r>
              <a:rPr lang="en-US" sz="2400" dirty="0"/>
              <a:t>Click the “Server” top level menu</a:t>
            </a:r>
          </a:p>
          <a:p>
            <a:pPr marL="457200" indent="-457200" defTabSz="1306221" fontAlgn="auto">
              <a:buFont typeface="+mj-lt"/>
              <a:buAutoNum type="arabicPeriod"/>
              <a:defRPr/>
            </a:pPr>
            <a:r>
              <a:rPr lang="en-US" sz="2400" dirty="0"/>
              <a:t>Click “Publish Workbook…”</a:t>
            </a:r>
          </a:p>
          <a:p>
            <a:pPr marL="739775" lvl="1" indent="-457200" defTabSz="1306221" fontAlgn="auto">
              <a:defRPr/>
            </a:pPr>
            <a:r>
              <a:rPr lang="en-US" sz="2000" dirty="0"/>
              <a:t>Note: You might need to switch the datasource to be an extract in the “Data Source” tab if it’s set to “Live”</a:t>
            </a:r>
          </a:p>
          <a:p>
            <a:pPr marL="457200" indent="-457200" defTabSz="1306221" fontAlgn="auto">
              <a:buFont typeface="+mj-lt"/>
              <a:buAutoNum type="arabicPeriod"/>
              <a:defRPr/>
            </a:pPr>
            <a:r>
              <a:rPr lang="en-US" sz="2400" dirty="0"/>
              <a:t>Change the title to something unique</a:t>
            </a:r>
          </a:p>
          <a:p>
            <a:pPr marL="457200" indent="-457200" defTabSz="1306221" fontAlgn="auto">
              <a:buFont typeface="+mj-lt"/>
              <a:buAutoNum type="arabicPeriod"/>
              <a:defRPr/>
            </a:pPr>
            <a:r>
              <a:rPr lang="en-US" sz="2400" dirty="0"/>
              <a:t>Click “Save”</a:t>
            </a:r>
          </a:p>
          <a:p>
            <a:pPr marL="457200" indent="-457200" defTabSz="1306221" fontAlgn="auto">
              <a:buFont typeface="+mj-lt"/>
              <a:buAutoNum type="arabicPeriod"/>
              <a:defRPr/>
            </a:pPr>
            <a:r>
              <a:rPr lang="en-US" sz="2400" dirty="0"/>
              <a:t>It’s </a:t>
            </a:r>
            <a:r>
              <a:rPr lang="en-US" sz="2400" dirty="0">
                <a:hlinkClick r:id="rId3"/>
              </a:rPr>
              <a:t>published</a:t>
            </a:r>
            <a:r>
              <a:rPr lang="en-US" sz="2400" dirty="0"/>
              <a:t>!</a:t>
            </a:r>
          </a:p>
          <a:p>
            <a:pPr marL="457200" indent="-457200" defTabSz="1306221" fontAlgn="auto">
              <a:buFont typeface="+mj-lt"/>
              <a:buAutoNum type="arabicPeriod"/>
              <a:defRPr/>
            </a:pPr>
            <a:r>
              <a:rPr lang="en-US" sz="2400" dirty="0"/>
              <a:t>Note: to show all sheets you need to “Edit Details” &gt; check “Show workbook sheets as tabs” &gt; “Save”</a:t>
            </a:r>
          </a:p>
          <a:p>
            <a:pPr marL="457200" indent="-457200" defTabSz="1306221" fontAlgn="auto">
              <a:buFont typeface="+mj-lt"/>
              <a:buAutoNum type="arabicPeriod"/>
              <a:defRPr/>
            </a:pPr>
            <a:endParaRPr lang="en-US" sz="2400" dirty="0"/>
          </a:p>
          <a:p>
            <a:pPr marL="457200" indent="-457200" defTabSz="1306221" fontAlgn="auto">
              <a:buFont typeface="+mj-lt"/>
              <a:buAutoNum type="arabicPeriod"/>
              <a:defRPr/>
            </a:pPr>
            <a:endParaRPr lang="en-US" sz="2400" dirty="0"/>
          </a:p>
        </p:txBody>
      </p:sp>
      <p:sp>
        <p:nvSpPr>
          <p:cNvPr id="3" name="Text Placeholder 2"/>
          <p:cNvSpPr>
            <a:spLocks noGrp="1"/>
          </p:cNvSpPr>
          <p:nvPr>
            <p:ph type="body" sz="quarter" idx="12"/>
          </p:nvPr>
        </p:nvSpPr>
        <p:spPr>
          <a:prstGeom prst="rect">
            <a:avLst/>
          </a:prstGeom>
        </p:spPr>
        <p:txBody>
          <a:bodyPr/>
          <a:lstStyle/>
          <a:p>
            <a:pPr>
              <a:spcBef>
                <a:spcPct val="0"/>
              </a:spcBef>
            </a:pPr>
            <a:r>
              <a:rPr lang="en-US" b="1" dirty="0">
                <a:latin typeface="BentonSans Book" charset="0"/>
              </a:rPr>
              <a:t>Germ Theory of Disease – Make it Public!</a:t>
            </a:r>
          </a:p>
        </p:txBody>
      </p:sp>
    </p:spTree>
    <p:extLst>
      <p:ext uri="{BB962C8B-B14F-4D97-AF65-F5344CB8AC3E}">
        <p14:creationId xmlns:p14="http://schemas.microsoft.com/office/powerpoint/2010/main" val="117902587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
                                            <p:txEl>
                                              <p:pRg st="7" end="7"/>
                                            </p:txEl>
                                          </p:spTgt>
                                        </p:tgtEl>
                                        <p:attrNameLst>
                                          <p:attrName>style.visibility</p:attrName>
                                        </p:attrNameLst>
                                      </p:cBhvr>
                                      <p:to>
                                        <p:strVal val="visible"/>
                                      </p:to>
                                    </p:set>
                                    <p:animEffect transition="in" filter="fade">
                                      <p:cBhvr>
                                        <p:cTn id="40" dur="500"/>
                                        <p:tgtEl>
                                          <p:spTgt spid="2">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
                                            <p:txEl>
                                              <p:pRg st="8" end="8"/>
                                            </p:txEl>
                                          </p:spTgt>
                                        </p:tgtEl>
                                        <p:attrNameLst>
                                          <p:attrName>style.visibility</p:attrName>
                                        </p:attrNameLst>
                                      </p:cBhvr>
                                      <p:to>
                                        <p:strVal val="visible"/>
                                      </p:to>
                                    </p:set>
                                    <p:animEffect transition="in" filter="fade">
                                      <p:cBhvr>
                                        <p:cTn id="45" dur="500"/>
                                        <p:tgtEl>
                                          <p:spTgt spid="2">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
                                            <p:txEl>
                                              <p:pRg st="9" end="9"/>
                                            </p:txEl>
                                          </p:spTgt>
                                        </p:tgtEl>
                                        <p:attrNameLst>
                                          <p:attrName>style.visibility</p:attrName>
                                        </p:attrNameLst>
                                      </p:cBhvr>
                                      <p:to>
                                        <p:strVal val="visible"/>
                                      </p:to>
                                    </p:set>
                                    <p:animEffect transition="in" filter="fade">
                                      <p:cBhvr>
                                        <p:cTn id="50" dur="500"/>
                                        <p:tgtEl>
                                          <p:spTgt spid="2">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
                                            <p:txEl>
                                              <p:pRg st="10" end="10"/>
                                            </p:txEl>
                                          </p:spTgt>
                                        </p:tgtEl>
                                        <p:attrNameLst>
                                          <p:attrName>style.visibility</p:attrName>
                                        </p:attrNameLst>
                                      </p:cBhvr>
                                      <p:to>
                                        <p:strVal val="visible"/>
                                      </p:to>
                                    </p:set>
                                    <p:animEffect transition="in" filter="fade">
                                      <p:cBhvr>
                                        <p:cTn id="55" dur="500"/>
                                        <p:tgtEl>
                                          <p:spTgt spid="2">
                                            <p:txEl>
                                              <p:pRg st="10" end="1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
                                            <p:txEl>
                                              <p:pRg st="11" end="11"/>
                                            </p:txEl>
                                          </p:spTgt>
                                        </p:tgtEl>
                                        <p:attrNameLst>
                                          <p:attrName>style.visibility</p:attrName>
                                        </p:attrNameLst>
                                      </p:cBhvr>
                                      <p:to>
                                        <p:strVal val="visible"/>
                                      </p:to>
                                    </p:set>
                                    <p:animEffect transition="in" filter="fade">
                                      <p:cBhvr>
                                        <p:cTn id="60"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605679"/>
          </a:xfrm>
        </p:spPr>
        <p:txBody>
          <a:bodyPr/>
          <a:lstStyle/>
          <a:p>
            <a:pPr marL="457200" indent="-457200" defTabSz="1306221" fontAlgn="auto">
              <a:defRPr/>
            </a:pPr>
            <a:r>
              <a:rPr lang="en-US" sz="4800" dirty="0">
                <a:hlinkClick r:id="rId3"/>
              </a:rPr>
              <a:t>Featured Tableau Public </a:t>
            </a:r>
            <a:r>
              <a:rPr lang="en-US" sz="4800" dirty="0" err="1">
                <a:hlinkClick r:id="rId3"/>
              </a:rPr>
              <a:t>Vizzes</a:t>
            </a:r>
            <a:endParaRPr lang="en-US" sz="4800" dirty="0"/>
          </a:p>
        </p:txBody>
      </p:sp>
    </p:spTree>
    <p:extLst>
      <p:ext uri="{BB962C8B-B14F-4D97-AF65-F5344CB8AC3E}">
        <p14:creationId xmlns:p14="http://schemas.microsoft.com/office/powerpoint/2010/main" val="2832426001"/>
      </p:ext>
    </p:extLst>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3939540"/>
          </a:xfrm>
        </p:spPr>
        <p:txBody>
          <a:bodyPr/>
          <a:lstStyle/>
          <a:p>
            <a:pPr marL="457200" indent="-457200" defTabSz="1306221" fontAlgn="auto">
              <a:defRPr/>
            </a:pPr>
            <a:r>
              <a:rPr lang="en-US" sz="2400" dirty="0">
                <a:ea typeface="+mn-ea"/>
                <a:hlinkClick r:id="rId3"/>
              </a:rPr>
              <a:t>Community Forums</a:t>
            </a:r>
            <a:r>
              <a:rPr lang="en-US" sz="2400" dirty="0">
                <a:ea typeface="+mn-ea"/>
              </a:rPr>
              <a:t> (</a:t>
            </a:r>
            <a:r>
              <a:rPr lang="en-US" sz="2400" dirty="0">
                <a:ea typeface="+mn-ea"/>
                <a:hlinkClick r:id="rId4"/>
              </a:rPr>
              <a:t>Web Data Connector</a:t>
            </a:r>
            <a:r>
              <a:rPr lang="en-US" sz="2400" dirty="0">
                <a:ea typeface="+mn-ea"/>
              </a:rPr>
              <a:t>)</a:t>
            </a:r>
          </a:p>
          <a:p>
            <a:pPr marL="457200" indent="-457200" defTabSz="1306221" fontAlgn="auto">
              <a:defRPr/>
            </a:pPr>
            <a:r>
              <a:rPr lang="en-US" sz="2400" dirty="0">
                <a:ea typeface="+mn-ea"/>
                <a:hlinkClick r:id="rId5"/>
              </a:rPr>
              <a:t>Tableau Help</a:t>
            </a:r>
            <a:endParaRPr lang="en-US" sz="2400" dirty="0">
              <a:ea typeface="+mn-ea"/>
            </a:endParaRPr>
          </a:p>
          <a:p>
            <a:pPr marL="457200" indent="-457200" defTabSz="1306221" fontAlgn="auto">
              <a:defRPr/>
            </a:pPr>
            <a:r>
              <a:rPr lang="en-US" sz="2400" dirty="0">
                <a:ea typeface="+mn-ea"/>
                <a:hlinkClick r:id="rId6"/>
              </a:rPr>
              <a:t>Getting Started with Tableau</a:t>
            </a:r>
            <a:endParaRPr lang="en-US" sz="2400" dirty="0">
              <a:ea typeface="+mn-ea"/>
            </a:endParaRPr>
          </a:p>
          <a:p>
            <a:pPr marL="457200" indent="-457200" defTabSz="1306221" fontAlgn="auto">
              <a:defRPr/>
            </a:pPr>
            <a:r>
              <a:rPr lang="en-US" sz="2400" dirty="0">
                <a:ea typeface="+mn-ea"/>
                <a:hlinkClick r:id="rId7"/>
              </a:rPr>
              <a:t>Dashboard Best Practices</a:t>
            </a:r>
            <a:r>
              <a:rPr lang="en-US" sz="2400" dirty="0">
                <a:ea typeface="+mn-ea"/>
              </a:rPr>
              <a:t> (Google for additional resources on “Tableau Dashboard Design”)</a:t>
            </a:r>
          </a:p>
          <a:p>
            <a:pPr marL="457200" indent="-457200" defTabSz="1306221" fontAlgn="auto">
              <a:defRPr/>
            </a:pPr>
            <a:r>
              <a:rPr lang="en-US" sz="2400" dirty="0">
                <a:ea typeface="+mn-ea"/>
                <a:hlinkClick r:id="rId8"/>
              </a:rPr>
              <a:t>Using the Web Data Connector</a:t>
            </a:r>
            <a:endParaRPr lang="en-US" sz="2400" dirty="0">
              <a:ea typeface="+mn-ea"/>
            </a:endParaRPr>
          </a:p>
          <a:p>
            <a:pPr marL="457200" indent="-457200" defTabSz="1306221" fontAlgn="auto">
              <a:defRPr/>
            </a:pPr>
            <a:r>
              <a:rPr lang="en-US" sz="2400" dirty="0">
                <a:ea typeface="+mn-ea"/>
                <a:hlinkClick r:id="rId9"/>
              </a:rPr>
              <a:t>Web Data Connector Tutorial</a:t>
            </a:r>
            <a:endParaRPr lang="en-US" sz="2400" dirty="0">
              <a:ea typeface="+mn-ea"/>
            </a:endParaRPr>
          </a:p>
          <a:p>
            <a:pPr marL="457200" indent="-457200" defTabSz="1306221" fontAlgn="auto">
              <a:defRPr/>
            </a:pPr>
            <a:r>
              <a:rPr lang="en-US" sz="2400" dirty="0">
                <a:ea typeface="+mn-ea"/>
                <a:hlinkClick r:id="rId10"/>
              </a:rPr>
              <a:t>Tableau Web Data Connector Home</a:t>
            </a:r>
            <a:endParaRPr lang="en-US" sz="2400" dirty="0">
              <a:ea typeface="+mn-ea"/>
            </a:endParaRPr>
          </a:p>
          <a:p>
            <a:pPr marL="457200" indent="-457200" defTabSz="1306221" fontAlgn="auto">
              <a:defRPr/>
            </a:pPr>
            <a:r>
              <a:rPr lang="en-US" sz="2400" dirty="0">
                <a:ea typeface="+mn-ea"/>
                <a:hlinkClick r:id="rId11"/>
              </a:rPr>
              <a:t>Web Data Connector Examples</a:t>
            </a:r>
            <a:endParaRPr lang="en-US" sz="2400" dirty="0">
              <a:ea typeface="+mn-ea"/>
            </a:endParaRPr>
          </a:p>
          <a:p>
            <a:pPr marL="457200" indent="-457200" defTabSz="1306221" fontAlgn="auto">
              <a:defRPr/>
            </a:pPr>
            <a:r>
              <a:rPr lang="en-US" sz="2400" dirty="0">
                <a:ea typeface="+mn-ea"/>
                <a:hlinkClick r:id="rId12"/>
              </a:rPr>
              <a:t>Featured Tableau Public </a:t>
            </a:r>
            <a:r>
              <a:rPr lang="en-US" sz="2400" dirty="0" err="1">
                <a:ea typeface="+mn-ea"/>
                <a:hlinkClick r:id="rId12"/>
              </a:rPr>
              <a:t>Vizzes</a:t>
            </a: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Tableau Resources</a:t>
            </a:r>
          </a:p>
        </p:txBody>
      </p:sp>
    </p:spTree>
    <p:extLst>
      <p:ext uri="{BB962C8B-B14F-4D97-AF65-F5344CB8AC3E}">
        <p14:creationId xmlns:p14="http://schemas.microsoft.com/office/powerpoint/2010/main" val="25698422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2009049"/>
            <a:ext cx="13274675" cy="907300"/>
          </a:xfrm>
        </p:spPr>
        <p:txBody>
          <a:bodyPr/>
          <a:lstStyle/>
          <a:p>
            <a:r>
              <a:rPr lang="en-US" dirty="0">
                <a:solidFill>
                  <a:srgbClr val="4C4C4C"/>
                </a:solidFill>
                <a:latin typeface="BentonSans Book" charset="0"/>
              </a:rPr>
              <a:t>Make your own viz!</a:t>
            </a:r>
            <a:br>
              <a:rPr lang="en-US" dirty="0">
                <a:solidFill>
                  <a:srgbClr val="4C4C4C"/>
                </a:solidFill>
                <a:latin typeface="BentonSans Book" charset="0"/>
              </a:rPr>
            </a:br>
            <a:r>
              <a:rPr lang="en-US" sz="2800" dirty="0">
                <a:solidFill>
                  <a:srgbClr val="4C4C4C"/>
                </a:solidFill>
                <a:latin typeface="BentonSans Book" charset="0"/>
              </a:rPr>
              <a:t>(use any data, here’s an </a:t>
            </a:r>
            <a:r>
              <a:rPr lang="en-US" sz="2800" dirty="0">
                <a:solidFill>
                  <a:srgbClr val="4C4C4C"/>
                </a:solidFill>
                <a:latin typeface="BentonSans Book" charset="0"/>
                <a:hlinkClick r:id="rId3"/>
              </a:rPr>
              <a:t>anime template </a:t>
            </a:r>
            <a:r>
              <a:rPr lang="en-US" sz="2800" dirty="0">
                <a:solidFill>
                  <a:srgbClr val="4C4C4C"/>
                </a:solidFill>
                <a:latin typeface="BentonSans Book" charset="0"/>
              </a:rPr>
              <a:t>and </a:t>
            </a:r>
            <a:r>
              <a:rPr lang="en-US" sz="2800" dirty="0">
                <a:solidFill>
                  <a:srgbClr val="4C4C4C"/>
                </a:solidFill>
                <a:latin typeface="BentonSans Book" charset="0"/>
                <a:hlinkClick r:id="rId4"/>
              </a:rPr>
              <a:t>complete anime workbook on Tableau Public</a:t>
            </a:r>
            <a:r>
              <a:rPr lang="en-US" sz="2800" dirty="0">
                <a:solidFill>
                  <a:srgbClr val="4C4C4C"/>
                </a:solidFill>
                <a:latin typeface="BentonSans Book" charset="0"/>
              </a:rPr>
              <a:t>)</a:t>
            </a:r>
          </a:p>
        </p:txBody>
      </p:sp>
    </p:spTree>
    <p:extLst>
      <p:ext uri="{BB962C8B-B14F-4D97-AF65-F5344CB8AC3E}">
        <p14:creationId xmlns:p14="http://schemas.microsoft.com/office/powerpoint/2010/main" val="3056533445"/>
      </p:ext>
    </p:extLst>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87388" y="1812925"/>
            <a:ext cx="13244512" cy="1577035"/>
          </a:xfrm>
        </p:spPr>
        <p:txBody>
          <a:bodyPr/>
          <a:lstStyle/>
          <a:p>
            <a:pPr defTabSz="1306221" fontAlgn="auto">
              <a:spcAft>
                <a:spcPts val="0"/>
              </a:spcAft>
              <a:buFont typeface="Arial" panose="020B0604020202020204" pitchFamily="34" charset="0"/>
              <a:buNone/>
              <a:defRPr/>
            </a:pPr>
            <a:r>
              <a:rPr lang="en-US" dirty="0">
                <a:ea typeface="+mn-ea"/>
              </a:rPr>
              <a:t>Any Questions?</a:t>
            </a:r>
          </a:p>
          <a:p>
            <a:pPr defTabSz="1306221" fontAlgn="auto">
              <a:lnSpc>
                <a:spcPct val="110000"/>
              </a:lnSpc>
              <a:spcBef>
                <a:spcPts val="1776"/>
              </a:spcBef>
              <a:spcAft>
                <a:spcPts val="0"/>
              </a:spcAft>
              <a:defRPr/>
            </a:pPr>
            <a:r>
              <a:rPr lang="en-US" sz="2400" dirty="0">
                <a:latin typeface="Merriweather Light"/>
                <a:ea typeface="+mn-ea"/>
                <a:cs typeface="Merriweather Light"/>
              </a:rPr>
              <a:t>Slides, workbooks and assets are available at</a:t>
            </a:r>
          </a:p>
          <a:p>
            <a:pPr defTabSz="1306221" fontAlgn="auto">
              <a:lnSpc>
                <a:spcPct val="110000"/>
              </a:lnSpc>
              <a:spcBef>
                <a:spcPts val="0"/>
              </a:spcBef>
              <a:spcAft>
                <a:spcPts val="0"/>
              </a:spcAft>
              <a:defRPr/>
            </a:pPr>
            <a:r>
              <a:rPr lang="en-US" sz="2400" dirty="0">
                <a:hlinkClick r:id="rId3"/>
              </a:rPr>
              <a:t>https://github.com/spencer-shadley/data-lecture</a:t>
            </a:r>
            <a:endParaRPr lang="en-US" sz="2400" dirty="0">
              <a:latin typeface="Merriweather Light"/>
              <a:ea typeface="+mn-ea"/>
              <a:cs typeface="Merriweather Light"/>
            </a:endParaRPr>
          </a:p>
        </p:txBody>
      </p:sp>
    </p:spTree>
    <p:extLst>
      <p:ext uri="{BB962C8B-B14F-4D97-AF65-F5344CB8AC3E}">
        <p14:creationId xmlns:p14="http://schemas.microsoft.com/office/powerpoint/2010/main" val="27954268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7859933E-B0D3-4887-A439-4FB1935464D1}"/>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3229" b="3229"/>
          <a:stretch>
            <a:fillRect/>
          </a:stretch>
        </p:blipFill>
        <p:spPr/>
      </p:pic>
    </p:spTree>
    <p:extLst>
      <p:ext uri="{BB962C8B-B14F-4D97-AF65-F5344CB8AC3E}">
        <p14:creationId xmlns:p14="http://schemas.microsoft.com/office/powerpoint/2010/main" val="2464762266"/>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F6810550-FA35-41AB-BC35-0A00834A69BD}"/>
              </a:ext>
            </a:extLst>
          </p:cNvPr>
          <p:cNvPicPr>
            <a:picLocks noGrp="1" noChangeAspect="1"/>
          </p:cNvPicPr>
          <p:nvPr>
            <p:ph type="pic" sz="quarter" idx="10"/>
          </p:nvPr>
        </p:nvPicPr>
        <p:blipFill>
          <a:blip r:embed="rId3" cstate="email">
            <a:extLst>
              <a:ext uri="{28A0092B-C50C-407E-A947-70E740481C1C}">
                <a14:useLocalDpi xmlns:a14="http://schemas.microsoft.com/office/drawing/2010/main" val="0"/>
              </a:ext>
            </a:extLst>
          </a:blip>
          <a:srcRect t="12507" b="12507"/>
          <a:stretch>
            <a:fillRect/>
          </a:stretch>
        </p:blipFill>
        <p:spPr/>
      </p:pic>
    </p:spTree>
    <p:extLst>
      <p:ext uri="{BB962C8B-B14F-4D97-AF65-F5344CB8AC3E}">
        <p14:creationId xmlns:p14="http://schemas.microsoft.com/office/powerpoint/2010/main" val="2423496030"/>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cs typeface="+mn-cs"/>
              </a:rPr>
              <a:t>Move to the Web Team</a:t>
            </a:r>
          </a:p>
        </p:txBody>
      </p:sp>
      <p:pic>
        <p:nvPicPr>
          <p:cNvPr id="8194" name="Picture 2" descr="https://dl3.pushbulletusercontent.com/G9iIt6h82hcl1Jz9Sq7o9fVpPbKp0FHV/killer%2520queen.JPG">
            <a:extLst>
              <a:ext uri="{FF2B5EF4-FFF2-40B4-BE49-F238E27FC236}">
                <a16:creationId xmlns:a16="http://schemas.microsoft.com/office/drawing/2014/main" id="{D02F1E44-551F-4151-A426-641CF8FF0B2D}"/>
              </a:ext>
            </a:extLst>
          </p:cNvPr>
          <p:cNvPicPr>
            <a:picLocks noGrp="1" noChangeAspect="1" noChangeArrowheads="1"/>
          </p:cNvPicPr>
          <p:nvPr>
            <p:ph type="tbl" sz="quarter" idx="10"/>
          </p:nvPr>
        </p:nvPicPr>
        <p:blipFill>
          <a:blip r:embed="rId3" cstate="email">
            <a:extLst>
              <a:ext uri="{28A0092B-C50C-407E-A947-70E740481C1C}">
                <a14:useLocalDpi xmlns:a14="http://schemas.microsoft.com/office/drawing/2010/main" val="0"/>
              </a:ext>
            </a:extLst>
          </a:blip>
          <a:srcRect/>
          <a:stretch>
            <a:fillRect/>
          </a:stretch>
        </p:blipFill>
        <p:spPr bwMode="auto">
          <a:xfrm>
            <a:off x="739514" y="1528128"/>
            <a:ext cx="13203759" cy="53578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a:xfrm>
            <a:off x="725488" y="1812925"/>
            <a:ext cx="7820025" cy="3811172"/>
          </a:xfrm>
        </p:spPr>
        <p:txBody>
          <a:bodyPr anchor="t"/>
          <a:lstStyle/>
          <a:p>
            <a:pPr defTabSz="1306221" fontAlgn="auto">
              <a:spcAft>
                <a:spcPts val="0"/>
              </a:spcAft>
              <a:defRPr/>
            </a:pPr>
            <a:r>
              <a:rPr lang="en-US" dirty="0">
                <a:ea typeface="+mn-ea"/>
              </a:rPr>
              <a:t>Growth of Data</a:t>
            </a:r>
          </a:p>
          <a:p>
            <a:pPr defTabSz="1306221" fontAlgn="auto">
              <a:spcAft>
                <a:spcPts val="0"/>
              </a:spcAft>
              <a:defRPr/>
            </a:pPr>
            <a:r>
              <a:rPr lang="en-US" dirty="0">
                <a:ea typeface="+mn-ea"/>
              </a:rPr>
              <a:t>Why Data Matters – Three Examples</a:t>
            </a:r>
          </a:p>
          <a:p>
            <a:pPr defTabSz="1306221" fontAlgn="auto">
              <a:spcAft>
                <a:spcPts val="0"/>
              </a:spcAft>
              <a:defRPr/>
            </a:pPr>
            <a:r>
              <a:rPr lang="en-US" dirty="0"/>
              <a:t>Career Opportunities</a:t>
            </a:r>
            <a:endParaRPr lang="en-US" dirty="0">
              <a:ea typeface="+mn-ea"/>
            </a:endParaRPr>
          </a:p>
          <a:p>
            <a:pPr defTabSz="1306221" fontAlgn="auto">
              <a:spcAft>
                <a:spcPts val="0"/>
              </a:spcAft>
              <a:defRPr/>
            </a:pPr>
            <a:r>
              <a:rPr lang="en-US" dirty="0">
                <a:ea typeface="+mn-ea"/>
              </a:rPr>
              <a:t>Interactive Tableau Tutorial</a:t>
            </a:r>
          </a:p>
          <a:p>
            <a:pPr defTabSz="1306221" fontAlgn="auto">
              <a:spcAft>
                <a:spcPts val="0"/>
              </a:spcAft>
              <a:defRPr/>
            </a:pPr>
            <a:r>
              <a:rPr lang="en-US" dirty="0">
                <a:ea typeface="+mn-ea"/>
              </a:rPr>
              <a:t>Tableau Resources</a:t>
            </a:r>
          </a:p>
          <a:p>
            <a:pPr defTabSz="1306221" fontAlgn="auto">
              <a:spcAft>
                <a:spcPts val="0"/>
              </a:spcAft>
              <a:defRPr/>
            </a:pPr>
            <a:endParaRPr lang="en-US" dirty="0">
              <a:ea typeface="+mn-ea"/>
            </a:endParaRPr>
          </a:p>
        </p:txBody>
      </p:sp>
      <p:sp>
        <p:nvSpPr>
          <p:cNvPr id="9" name="Text Placeholder 8"/>
          <p:cNvSpPr>
            <a:spLocks noGrp="1"/>
          </p:cNvSpPr>
          <p:nvPr>
            <p:ph type="body" sz="quarter" idx="12"/>
          </p:nvPr>
        </p:nvSpPr>
        <p:spPr>
          <a:xfrm>
            <a:off x="8545513" y="1812925"/>
            <a:ext cx="5414962" cy="579518"/>
          </a:xfrm>
        </p:spPr>
        <p:txBody>
          <a:bodyPr anchor="t"/>
          <a:lstStyle/>
          <a:p>
            <a:pPr>
              <a:defRPr/>
            </a:pPr>
            <a:endParaRPr lang="en-US" dirty="0">
              <a:ea typeface="+mn-ea"/>
            </a:endParaRPr>
          </a:p>
        </p:txBody>
      </p:sp>
      <p:sp>
        <p:nvSpPr>
          <p:cNvPr id="2" name="Text Placeholder 1"/>
          <p:cNvSpPr>
            <a:spLocks noGrp="1"/>
          </p:cNvSpPr>
          <p:nvPr>
            <p:ph type="body" sz="quarter" idx="13"/>
          </p:nvPr>
        </p:nvSpPr>
        <p:spPr>
          <a:xfrm>
            <a:off x="712788" y="600075"/>
            <a:ext cx="13244512" cy="567848"/>
          </a:xfrm>
        </p:spPr>
        <p:txBody>
          <a:bodyPr/>
          <a:lstStyle/>
          <a:p>
            <a:pPr defTabSz="1306221" fontAlgn="auto">
              <a:spcAft>
                <a:spcPts val="0"/>
              </a:spcAft>
              <a:defRPr/>
            </a:pPr>
            <a:r>
              <a:rPr lang="en-US" dirty="0">
                <a:ea typeface="+mn-ea"/>
              </a:rPr>
              <a:t>Agenda</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theme/theme1.xml><?xml version="1.0" encoding="utf-8"?>
<a:theme xmlns:a="http://schemas.openxmlformats.org/drawingml/2006/main" name="PPT_Corporate_Template_BentonSans_16.9_d">
  <a:themeElements>
    <a:clrScheme name="Custom 8">
      <a:dk1>
        <a:srgbClr val="666666"/>
      </a:dk1>
      <a:lt1>
        <a:sysClr val="window" lastClr="FFFFFF"/>
      </a:lt1>
      <a:dk2>
        <a:srgbClr val="5B6591"/>
      </a:dk2>
      <a:lt2>
        <a:srgbClr val="FFFFFF"/>
      </a:lt2>
      <a:accent1>
        <a:srgbClr val="1F447D"/>
      </a:accent1>
      <a:accent2>
        <a:srgbClr val="E8762C"/>
      </a:accent2>
      <a:accent3>
        <a:srgbClr val="7099A6"/>
      </a:accent3>
      <a:accent4>
        <a:srgbClr val="59879B"/>
      </a:accent4>
      <a:accent5>
        <a:srgbClr val="4C4C4C"/>
      </a:accent5>
      <a:accent6>
        <a:srgbClr val="C72035"/>
      </a:accent6>
      <a:hlink>
        <a:srgbClr val="EB912C"/>
      </a:hlink>
      <a:folHlink>
        <a:srgbClr val="969696"/>
      </a:folHlink>
    </a:clrScheme>
    <a:fontScheme name="Tableau Corporate Fonts">
      <a:majorFont>
        <a:latin typeface="BentonSans Book"/>
        <a:ea typeface=""/>
        <a:cs typeface=""/>
      </a:majorFont>
      <a:minorFont>
        <a:latin typeface="Merriweather 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60000"/>
            <a:lumOff val="4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cmpd="sng">
          <a:solidFill>
            <a:schemeClr val="bg1">
              <a:lumMod val="75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PPT_Corporate_Template_BentonSans_16</Template>
  <TotalTime>1928</TotalTime>
  <Words>3649</Words>
  <Application>Microsoft Macintosh PowerPoint</Application>
  <PresentationFormat>Custom</PresentationFormat>
  <Paragraphs>325</Paragraphs>
  <Slides>47</Slides>
  <Notes>45</Notes>
  <HiddenSlides>33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ＭＳ Ｐゴシック</vt:lpstr>
      <vt:lpstr>Arial</vt:lpstr>
      <vt:lpstr>BentonSans Book</vt:lpstr>
      <vt:lpstr>Gill Sans MT</vt:lpstr>
      <vt:lpstr>Merriweather Light</vt:lpstr>
      <vt:lpstr>PPT_Corporate_Template_BentonSans_16.9_d</vt:lpstr>
      <vt:lpstr>PowerPoint Presentation</vt:lpstr>
      <vt:lpstr>About 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Big Data?</vt:lpstr>
      <vt:lpstr>PowerPoint Presentation</vt:lpstr>
      <vt:lpstr>What is Big Data used for?</vt:lpstr>
      <vt:lpstr>PowerPoint Presentation</vt:lpstr>
      <vt:lpstr>Growth of Data</vt:lpstr>
      <vt:lpstr>“Healthcare data will experience a compound annual growth rate (CAGR) of 36 percent through 2025.”</vt:lpstr>
      <vt:lpstr>“…data in the manufacturing industry is projected to see a CAGR of 30 percent, financial services data is expected to grow at a rate of 26 percent, and data in the media and entertainment industry will increase at a compound rate of 25 percent.”</vt:lpstr>
      <vt:lpstr>“Worldwide Big Data market revenues for software and services are projected to increase from $42B in 2018 to $103B in 2027, attaining a Compound Annual Growth Rate (CAGR) of 10.48% according to Wikibon.”</vt:lpstr>
      <vt:lpstr>“According to an Accenture study, 79% of enterprise executives agree that companies that do not embrace Big Data will lose their competitive position and could face extinction. Even more, 83%, have pursued Big Data projects to seize a competitive edge.”</vt:lpstr>
      <vt:lpstr>“The Hadoop and Big Data Market are projected to grow from $17.1B in 2017 to $99.31B in 2022 attaining a 28.5% CAGR. The greatest period of projected growth is in 2021 and 2022 when the market is projected to jump $30B in value in one year. Source: StrategyMRC and reported by Statista.”</vt:lpstr>
      <vt:lpstr>“90% of the data in the world today has been created in the last two years.”</vt:lpstr>
      <vt:lpstr>PowerPoint Presentation</vt:lpstr>
      <vt:lpstr>PowerPoint Presentation</vt:lpstr>
      <vt:lpstr>Why Data Matters</vt:lpstr>
      <vt:lpstr>PowerPoint Presentation</vt:lpstr>
      <vt:lpstr>PowerPoint Presentation</vt:lpstr>
      <vt:lpstr>PowerPoint Presentation</vt:lpstr>
      <vt:lpstr>“I saw in a dream a table where all the elements fell into place as required. Awakening, I immediately wrote it down on a piece of paper.”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Tableau</vt:lpstr>
      <vt:lpstr>Technology Adoption Over Time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Featured Tableau Public Vizzes</vt:lpstr>
      <vt:lpstr>PowerPoint Presentation</vt:lpstr>
      <vt:lpstr>Make your own viz! (use any data, here’s an anime template and complete anime workbook on Tableau Public)</vt:lpstr>
      <vt:lpstr>PowerPoint Presentation</vt:lpstr>
    </vt:vector>
  </TitlesOfParts>
  <Manager/>
  <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Spencer Shadley</dc:creator>
  <cp:keywords/>
  <dc:description/>
  <cp:lastModifiedBy>Spencer Shadley</cp:lastModifiedBy>
  <cp:revision>169</cp:revision>
  <cp:lastPrinted>2015-11-05T23:58:20Z</cp:lastPrinted>
  <dcterms:created xsi:type="dcterms:W3CDTF">2019-05-15T06:07:05Z</dcterms:created>
  <dcterms:modified xsi:type="dcterms:W3CDTF">2020-02-15T06:49:18Z</dcterms:modified>
  <cp:category/>
</cp:coreProperties>
</file>