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9"/>
  </p:notesMasterIdLst>
  <p:handoutMasterIdLst>
    <p:handoutMasterId r:id="rId50"/>
  </p:handoutMasterIdLst>
  <p:sldIdLst>
    <p:sldId id="256" r:id="rId2"/>
    <p:sldId id="553" r:id="rId3"/>
    <p:sldId id="551" r:id="rId4"/>
    <p:sldId id="552" r:id="rId5"/>
    <p:sldId id="550" r:id="rId6"/>
    <p:sldId id="564" r:id="rId7"/>
    <p:sldId id="426" r:id="rId8"/>
    <p:sldId id="423" r:id="rId9"/>
    <p:sldId id="302" r:id="rId10"/>
    <p:sldId id="348" r:id="rId11"/>
    <p:sldId id="581" r:id="rId12"/>
    <p:sldId id="582" r:id="rId13"/>
    <p:sldId id="583" r:id="rId14"/>
    <p:sldId id="580" r:id="rId15"/>
    <p:sldId id="556" r:id="rId16"/>
    <p:sldId id="555" r:id="rId17"/>
    <p:sldId id="558" r:id="rId18"/>
    <p:sldId id="559" r:id="rId19"/>
    <p:sldId id="560" r:id="rId20"/>
    <p:sldId id="565" r:id="rId21"/>
    <p:sldId id="563" r:id="rId22"/>
    <p:sldId id="557" r:id="rId23"/>
    <p:sldId id="530" r:id="rId24"/>
    <p:sldId id="501" r:id="rId25"/>
    <p:sldId id="540" r:id="rId26"/>
    <p:sldId id="543" r:id="rId27"/>
    <p:sldId id="544" r:id="rId28"/>
    <p:sldId id="546" r:id="rId29"/>
    <p:sldId id="547" r:id="rId30"/>
    <p:sldId id="548" r:id="rId31"/>
    <p:sldId id="549" r:id="rId32"/>
    <p:sldId id="541" r:id="rId33"/>
    <p:sldId id="542" r:id="rId34"/>
    <p:sldId id="568" r:id="rId35"/>
    <p:sldId id="531" r:id="rId36"/>
    <p:sldId id="575" r:id="rId37"/>
    <p:sldId id="569" r:id="rId38"/>
    <p:sldId id="570" r:id="rId39"/>
    <p:sldId id="571" r:id="rId40"/>
    <p:sldId id="572" r:id="rId41"/>
    <p:sldId id="574" r:id="rId42"/>
    <p:sldId id="573" r:id="rId43"/>
    <p:sldId id="579" r:id="rId44"/>
    <p:sldId id="578" r:id="rId45"/>
    <p:sldId id="567" r:id="rId46"/>
    <p:sldId id="576" r:id="rId47"/>
    <p:sldId id="566" r:id="rId4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p:restoredTop sz="78642" autoAdjust="0"/>
  </p:normalViewPr>
  <p:slideViewPr>
    <p:cSldViewPr snapToGrid="0" showGuides="1">
      <p:cViewPr varScale="1">
        <p:scale>
          <a:sx n="108" d="100"/>
          <a:sy n="108" d="100"/>
        </p:scale>
        <p:origin x="1722" y="108"/>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2/10/2020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2/10/2020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edium.com/bloombench/how-data-analysis-helped-uncover-the-cheating-teachers-in-chicago-public-schools-ff1a52d3e00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extLst>
      <p:ext uri="{BB962C8B-B14F-4D97-AF65-F5344CB8AC3E}">
        <p14:creationId xmlns:p14="http://schemas.microsoft.com/office/powerpoint/2010/main" val="131102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variability (data continues to change) and veracity (data quality)</a:t>
            </a:r>
          </a:p>
        </p:txBody>
      </p:sp>
    </p:spTree>
    <p:extLst>
      <p:ext uri="{BB962C8B-B14F-4D97-AF65-F5344CB8AC3E}">
        <p14:creationId xmlns:p14="http://schemas.microsoft.com/office/powerpoint/2010/main" val="4146634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extLst>
      <p:ext uri="{BB962C8B-B14F-4D97-AF65-F5344CB8AC3E}">
        <p14:creationId xmlns:p14="http://schemas.microsoft.com/office/powerpoint/2010/main" val="350714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a:p>
            <a:pPr lvl="3" rtl="0" fontAlgn="base"/>
            <a:endParaRPr lang="en-US" sz="1800" b="0" i="0" u="none" strike="noStrike" kern="1200" dirty="0">
              <a:solidFill>
                <a:schemeClr val="tx1"/>
              </a:solidFill>
              <a:effectLst/>
              <a:latin typeface="BentonSans Book"/>
              <a:ea typeface="ＭＳ Ｐゴシック" charset="0"/>
              <a:cs typeface="+mn-cs"/>
            </a:endParaRPr>
          </a:p>
          <a:p>
            <a:pPr lvl="3" rtl="0" fontAlgn="base"/>
            <a:r>
              <a:rPr lang="en-US" dirty="0">
                <a:hlinkClick r:id="rId3"/>
              </a:rPr>
              <a:t>https://medium.com/bloombench/how-data-analysis-helped-uncover-the-cheating-teachers-in-chicago-public-schools-ff1a52d3e00a</a:t>
            </a:r>
            <a:endParaRPr lang="en-US" dirty="0"/>
          </a:p>
          <a:p>
            <a:pPr lvl="3" rtl="0" fontAlgn="base"/>
            <a:endParaRPr lang="en-US" sz="1800" b="0" i="0" u="none" strike="noStrike" kern="1200" dirty="0">
              <a:solidFill>
                <a:schemeClr val="tx1"/>
              </a:solidFill>
              <a:effectLst/>
              <a:latin typeface="BentonSans Book"/>
              <a:ea typeface="ＭＳ Ｐゴシック" charset="0"/>
              <a:cs typeface="+mn-cs"/>
            </a:endParaRPr>
          </a:p>
          <a:p>
            <a:pPr lvl="3" rtl="0" fontAlgn="base"/>
            <a:endParaRPr lang="en-US" sz="1800" b="0" i="0" u="none" strike="noStrike" kern="1200" dirty="0">
              <a:solidFill>
                <a:schemeClr val="tx1"/>
              </a:solidFill>
              <a:effectLst/>
              <a:latin typeface="BentonSans Book"/>
              <a:ea typeface="ＭＳ Ｐゴシック" charset="0"/>
              <a:cs typeface="+mn-cs"/>
            </a:endParaRPr>
          </a:p>
        </p:txBody>
      </p:sp>
    </p:spTree>
    <p:extLst>
      <p:ext uri="{BB962C8B-B14F-4D97-AF65-F5344CB8AC3E}">
        <p14:creationId xmlns:p14="http://schemas.microsoft.com/office/powerpoint/2010/main" val="820239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i="0" kern="1200" dirty="0">
                <a:solidFill>
                  <a:schemeClr val="tx1"/>
                </a:solidFill>
                <a:effectLst/>
                <a:latin typeface="BentonSans Book"/>
                <a:ea typeface="ＭＳ Ｐゴシック" charset="0"/>
                <a:cs typeface="ＭＳ Ｐゴシック" charset="0"/>
              </a:rPr>
              <a:t>These </a:t>
            </a:r>
            <a:r>
              <a:rPr lang="en-US" b="0" i="0" kern="1200" dirty="0" err="1">
                <a:solidFill>
                  <a:schemeClr val="tx1"/>
                </a:solidFill>
                <a:effectLst/>
                <a:latin typeface="BentonSans Book"/>
                <a:ea typeface="ＭＳ Ｐゴシック" charset="0"/>
                <a:cs typeface="ＭＳ Ｐゴシック" charset="0"/>
              </a:rPr>
              <a:t>questions,coming</a:t>
            </a:r>
            <a:r>
              <a:rPr lang="en-US" b="0" i="0" kern="1200" dirty="0">
                <a:solidFill>
                  <a:schemeClr val="tx1"/>
                </a:solidFill>
                <a:effectLst/>
                <a:latin typeface="BentonSans Book"/>
                <a:ea typeface="ＭＳ Ｐゴシック" charset="0"/>
                <a:cs typeface="ＭＳ Ｐゴシック" charset="0"/>
              </a:rPr>
              <a:t> near the end of the test, were harder than the earlier questions.</a:t>
            </a:r>
          </a:p>
          <a:p>
            <a:r>
              <a:rPr lang="en-US" b="0" i="0" kern="1200" dirty="0">
                <a:solidFill>
                  <a:schemeClr val="tx1"/>
                </a:solidFill>
                <a:effectLst/>
                <a:latin typeface="BentonSans Book"/>
                <a:ea typeface="ＭＳ Ｐゴシック" charset="0"/>
                <a:cs typeface="ＭＳ Ｐゴシック" charset="0"/>
              </a:rPr>
              <a:t>This was a group of average students and very few of them have got 6 consecutive correct answers anywhere else on the test, making it even more unlikely that they would get 6 continuous answers right in the harder part of the test.</a:t>
            </a:r>
          </a:p>
          <a:p>
            <a:r>
              <a:rPr lang="en-US" b="0" i="0" kern="1200" dirty="0" err="1">
                <a:solidFill>
                  <a:schemeClr val="tx1"/>
                </a:solidFill>
                <a:effectLst/>
                <a:latin typeface="BentonSans Book"/>
                <a:ea typeface="ＭＳ Ｐゴシック" charset="0"/>
                <a:cs typeface="ＭＳ Ｐゴシック" charset="0"/>
              </a:rPr>
              <a:t>Upto</a:t>
            </a:r>
            <a:r>
              <a:rPr lang="en-US" b="0" i="0" kern="1200" dirty="0">
                <a:solidFill>
                  <a:schemeClr val="tx1"/>
                </a:solidFill>
                <a:effectLst/>
                <a:latin typeface="BentonSans Book"/>
                <a:ea typeface="ＭＳ Ｐゴシック" charset="0"/>
                <a:cs typeface="ＭＳ Ｐゴシック" charset="0"/>
              </a:rPr>
              <a:t> this point in the test, the fifteen students’ answers were virtually uncorrelated.</a:t>
            </a:r>
          </a:p>
          <a:p>
            <a:r>
              <a:rPr lang="en-US" b="0" i="0" kern="1200" dirty="0">
                <a:solidFill>
                  <a:schemeClr val="tx1"/>
                </a:solidFill>
                <a:effectLst/>
                <a:latin typeface="BentonSans Book"/>
                <a:ea typeface="ＭＳ Ｐゴシック" charset="0"/>
                <a:cs typeface="ＭＳ Ｐゴシック" charset="0"/>
              </a:rPr>
              <a:t>Three of the students (row numbers 1, 9, and 12) left more than one answer blank before the suspicious string and then ended the test with another string of blanks. This suggests that a long, unbroken string of blank answers was broken not by the student but by the teacher.</a:t>
            </a:r>
          </a:p>
        </p:txBody>
      </p:sp>
    </p:spTree>
    <p:extLst>
      <p:ext uri="{BB962C8B-B14F-4D97-AF65-F5344CB8AC3E}">
        <p14:creationId xmlns:p14="http://schemas.microsoft.com/office/powerpoint/2010/main" val="4277145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Tera &gt; peta &gt; </a:t>
            </a:r>
            <a:r>
              <a:rPr lang="en-US" dirty="0" err="1"/>
              <a:t>exa</a:t>
            </a:r>
            <a:r>
              <a:rPr lang="en-US" dirty="0"/>
              <a:t> &gt; zetta &gt; </a:t>
            </a:r>
            <a:r>
              <a:rPr lang="en-US" dirty="0" err="1"/>
              <a:t>yotta</a:t>
            </a:r>
            <a:endParaRPr lang="en-US" dirty="0"/>
          </a:p>
          <a:p>
            <a:endParaRPr lang="en-US" dirty="0"/>
          </a:p>
          <a:p>
            <a:r>
              <a:rPr lang="en-US" dirty="0"/>
              <a:t>variability (data continues to change) </a:t>
            </a:r>
          </a:p>
          <a:p>
            <a:r>
              <a:rPr lang="en-US" dirty="0"/>
              <a:t>veracity (data quality)</a:t>
            </a:r>
          </a:p>
          <a:p>
            <a:r>
              <a:rPr lang="en-US" dirty="0"/>
              <a:t>Visualization</a:t>
            </a:r>
          </a:p>
          <a:p>
            <a:r>
              <a:rPr lang="en-US" dirty="0"/>
              <a:t>Value</a:t>
            </a:r>
          </a:p>
        </p:txBody>
      </p:sp>
    </p:spTree>
    <p:extLst>
      <p:ext uri="{BB962C8B-B14F-4D97-AF65-F5344CB8AC3E}">
        <p14:creationId xmlns:p14="http://schemas.microsoft.com/office/powerpoint/2010/main" val="269576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hbr.org/2016/09/bad-data-costs-the-u-s-3-trillion-per-year" TargetMode="External"/><Relationship Id="rId5" Type="http://schemas.openxmlformats.org/officeDocument/2006/relationships/hyperlink" Target="https://www.forbes.com/sites/louiscolumbus/2017/05/13/ibm-predicts-demand-for-data-scientists-will-soar-28-by-2020/#bc968bb7e3bd" TargetMode="External"/><Relationship Id="rId4" Type="http://schemas.openxmlformats.org/officeDocument/2006/relationships/hyperlink" Target="https://visit.figure-eight.com/data-science-report?utm_source=Internal%20Referral&amp;utm_medium=Email&amp;utm_campaign=Data%2520Science%2520Repor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What is Big Data?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76892-F889-4363-B0D1-8A1D25EA1640}"/>
              </a:ext>
            </a:extLst>
          </p:cNvPr>
          <p:cNvSpPr>
            <a:spLocks noGrp="1"/>
          </p:cNvSpPr>
          <p:nvPr>
            <p:ph idx="14"/>
          </p:nvPr>
        </p:nvSpPr>
        <p:spPr>
          <a:xfrm>
            <a:off x="704476" y="1893515"/>
            <a:ext cx="13273820" cy="4185761"/>
          </a:xfrm>
        </p:spPr>
        <p:txBody>
          <a:bodyPr/>
          <a:lstStyle/>
          <a:p>
            <a:r>
              <a:rPr lang="en-US" b="1" dirty="0"/>
              <a:t>Volume </a:t>
            </a:r>
            <a:r>
              <a:rPr lang="en-US" dirty="0"/>
              <a:t>– the amount of data captured often exceeds traditional storage and has required platforms like data lakes and Hadoop. The world now contains zettabytes of data.</a:t>
            </a:r>
          </a:p>
          <a:p>
            <a:endParaRPr lang="en-US" b="1" dirty="0"/>
          </a:p>
          <a:p>
            <a:r>
              <a:rPr lang="en-US" b="1" dirty="0"/>
              <a:t>Velocity </a:t>
            </a:r>
            <a:r>
              <a:rPr lang="en-US" dirty="0"/>
              <a:t>– Speed of collecting and processing data. Some data must be handled in near-real time. For example, traffic and weather conditions.</a:t>
            </a:r>
          </a:p>
          <a:p>
            <a:endParaRPr lang="en-US" b="1" dirty="0"/>
          </a:p>
          <a:p>
            <a:r>
              <a:rPr lang="en-US" b="1" dirty="0"/>
              <a:t>Variety </a:t>
            </a:r>
            <a:r>
              <a:rPr lang="en-US" dirty="0"/>
              <a:t>– Data has many formats. Videos, emails, stock ticker data, etc. Structured (relational) data plays well with MySQL databases and unstructured (non-relational) data plays well with NoSQL databases such as MongoDB. </a:t>
            </a:r>
            <a:endParaRPr lang="en-US" b="1" dirty="0"/>
          </a:p>
        </p:txBody>
      </p:sp>
      <p:sp>
        <p:nvSpPr>
          <p:cNvPr id="3" name="Text Placeholder 2">
            <a:extLst>
              <a:ext uri="{FF2B5EF4-FFF2-40B4-BE49-F238E27FC236}">
                <a16:creationId xmlns:a16="http://schemas.microsoft.com/office/drawing/2014/main" id="{EE25952D-BBB8-4DFB-8507-2AEC4191D76B}"/>
              </a:ext>
            </a:extLst>
          </p:cNvPr>
          <p:cNvSpPr>
            <a:spLocks noGrp="1"/>
          </p:cNvSpPr>
          <p:nvPr>
            <p:ph type="body" sz="quarter" idx="12"/>
          </p:nvPr>
        </p:nvSpPr>
        <p:spPr/>
        <p:txBody>
          <a:bodyPr/>
          <a:lstStyle/>
          <a:p>
            <a:r>
              <a:rPr lang="en-US" dirty="0"/>
              <a:t>The Three Vs</a:t>
            </a:r>
          </a:p>
        </p:txBody>
      </p:sp>
    </p:spTree>
    <p:extLst>
      <p:ext uri="{BB962C8B-B14F-4D97-AF65-F5344CB8AC3E}">
        <p14:creationId xmlns:p14="http://schemas.microsoft.com/office/powerpoint/2010/main" val="11449083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What is Big Dat</a:t>
            </a:r>
            <a:r>
              <a:rPr lang="en-US" dirty="0">
                <a:latin typeface="BentonSans Book" charset="0"/>
              </a:rPr>
              <a:t>a used for?</a:t>
            </a:r>
            <a:endParaRPr lang="en-US" dirty="0">
              <a:solidFill>
                <a:srgbClr val="4C4C4C"/>
              </a:solidFill>
              <a:latin typeface="BentonSans Book" charset="0"/>
            </a:endParaRPr>
          </a:p>
        </p:txBody>
      </p:sp>
    </p:spTree>
    <p:extLst>
      <p:ext uri="{BB962C8B-B14F-4D97-AF65-F5344CB8AC3E}">
        <p14:creationId xmlns:p14="http://schemas.microsoft.com/office/powerpoint/2010/main" val="17808884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376892-F889-4363-B0D1-8A1D25EA1640}"/>
              </a:ext>
            </a:extLst>
          </p:cNvPr>
          <p:cNvSpPr>
            <a:spLocks noGrp="1"/>
          </p:cNvSpPr>
          <p:nvPr>
            <p:ph idx="14"/>
          </p:nvPr>
        </p:nvSpPr>
        <p:spPr>
          <a:xfrm>
            <a:off x="704476" y="1893515"/>
            <a:ext cx="13273820" cy="5001369"/>
          </a:xfrm>
        </p:spPr>
        <p:txBody>
          <a:bodyPr/>
          <a:lstStyle/>
          <a:p>
            <a:r>
              <a:rPr lang="en-US" dirty="0"/>
              <a:t>Measure failure rates</a:t>
            </a:r>
          </a:p>
          <a:p>
            <a:endParaRPr lang="en-US" dirty="0"/>
          </a:p>
          <a:p>
            <a:r>
              <a:rPr lang="en-US" dirty="0"/>
              <a:t>Understand customer behaviors to adjust to their needs</a:t>
            </a:r>
          </a:p>
          <a:p>
            <a:endParaRPr lang="en-US" dirty="0"/>
          </a:p>
          <a:p>
            <a:r>
              <a:rPr lang="en-US" dirty="0"/>
              <a:t>Inform customers (ex. traffic and weather)</a:t>
            </a:r>
          </a:p>
          <a:p>
            <a:endParaRPr lang="en-US" dirty="0"/>
          </a:p>
          <a:p>
            <a:r>
              <a:rPr lang="en-US" dirty="0"/>
              <a:t>Empower machine learning</a:t>
            </a:r>
          </a:p>
          <a:p>
            <a:endParaRPr lang="en-US" dirty="0"/>
          </a:p>
          <a:p>
            <a:r>
              <a:rPr lang="en-US" dirty="0"/>
              <a:t>More…</a:t>
            </a:r>
          </a:p>
          <a:p>
            <a:pPr indent="0">
              <a:buNone/>
            </a:pPr>
            <a:endParaRPr lang="en-US" dirty="0"/>
          </a:p>
        </p:txBody>
      </p:sp>
      <p:sp>
        <p:nvSpPr>
          <p:cNvPr id="3" name="Text Placeholder 2">
            <a:extLst>
              <a:ext uri="{FF2B5EF4-FFF2-40B4-BE49-F238E27FC236}">
                <a16:creationId xmlns:a16="http://schemas.microsoft.com/office/drawing/2014/main" id="{EE25952D-BBB8-4DFB-8507-2AEC4191D76B}"/>
              </a:ext>
            </a:extLst>
          </p:cNvPr>
          <p:cNvSpPr>
            <a:spLocks noGrp="1"/>
          </p:cNvSpPr>
          <p:nvPr>
            <p:ph type="body" sz="quarter" idx="12"/>
          </p:nvPr>
        </p:nvSpPr>
        <p:spPr/>
        <p:txBody>
          <a:bodyPr/>
          <a:lstStyle/>
          <a:p>
            <a:r>
              <a:rPr lang="en-US" dirty="0"/>
              <a:t>A Lot</a:t>
            </a:r>
          </a:p>
        </p:txBody>
      </p:sp>
    </p:spTree>
    <p:extLst>
      <p:ext uri="{BB962C8B-B14F-4D97-AF65-F5344CB8AC3E}">
        <p14:creationId xmlns:p14="http://schemas.microsoft.com/office/powerpoint/2010/main" val="283390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extLst>
      <p:ext uri="{BB962C8B-B14F-4D97-AF65-F5344CB8AC3E}">
        <p14:creationId xmlns:p14="http://schemas.microsoft.com/office/powerpoint/2010/main" val="384052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44434" y="6204993"/>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97394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617507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6563371"/>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374673"/>
            <a:ext cx="13273820" cy="604780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p>
          <a:p>
            <a:pPr marL="457200" indent="-457200" defTabSz="1306221" fontAlgn="auto">
              <a:defRPr/>
            </a:pP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endParaRPr lang="en-US" sz="2400" dirty="0"/>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endParaRPr lang="en-US" sz="2400" dirty="0">
              <a:ea typeface="+mn-ea"/>
            </a:endParaRPr>
          </a:p>
          <a:p>
            <a:pPr marL="457200" indent="-457200" defTabSz="1306221" fontAlgn="auto">
              <a:defRPr/>
            </a:pPr>
            <a:r>
              <a:rPr lang="en-US" sz="2400" dirty="0">
                <a:ea typeface="+mn-ea"/>
              </a:rPr>
              <a:t>6,000 tweets sent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a:t>
            </a:r>
            <a:r>
              <a:rPr lang="en-US" sz="2000" i="1" dirty="0">
                <a:ea typeface="+mn-ea"/>
              </a:rPr>
              <a:t>Castle in the Sky </a:t>
            </a:r>
            <a:r>
              <a:rPr lang="en-US" sz="2000" dirty="0">
                <a:ea typeface="+mn-ea"/>
              </a:rPr>
              <a:t>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a:t>
            </a:r>
            <a:r>
              <a:rPr lang="en-US" i="1" dirty="0">
                <a:ea typeface="+mn-ea"/>
              </a:rPr>
              <a:t>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fade">
                                      <p:cBhvr>
                                        <p:cTn id="4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32202"/>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739775" lvl="1" indent="-457200" defTabSz="1306221" fontAlgn="auto">
              <a:defRPr/>
            </a:pPr>
            <a:endParaRPr lang="en-US" sz="2000" dirty="0">
              <a:ea typeface="+mn-ea"/>
            </a:endParaRP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endParaRPr lang="en-US" sz="2400" dirty="0">
              <a:ea typeface="+mn-ea"/>
            </a:endParaRP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1236"/>
          </a:xfrm>
          <a:prstGeom prst="rect">
            <a:avLst/>
          </a:prstGeom>
        </p:spPr>
        <p:txBody>
          <a:bodyPr/>
          <a:lstStyle/>
          <a:p>
            <a:pPr defTabSz="1306221" fontAlgn="auto">
              <a:defRPr/>
            </a:pPr>
            <a:r>
              <a:rPr lang="en-US" sz="8000" dirty="0"/>
              <a:t>Ignaz Semmelweis (cont.)</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4210383"/>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865"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511143" y="3105293"/>
            <a:ext cx="662940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256824"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674429" y="3105293"/>
            <a:ext cx="6531428"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48"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38430"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880"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39650"/>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b="1" dirty="0">
                <a:ea typeface="+mn-ea"/>
              </a:rPr>
              <a:t>“83% of data scientists polled feel that there is shortage of data scientists today” </a:t>
            </a:r>
            <a:r>
              <a:rPr lang="en-US" sz="1600" dirty="0">
                <a:ea typeface="+mn-ea"/>
              </a:rPr>
              <a:t>(</a:t>
            </a:r>
            <a:r>
              <a:rPr lang="en-US" sz="1600" dirty="0">
                <a:ea typeface="+mn-ea"/>
                <a:hlinkClick r:id="rId4"/>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4"/>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5"/>
              </a:rPr>
              <a:t>Forbes, 2017</a:t>
            </a:r>
            <a:r>
              <a:rPr lang="en-US" sz="1600" dirty="0">
                <a:ea typeface="+mn-ea"/>
              </a:rPr>
              <a:t>)</a:t>
            </a:r>
          </a:p>
          <a:p>
            <a:pPr marL="739775" lvl="1" indent="-457200" defTabSz="1306221" fontAlgn="auto">
              <a:defRPr/>
            </a:pPr>
            <a:endParaRPr lang="en-US" sz="1600" dirty="0">
              <a:ea typeface="+mn-ea"/>
            </a:endParaRP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6"/>
              </a:rPr>
              <a:t>Harvard Business Review, 2016</a:t>
            </a:r>
            <a:r>
              <a:rPr lang="en-US" sz="1600" dirty="0"/>
              <a:t>)</a:t>
            </a:r>
            <a:endParaRPr lang="en-US" sz="16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Move the existing “Clinic” pill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 &gt; 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093976"/>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970865"/>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from the “Pages” card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7820025" cy="3811172"/>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a:p>
            <a:pPr defTabSz="1306221" fontAlgn="auto">
              <a:spcAft>
                <a:spcPts val="0"/>
              </a:spcAft>
              <a:defRPr/>
            </a:pPr>
            <a:r>
              <a:rPr lang="en-US" dirty="0">
                <a:ea typeface="+mn-ea"/>
              </a:rPr>
              <a:t>Tableau Resources</a:t>
            </a:r>
          </a:p>
          <a:p>
            <a:pPr defTabSz="1306221" fontAlgn="auto">
              <a:spcAft>
                <a:spcPts val="0"/>
              </a:spcAft>
              <a:defRPr/>
            </a:pPr>
            <a:endParaRPr lang="en-US" dirty="0">
              <a:ea typeface="+mn-ea"/>
            </a:endParaRP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1906</TotalTime>
  <Words>3675</Words>
  <Application>Microsoft Office PowerPoint</Application>
  <PresentationFormat>Custom</PresentationFormat>
  <Paragraphs>326</Paragraphs>
  <Slides>47</Slides>
  <Notes>45</Notes>
  <HiddenSlides>33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Big Data?</vt:lpstr>
      <vt:lpstr>PowerPoint Presentation</vt:lpstr>
      <vt:lpstr>What is Big Data used for?</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PowerPoint Presentation</vt:lpstr>
      <vt:lpstr>Make your own viz! (use any data, here’s an anime template and complete anime workbook on Tableau Public)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166</cp:revision>
  <cp:lastPrinted>2015-11-05T23:58:20Z</cp:lastPrinted>
  <dcterms:created xsi:type="dcterms:W3CDTF">2019-05-15T06:07:05Z</dcterms:created>
  <dcterms:modified xsi:type="dcterms:W3CDTF">2020-02-10T22:38:43Z</dcterms:modified>
  <cp:category/>
</cp:coreProperties>
</file>