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256" r:id="rId2"/>
    <p:sldId id="277" r:id="rId3"/>
    <p:sldId id="310" r:id="rId4"/>
    <p:sldId id="283" r:id="rId5"/>
    <p:sldId id="298" r:id="rId6"/>
    <p:sldId id="299" r:id="rId7"/>
    <p:sldId id="300" r:id="rId8"/>
    <p:sldId id="301" r:id="rId9"/>
    <p:sldId id="311" r:id="rId10"/>
    <p:sldId id="303" r:id="rId11"/>
    <p:sldId id="304" r:id="rId12"/>
    <p:sldId id="313" r:id="rId13"/>
    <p:sldId id="327" r:id="rId14"/>
    <p:sldId id="328" r:id="rId15"/>
    <p:sldId id="320" r:id="rId16"/>
    <p:sldId id="305" r:id="rId17"/>
    <p:sldId id="326" r:id="rId18"/>
    <p:sldId id="316" r:id="rId19"/>
    <p:sldId id="317" r:id="rId20"/>
    <p:sldId id="318" r:id="rId21"/>
    <p:sldId id="319" r:id="rId22"/>
    <p:sldId id="321" r:id="rId23"/>
    <p:sldId id="322" r:id="rId24"/>
    <p:sldId id="314" r:id="rId25"/>
    <p:sldId id="306" r:id="rId26"/>
    <p:sldId id="335" r:id="rId27"/>
    <p:sldId id="336" r:id="rId28"/>
    <p:sldId id="337" r:id="rId29"/>
    <p:sldId id="334" r:id="rId30"/>
    <p:sldId id="341" r:id="rId31"/>
    <p:sldId id="329" r:id="rId32"/>
    <p:sldId id="331" r:id="rId33"/>
    <p:sldId id="330" r:id="rId34"/>
    <p:sldId id="332" r:id="rId35"/>
    <p:sldId id="333" r:id="rId36"/>
    <p:sldId id="338" r:id="rId37"/>
    <p:sldId id="307" r:id="rId38"/>
    <p:sldId id="323" r:id="rId39"/>
    <p:sldId id="340" r:id="rId40"/>
    <p:sldId id="315" r:id="rId41"/>
    <p:sldId id="339" r:id="rId42"/>
    <p:sldId id="324" r:id="rId43"/>
    <p:sldId id="346" r:id="rId44"/>
    <p:sldId id="308" r:id="rId45"/>
    <p:sldId id="342" r:id="rId46"/>
    <p:sldId id="343" r:id="rId47"/>
    <p:sldId id="325" r:id="rId48"/>
    <p:sldId id="309" r:id="rId49"/>
    <p:sldId id="344" r:id="rId50"/>
    <p:sldId id="294" r:id="rId51"/>
    <p:sldId id="312" r:id="rId52"/>
    <p:sldId id="295" r:id="rId53"/>
    <p:sldId id="296" r:id="rId54"/>
    <p:sldId id="345" r:id="rId55"/>
    <p:sldId id="284" r:id="rId56"/>
    <p:sldId id="297" r:id="rId57"/>
    <p:sldId id="291" r:id="rId58"/>
    <p:sldId id="285" r:id="rId59"/>
    <p:sldId id="286" r:id="rId60"/>
    <p:sldId id="292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3BCC392-C028-7846-9394-326088594AAE}">
          <p14:sldIdLst>
            <p14:sldId id="256"/>
          </p14:sldIdLst>
        </p14:section>
        <p14:section name="preview" id="{99C17189-3B7F-7146-BA47-BE794993E57F}">
          <p14:sldIdLst>
            <p14:sldId id="277"/>
          </p14:sldIdLst>
        </p14:section>
        <p14:section name="Getting started" id="{F54E177E-2804-3447-9053-7D5F5C04B5D1}">
          <p14:sldIdLst>
            <p14:sldId id="310"/>
            <p14:sldId id="283"/>
            <p14:sldId id="298"/>
            <p14:sldId id="299"/>
            <p14:sldId id="300"/>
            <p14:sldId id="301"/>
          </p14:sldIdLst>
        </p14:section>
        <p14:section name="Python basics" id="{0B5D2118-81D1-124D-A66F-9705038EE42E}">
          <p14:sldIdLst>
            <p14:sldId id="311"/>
            <p14:sldId id="303"/>
            <p14:sldId id="304"/>
            <p14:sldId id="313"/>
            <p14:sldId id="327"/>
            <p14:sldId id="328"/>
            <p14:sldId id="320"/>
            <p14:sldId id="305"/>
            <p14:sldId id="326"/>
            <p14:sldId id="316"/>
            <p14:sldId id="317"/>
            <p14:sldId id="318"/>
            <p14:sldId id="319"/>
            <p14:sldId id="321"/>
            <p14:sldId id="322"/>
            <p14:sldId id="314"/>
            <p14:sldId id="306"/>
            <p14:sldId id="335"/>
            <p14:sldId id="336"/>
            <p14:sldId id="337"/>
          </p14:sldIdLst>
        </p14:section>
        <p14:section name="Python semi-basics" id="{8B143CCD-296A-3041-BC33-9C01A9C4D905}">
          <p14:sldIdLst>
            <p14:sldId id="334"/>
            <p14:sldId id="341"/>
            <p14:sldId id="329"/>
            <p14:sldId id="331"/>
            <p14:sldId id="330"/>
            <p14:sldId id="332"/>
            <p14:sldId id="333"/>
            <p14:sldId id="338"/>
            <p14:sldId id="307"/>
            <p14:sldId id="323"/>
            <p14:sldId id="340"/>
            <p14:sldId id="315"/>
            <p14:sldId id="339"/>
            <p14:sldId id="324"/>
            <p14:sldId id="346"/>
            <p14:sldId id="308"/>
            <p14:sldId id="342"/>
            <p14:sldId id="343"/>
            <p14:sldId id="325"/>
            <p14:sldId id="309"/>
            <p14:sldId id="344"/>
            <p14:sldId id="294"/>
          </p14:sldIdLst>
        </p14:section>
        <p14:section name="Troubleshooting; programming mindset; etc." id="{97E736D1-36B5-7549-8D1C-21B319F4629B}">
          <p14:sldIdLst>
            <p14:sldId id="312"/>
            <p14:sldId id="295"/>
            <p14:sldId id="296"/>
            <p14:sldId id="345"/>
            <p14:sldId id="284"/>
            <p14:sldId id="297"/>
            <p14:sldId id="291"/>
            <p14:sldId id="285"/>
            <p14:sldId id="286"/>
            <p14:sldId id="29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507"/>
  </p:normalViewPr>
  <p:slideViewPr>
    <p:cSldViewPr snapToGrid="0">
      <p:cViewPr varScale="1">
        <p:scale>
          <a:sx n="90" d="100"/>
          <a:sy n="90" d="100"/>
        </p:scale>
        <p:origin x="232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1" d="100"/>
          <a:sy n="91" d="100"/>
        </p:scale>
        <p:origin x="380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021FD-58CC-2F4C-B253-ECFF5457A26A}" type="datetimeFigureOut">
              <a:rPr lang="en-US" smtClean="0"/>
              <a:t>9/22/25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457FC-CCC6-2445-89CB-675E32C0B4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80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382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15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615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08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4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82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73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04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74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8763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0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1624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03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965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339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473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807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139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724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020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5927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111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285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143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413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570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579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341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41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16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3528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6818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437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773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095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13589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3726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686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800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86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683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5256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7976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12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257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406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9109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15001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1744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50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45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62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068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5457FC-CCC6-2445-89CB-675E32C0B42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1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08C98-BCC8-8287-D00A-EFFD9D6C3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914400"/>
            <a:ext cx="105156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4B349-32C0-3BCF-09F2-6A84BDD6F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657600"/>
            <a:ext cx="105156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4B286-DDFE-ADA3-B3E5-BFF4D45E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FC10C-76F1-EB10-89D0-69ADEB69F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F3FAE7-FEBA-589B-EF33-44FE79C7C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2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9A86C-AE68-739F-791B-DEE4A28B0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4DB6F-59C5-ED84-6D36-B5630B8B2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054D2-74A9-73BB-0FDD-A4EB72263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DCDDF5-3467-1E66-EA4A-6F0C803A1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0D16F-B9D7-36EF-D074-29A011BA6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03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4C8CBF-12BC-16D3-3905-0AC9C9223A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CD947-06E0-9D11-7608-252BA3FC5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FB25A-3807-703B-124E-3041B45E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B5A98-AF17-C7E4-1C9E-345FF9B7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EDF90-F4FF-C097-98BC-1F31E8C3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045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A20FD-BD32-2C50-4D21-E0095B8B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93E87-EF6F-C0CD-E894-2B62844F8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  <a:lvl3pPr>
              <a:lnSpc>
                <a:spcPct val="100000"/>
              </a:lnSpc>
              <a:spcBef>
                <a:spcPts val="0"/>
              </a:spcBef>
              <a:defRPr/>
            </a:lvl3pPr>
            <a:lvl4pPr>
              <a:lnSpc>
                <a:spcPct val="100000"/>
              </a:lnSpc>
              <a:spcBef>
                <a:spcPts val="0"/>
              </a:spcBef>
              <a:defRPr/>
            </a:lvl4pPr>
            <a:lvl5pPr>
              <a:lnSpc>
                <a:spcPct val="10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E0573-EA2A-34B9-C57F-60D49BC7D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B97ED-5D7E-2EC3-44CD-4E387C4D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499F-0BBA-3E33-CE1D-3FEA55B2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52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9C92-7B2F-1A42-36D7-B231AA9C0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42A126-3275-3C8E-6A96-2D1D463B6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373C5-835E-F2AC-27CE-5C8ACBB64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D3116-F4EB-7341-2DCF-DC275E8F2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25250D-A20A-A6C1-7AF4-0053436F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2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A7D40-8BDA-7B43-D518-1FE0A1D5B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5099C-2CA4-7353-B6CA-13B99D6817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BC383-A1B3-C8CA-7473-E34E58920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4597A1-2DFF-9CAD-C441-28156141C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AB76D-0433-EA66-D24A-A6494969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E3621-C422-652B-17E1-B171C74FA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97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AA691-1596-651D-1DAE-B3174B103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AB1A6-64E4-880E-B2AE-233F41410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F987BA-9CAF-3D0C-81D9-3DB19AAE9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57254-B135-93F7-872D-1D07E46E2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59198-49B7-DCEE-5D25-EB619FBC9D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DE5405-DBAD-CB05-BE54-FAA1B427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9/22/25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70819D-07C6-20F0-E3D4-BF736B7A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63A17-AFAB-9122-6FA1-98444AC64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6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34F0-A099-B544-FB17-2DE28B8C6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A3A7B-3FB5-F01D-2B08-0E90027DD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9/22/25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DE4C1-5109-5D9E-662B-3B05CC02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D3CECF-6C26-7811-5430-FB801E84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6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A2738C-D1B5-6244-D7E0-1C0B7F119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9/22/25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C75AA9-80B4-95E6-DA7C-879922CAA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77BFF-1F2A-665F-B8A8-0F8EAA4C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9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72064-F3F7-E22C-D021-4A1A35B29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D279A-251E-6492-3919-90FF249BD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E31470-D5F4-4A5F-8F66-8DB91BBA3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93EF56-52E5-1A53-B9BC-27F095071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05809-F775-522F-86F5-0CC55063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0FF91-3476-5FFB-E05A-0779F95EF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2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294-1AF2-2A1C-7FD6-EAAA8418E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F4657D-040D-3191-4B97-8AA81AA81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47D77-264C-8897-1742-4CFB2ACC10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D9865E-3AC6-C8BA-7F36-7253B791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A49E4-EF0F-DD4F-9523-E1E9E1AA5371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AACEE-E2C2-628D-5CD8-9B592C81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D989B-F258-3D63-A518-1AD957246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2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D06845-AE49-EC1D-6051-58A6BB01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399"/>
            <a:ext cx="105156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ECCF3-DBDA-1286-8A6E-928F8EB71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2743200"/>
            <a:ext cx="105156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872C5-F1D7-2993-B1F6-EC0C4D134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CA49E4-EF0F-DD4F-9523-E1E9E1AA5371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F45E7-D9A3-4E75-7003-2DB35744A8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5CB96-A590-0633-E10C-45D6121216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02442-82E0-014F-95D0-87D437CC68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80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python.readthedocs.io/en/stable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introduction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introduction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blog/2023-03-02-why-python-keeps-growing-explaine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index.html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odecademy.com/catalog/language/python" TargetMode="Externa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940F3-0DC9-900C-50AA-FA4445BD2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4431" y="1122363"/>
            <a:ext cx="10093569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558D28-989B-EC1A-CF4A-6C1027E39A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431" y="4079875"/>
            <a:ext cx="10515600" cy="165576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Lab 00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CCNY EAS 42000/A4200 Fall 2025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September 3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</a:rPr>
              <a:t>rd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2025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Prof. Spencer Hill</a:t>
            </a:r>
          </a:p>
        </p:txBody>
      </p:sp>
    </p:spTree>
    <p:extLst>
      <p:ext uri="{BB962C8B-B14F-4D97-AF65-F5344CB8AC3E}">
        <p14:creationId xmlns:p14="http://schemas.microsoft.com/office/powerpoint/2010/main" val="205085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concepts we’ll cover in next two weeks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199BCF-11B7-78B2-2CCE-1F5CEA031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200"/>
            <a:ext cx="10515600" cy="3859078"/>
          </a:xfrm>
        </p:spPr>
        <p:txBody>
          <a:bodyPr>
            <a:normAutofit/>
          </a:bodyPr>
          <a:lstStyle/>
          <a:p>
            <a:r>
              <a:rPr lang="en-US" dirty="0"/>
              <a:t>Accessing and opening Python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(should be good already!)</a:t>
            </a:r>
          </a:p>
          <a:p>
            <a:r>
              <a:rPr lang="en-US" dirty="0"/>
              <a:t>Basic syntax: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arithmetic; defining variables; comments</a:t>
            </a:r>
          </a:p>
          <a:p>
            <a:r>
              <a:rPr lang="en-US" dirty="0"/>
              <a:t>Basic data types: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integers, decimal numbers (“floats”), text (“strings”), arrays (“lists”, “tuples”), dictionaries</a:t>
            </a:r>
          </a:p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dirty="0"/>
              <a:t>Basic logic: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if/else statements; loops</a:t>
            </a:r>
          </a:p>
          <a:p>
            <a:r>
              <a:rPr lang="en-US" dirty="0"/>
              <a:t>Basics of functions: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defining them, calling them</a:t>
            </a:r>
          </a:p>
          <a:p>
            <a:r>
              <a:rPr lang="en-US" dirty="0"/>
              <a:t>Executing simple Python scripts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E25958-32D7-4C05-DFAC-E32113024E19}"/>
              </a:ext>
            </a:extLst>
          </p:cNvPr>
          <p:cNvSpPr txBox="1"/>
          <p:nvPr/>
        </p:nvSpPr>
        <p:spPr>
          <a:xfrm rot="5400000">
            <a:off x="10778905" y="3429000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“basics”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3C67A9-3B86-8CE9-B304-EFFEBEF9A238}"/>
              </a:ext>
            </a:extLst>
          </p:cNvPr>
          <p:cNvSpPr txBox="1"/>
          <p:nvPr/>
        </p:nvSpPr>
        <p:spPr>
          <a:xfrm>
            <a:off x="9501954" y="5070880"/>
            <a:ext cx="11608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“semi</a:t>
            </a:r>
          </a:p>
          <a:p>
            <a:r>
              <a:rPr lang="en-US" sz="2400" dirty="0"/>
              <a:t>basics”</a:t>
            </a:r>
          </a:p>
        </p:txBody>
      </p:sp>
    </p:spTree>
    <p:extLst>
      <p:ext uri="{BB962C8B-B14F-4D97-AF65-F5344CB8AC3E}">
        <p14:creationId xmlns:p14="http://schemas.microsoft.com/office/powerpoint/2010/main" val="90669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Accessing and opening python: basically, “python” + Enter from a terminal window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0D39CFF-7692-D217-B0CB-5666A467D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14400" y="2808953"/>
            <a:ext cx="10515600" cy="124009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7CBAF6-F153-10FD-8979-151A1B54787C}"/>
              </a:ext>
            </a:extLst>
          </p:cNvPr>
          <p:cNvSpPr txBox="1"/>
          <p:nvPr/>
        </p:nvSpPr>
        <p:spPr>
          <a:xfrm>
            <a:off x="914400" y="4546867"/>
            <a:ext cx="90481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Helvetica" pitchFamily="2" charset="0"/>
              </a:rPr>
              <a:t>On Mac and Linux, can use “which” to see where the Python executable lives:</a:t>
            </a:r>
          </a:p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Helvetica" pitchFamily="2" charset="0"/>
              </a:rPr>
              <a:t>Windows too?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F9CD0C-32D7-53EF-3292-CB3E6E106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1121" y="5588962"/>
            <a:ext cx="65151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5098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50FBF5-F742-CCB4-2F92-59309BD78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exit existing Python session: </a:t>
            </a:r>
            <a:r>
              <a:rPr lang="en-US" dirty="0">
                <a:latin typeface="Andale Mono" panose="020B0509000000000004" pitchFamily="49" charset="0"/>
              </a:rPr>
              <a:t>exit() </a:t>
            </a:r>
            <a:r>
              <a:rPr lang="en-US" dirty="0"/>
              <a:t>or </a:t>
            </a:r>
            <a:r>
              <a:rPr lang="en-US" dirty="0">
                <a:latin typeface="Andale Mono" panose="020B0509000000000004" pitchFamily="49" charset="0"/>
              </a:rPr>
              <a:t>Control-D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Accessing and opening python: basically, “python” + Enter from a terminal window</a:t>
            </a:r>
          </a:p>
        </p:txBody>
      </p:sp>
    </p:spTree>
    <p:extLst>
      <p:ext uri="{BB962C8B-B14F-4D97-AF65-F5344CB8AC3E}">
        <p14:creationId xmlns:p14="http://schemas.microsoft.com/office/powerpoint/2010/main" val="330254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50FBF5-F742-CCB4-2F92-59309BD78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IPython</a:t>
            </a:r>
            <a:r>
              <a:rPr lang="en-US" dirty="0"/>
              <a:t> is essentially a nicer version of python: better syntax highlighting, prettier outputs etc.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https://ipython.readthedocs.io/en/stable/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Just try entering </a:t>
            </a:r>
            <a:r>
              <a:rPr lang="en-US" dirty="0" err="1"/>
              <a:t>ipython</a:t>
            </a:r>
            <a:r>
              <a:rPr lang="en-US" dirty="0"/>
              <a:t> from a terminal window; if it works, I recommend using that instead of plain python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For now!  We’ll switch to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Jupyter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notebooks later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nicer to use “</a:t>
            </a:r>
            <a:r>
              <a:rPr lang="en-US" dirty="0" err="1"/>
              <a:t>ipython</a:t>
            </a:r>
            <a:r>
              <a:rPr lang="en-US" dirty="0"/>
              <a:t>” rather than plain python (if </a:t>
            </a:r>
            <a:r>
              <a:rPr lang="en-US" dirty="0" err="1"/>
              <a:t>ipython</a:t>
            </a:r>
            <a:r>
              <a:rPr lang="en-US" dirty="0"/>
              <a:t> is installed)</a:t>
            </a:r>
          </a:p>
        </p:txBody>
      </p:sp>
    </p:spTree>
    <p:extLst>
      <p:ext uri="{BB962C8B-B14F-4D97-AF65-F5344CB8AC3E}">
        <p14:creationId xmlns:p14="http://schemas.microsoft.com/office/powerpoint/2010/main" val="2209646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But nicer to use “</a:t>
            </a:r>
            <a:r>
              <a:rPr lang="en-US" dirty="0" err="1"/>
              <a:t>ipython</a:t>
            </a:r>
            <a:r>
              <a:rPr lang="en-US" dirty="0"/>
              <a:t>” rather than plain python (if </a:t>
            </a:r>
            <a:r>
              <a:rPr lang="en-US" dirty="0" err="1"/>
              <a:t>ipython</a:t>
            </a:r>
            <a:r>
              <a:rPr lang="en-US" dirty="0"/>
              <a:t> is installed)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24BC9-DDC6-45A6-2CBA-AFC79E72E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effectLst/>
                <a:latin typeface="DejaVu Sans Mono" panose="020B0609030804020204" pitchFamily="49" charset="0"/>
              </a:rPr>
              <a:t>$ </a:t>
            </a:r>
            <a:r>
              <a:rPr lang="en-US" dirty="0" err="1">
                <a:effectLst/>
                <a:latin typeface="DejaVu Sans Mono" panose="020B0609030804020204" pitchFamily="49" charset="0"/>
              </a:rPr>
              <a:t>ipython</a:t>
            </a:r>
            <a:endParaRPr lang="en-US" dirty="0">
              <a:effectLst/>
              <a:latin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DejaVu Sans Mono" panose="020B0609030804020204" pitchFamily="49" charset="0"/>
              </a:rPr>
              <a:t>Python 3.8.16 | packaged by </a:t>
            </a:r>
            <a:r>
              <a:rPr lang="en-US" dirty="0" err="1">
                <a:effectLst/>
                <a:latin typeface="DejaVu Sans Mono" panose="020B0609030804020204" pitchFamily="49" charset="0"/>
              </a:rPr>
              <a:t>conda</a:t>
            </a:r>
            <a:r>
              <a:rPr lang="en-US" dirty="0">
                <a:effectLst/>
                <a:latin typeface="DejaVu Sans Mono" panose="020B0609030804020204" pitchFamily="49" charset="0"/>
              </a:rPr>
              <a:t>-forge | (default, Feb  1 2023, 16:05:36)</a:t>
            </a:r>
          </a:p>
          <a:p>
            <a:pPr marL="0" indent="0">
              <a:buNone/>
            </a:pPr>
            <a:r>
              <a:rPr lang="en-US" dirty="0">
                <a:effectLst/>
                <a:latin typeface="DejaVu Sans Mono" panose="020B0609030804020204" pitchFamily="49" charset="0"/>
              </a:rPr>
              <a:t>Type 'copyright', 'credits' or 'license' for more information</a:t>
            </a:r>
          </a:p>
          <a:p>
            <a:pPr marL="0" indent="0">
              <a:buNone/>
            </a:pPr>
            <a:r>
              <a:rPr lang="en-US" dirty="0" err="1">
                <a:effectLst/>
                <a:latin typeface="DejaVu Sans Mono" panose="020B0609030804020204" pitchFamily="49" charset="0"/>
              </a:rPr>
              <a:t>IPython</a:t>
            </a:r>
            <a:r>
              <a:rPr lang="en-US" dirty="0">
                <a:effectLst/>
                <a:latin typeface="DejaVu Sans Mono" panose="020B0609030804020204" pitchFamily="49" charset="0"/>
              </a:rPr>
              <a:t> 8.12.0 -- An enhanced Interactive Python. Type '?' for help.</a:t>
            </a:r>
          </a:p>
          <a:p>
            <a:pPr marL="0" indent="0">
              <a:buNone/>
            </a:pPr>
            <a:br>
              <a:rPr lang="en-US" dirty="0">
                <a:solidFill>
                  <a:srgbClr val="D2D8D9"/>
                </a:solidFill>
                <a:effectLst/>
                <a:latin typeface="DejaVu Sans Mono" panose="020B0609030804020204" pitchFamily="49" charset="0"/>
              </a:rPr>
            </a:br>
            <a:endParaRPr lang="en-US" dirty="0">
              <a:solidFill>
                <a:srgbClr val="D2D8D9"/>
              </a:solidFill>
              <a:effectLst/>
              <a:latin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29655"/>
                </a:solidFill>
                <a:effectLst/>
                <a:latin typeface="DejaVu Sans Mono" panose="020B0609030804020204" pitchFamily="49" charset="0"/>
              </a:rPr>
              <a:t>In [</a:t>
            </a:r>
            <a:r>
              <a:rPr lang="en-US" b="1" dirty="0">
                <a:solidFill>
                  <a:srgbClr val="629655"/>
                </a:solidFill>
                <a:effectLst/>
                <a:latin typeface="DejaVu Sans Mono" panose="020B0609030804020204" pitchFamily="49" charset="0"/>
              </a:rPr>
              <a:t>1</a:t>
            </a:r>
            <a:r>
              <a:rPr lang="en-US" dirty="0">
                <a:solidFill>
                  <a:srgbClr val="629655"/>
                </a:solidFill>
                <a:effectLst/>
                <a:latin typeface="DejaVu Sans Mono" panose="020B0609030804020204" pitchFamily="49" charset="0"/>
              </a:rPr>
              <a:t>]: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696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syntax: to start, play around with using Python as a basic calculator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199BCF-11B7-78B2-2CCE-1F5CEA031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200"/>
            <a:ext cx="10515600" cy="3200400"/>
          </a:xfrm>
        </p:spPr>
        <p:txBody>
          <a:bodyPr>
            <a:normAutofit/>
          </a:bodyPr>
          <a:lstStyle/>
          <a:p>
            <a:r>
              <a:rPr lang="en-US" dirty="0"/>
              <a:t>Addition, subtraction: + and – signs: </a:t>
            </a:r>
            <a:r>
              <a:rPr lang="en-US" dirty="0">
                <a:latin typeface="Andale Mono" panose="020B0509000000000004" pitchFamily="49" charset="0"/>
              </a:rPr>
              <a:t>2 + 3, 2-3</a:t>
            </a:r>
          </a:p>
          <a:p>
            <a:r>
              <a:rPr lang="en-US" dirty="0"/>
              <a:t>Multiplication, division: * and /:  </a:t>
            </a:r>
            <a:r>
              <a:rPr lang="en-US" dirty="0">
                <a:latin typeface="Andale Mono" panose="020B0509000000000004" pitchFamily="49" charset="0"/>
              </a:rPr>
              <a:t>2 * 3, 2 / 3</a:t>
            </a:r>
          </a:p>
          <a:p>
            <a:r>
              <a:rPr lang="en-US" dirty="0"/>
              <a:t>“Integer division”: double slash //: </a:t>
            </a:r>
            <a:r>
              <a:rPr lang="en-US" dirty="0">
                <a:latin typeface="Andale Mono" panose="020B0509000000000004" pitchFamily="49" charset="0"/>
              </a:rPr>
              <a:t>2 // 3</a:t>
            </a:r>
          </a:p>
        </p:txBody>
      </p:sp>
    </p:spTree>
    <p:extLst>
      <p:ext uri="{BB962C8B-B14F-4D97-AF65-F5344CB8AC3E}">
        <p14:creationId xmlns:p14="http://schemas.microsoft.com/office/powerpoint/2010/main" val="3796453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syntax: to start, play around with using Python as a basic calculator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199BCF-11B7-78B2-2CCE-1F5CEA031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200"/>
            <a:ext cx="10515600" cy="3200400"/>
          </a:xfrm>
        </p:spPr>
        <p:txBody>
          <a:bodyPr>
            <a:normAutofit/>
          </a:bodyPr>
          <a:lstStyle/>
          <a:p>
            <a:r>
              <a:rPr lang="en-US" dirty="0"/>
              <a:t>Remainder (“modulus”): percent sign: </a:t>
            </a:r>
            <a:r>
              <a:rPr lang="en-US" dirty="0">
                <a:latin typeface="Andale Mono" panose="020B0509000000000004" pitchFamily="49" charset="0"/>
              </a:rPr>
              <a:t>2 % 3</a:t>
            </a:r>
          </a:p>
          <a:p>
            <a:r>
              <a:rPr lang="en-US" dirty="0"/>
              <a:t>Power: double asterisk: </a:t>
            </a:r>
            <a:r>
              <a:rPr lang="en-US" dirty="0">
                <a:latin typeface="Andale Mono" panose="020B0509000000000004" pitchFamily="49" charset="0"/>
              </a:rPr>
              <a:t>2 ** 3</a:t>
            </a:r>
          </a:p>
          <a:p>
            <a:r>
              <a:rPr lang="en-US" dirty="0"/>
              <a:t>Parentheses work basically the same as they do in normal math: </a:t>
            </a:r>
            <a:r>
              <a:rPr lang="en-US" dirty="0">
                <a:latin typeface="Andale Mono" panose="020B0509000000000004" pitchFamily="49" charset="0"/>
              </a:rPr>
              <a:t>(2 + 3) / (2 * 3)</a:t>
            </a:r>
          </a:p>
        </p:txBody>
      </p:sp>
    </p:spTree>
    <p:extLst>
      <p:ext uri="{BB962C8B-B14F-4D97-AF65-F5344CB8AC3E}">
        <p14:creationId xmlns:p14="http://schemas.microsoft.com/office/powerpoint/2010/main" val="1260225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syntax: add comments with the pound/hash; computer doesn’t read these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199BCF-11B7-78B2-2CCE-1F5CEA031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200"/>
            <a:ext cx="10515600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be at the start of a line or the end of a line: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Andale Mono" panose="020B0509000000000004" pitchFamily="49" charset="0"/>
              </a:rPr>
              <a:t># This whole line is a comment.</a:t>
            </a:r>
          </a:p>
          <a:p>
            <a:pPr marL="0" indent="0">
              <a:buNone/>
            </a:pPr>
            <a:r>
              <a:rPr lang="en-US" dirty="0" err="1">
                <a:latin typeface="Andale Mono" panose="020B0509000000000004" pitchFamily="49" charset="0"/>
              </a:rPr>
              <a:t>myvar</a:t>
            </a:r>
            <a:r>
              <a:rPr lang="en-US" dirty="0">
                <a:latin typeface="Andale Mono" panose="020B0509000000000004" pitchFamily="49" charset="0"/>
              </a:rPr>
              <a:t> = 5  </a:t>
            </a:r>
            <a:r>
              <a:rPr lang="en-US" dirty="0">
                <a:solidFill>
                  <a:schemeClr val="accent6"/>
                </a:solidFill>
                <a:latin typeface="Andale Mono" panose="020B0509000000000004" pitchFamily="49" charset="0"/>
              </a:rPr>
              <a:t># this is a comment too.</a:t>
            </a:r>
          </a:p>
        </p:txBody>
      </p:sp>
    </p:spTree>
    <p:extLst>
      <p:ext uri="{BB962C8B-B14F-4D97-AF65-F5344CB8AC3E}">
        <p14:creationId xmlns:p14="http://schemas.microsoft.com/office/powerpoint/2010/main" val="12779094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syntax: use a single equals sign to assign values to variables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199BCF-11B7-78B2-2CCE-1F5CEA031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200"/>
            <a:ext cx="10515600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Python, a single equals sign = does </a:t>
            </a:r>
            <a:r>
              <a:rPr lang="en-US" b="1" dirty="0"/>
              <a:t>not</a:t>
            </a:r>
            <a:r>
              <a:rPr lang="en-US" dirty="0"/>
              <a:t> mean “this is equal to that” the way it does in math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Instead, that’s how you </a:t>
            </a:r>
            <a:r>
              <a:rPr lang="en-US" i="1" dirty="0"/>
              <a:t>assign</a:t>
            </a:r>
            <a:r>
              <a:rPr lang="en-US" dirty="0"/>
              <a:t> a value to a </a:t>
            </a:r>
            <a:r>
              <a:rPr lang="en-US" i="1" dirty="0"/>
              <a:t>variable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For example: </a:t>
            </a:r>
            <a:r>
              <a:rPr lang="en-US" dirty="0" err="1">
                <a:latin typeface="Andale Mono" panose="020B0509000000000004" pitchFamily="49" charset="0"/>
              </a:rPr>
              <a:t>myvar</a:t>
            </a:r>
            <a:r>
              <a:rPr lang="en-US" dirty="0">
                <a:latin typeface="Andale Mono" panose="020B0509000000000004" pitchFamily="49" charset="0"/>
              </a:rPr>
              <a:t> = 5</a:t>
            </a:r>
          </a:p>
          <a:p>
            <a:pPr marL="0" indent="0">
              <a:buNone/>
            </a:pPr>
            <a:r>
              <a:rPr lang="en-US" dirty="0"/>
              <a:t>Now you can do e.g. </a:t>
            </a:r>
            <a:r>
              <a:rPr lang="en-US" dirty="0" err="1">
                <a:latin typeface="Andale Mono" panose="020B0509000000000004" pitchFamily="49" charset="0"/>
              </a:rPr>
              <a:t>myvar</a:t>
            </a:r>
            <a:r>
              <a:rPr lang="en-US" dirty="0">
                <a:latin typeface="Andale Mono" panose="020B0509000000000004" pitchFamily="49" charset="0"/>
              </a:rPr>
              <a:t> + 20</a:t>
            </a:r>
          </a:p>
        </p:txBody>
      </p:sp>
    </p:spTree>
    <p:extLst>
      <p:ext uri="{BB962C8B-B14F-4D97-AF65-F5344CB8AC3E}">
        <p14:creationId xmlns:p14="http://schemas.microsoft.com/office/powerpoint/2010/main" val="25404619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syntax: use a single equals sign to assign values to variables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199BCF-11B7-78B2-2CCE-1F5CEA031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200"/>
            <a:ext cx="10515600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example: </a:t>
            </a:r>
            <a:r>
              <a:rPr lang="en-US" dirty="0" err="1">
                <a:latin typeface="Andale Mono" panose="020B0509000000000004" pitchFamily="49" charset="0"/>
              </a:rPr>
              <a:t>myvar</a:t>
            </a:r>
            <a:r>
              <a:rPr lang="en-US" dirty="0">
                <a:latin typeface="Andale Mono" panose="020B0509000000000004" pitchFamily="49" charset="0"/>
              </a:rPr>
              <a:t> = 5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>
                <a:latin typeface="Andale Mono" panose="020B0509000000000004" pitchFamily="49" charset="0"/>
              </a:rPr>
              <a:t>myvar</a:t>
            </a:r>
            <a:r>
              <a:rPr lang="en-US" dirty="0"/>
              <a:t> didn’t exist before that, this creates it.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If </a:t>
            </a:r>
            <a:r>
              <a:rPr lang="en-US" dirty="0" err="1">
                <a:latin typeface="Andale Mono" panose="020B0509000000000004" pitchFamily="49" charset="0"/>
              </a:rPr>
              <a:t>myvar</a:t>
            </a:r>
            <a:r>
              <a:rPr lang="en-US" dirty="0"/>
              <a:t> did exist already, this </a:t>
            </a:r>
            <a:r>
              <a:rPr lang="en-US" b="1" dirty="0"/>
              <a:t>overwrites</a:t>
            </a:r>
            <a:r>
              <a:rPr lang="en-US" dirty="0"/>
              <a:t> whatever it was before</a:t>
            </a:r>
          </a:p>
        </p:txBody>
      </p:sp>
    </p:spTree>
    <p:extLst>
      <p:ext uri="{BB962C8B-B14F-4D97-AF65-F5344CB8AC3E}">
        <p14:creationId xmlns:p14="http://schemas.microsoft.com/office/powerpoint/2010/main" val="3820004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we’re covering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Motivation: what is Python and why are we using it?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Python basics (syntax, arithmetic, data types)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Python semi-basics (indexing, logic, functions)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Troubleshooting and the </a:t>
            </a:r>
            <a:r>
              <a:rPr lang="en-US" i="1" dirty="0"/>
              <a:t>programmer’s mindset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970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syntax: use a single equals sign to assign values to variables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199BCF-11B7-78B2-2CCE-1F5CEA031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200"/>
            <a:ext cx="10515600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can define variables of any of these (or other) types: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Andale Mono" panose="020B0509000000000004" pitchFamily="49" charset="0"/>
              </a:rPr>
              <a:t>num_points</a:t>
            </a:r>
            <a:r>
              <a:rPr lang="en-US" dirty="0">
                <a:latin typeface="Andale Mono" panose="020B0509000000000004" pitchFamily="49" charset="0"/>
              </a:rPr>
              <a:t> = 100</a:t>
            </a:r>
          </a:p>
          <a:p>
            <a:pPr marL="0" indent="0">
              <a:buNone/>
            </a:pPr>
            <a:r>
              <a:rPr lang="en-US" dirty="0" err="1">
                <a:latin typeface="Andale Mono" panose="020B0509000000000004" pitchFamily="49" charset="0"/>
              </a:rPr>
              <a:t>wind_speed</a:t>
            </a:r>
            <a:r>
              <a:rPr lang="en-US" dirty="0">
                <a:latin typeface="Andale Mono" panose="020B0509000000000004" pitchFamily="49" charset="0"/>
              </a:rPr>
              <a:t> = 8.45</a:t>
            </a:r>
          </a:p>
          <a:p>
            <a:pPr marL="0" indent="0">
              <a:buNone/>
            </a:pPr>
            <a:r>
              <a:rPr lang="en-US" dirty="0" err="1">
                <a:latin typeface="Andale Mono" panose="020B0509000000000004" pitchFamily="49" charset="0"/>
              </a:rPr>
              <a:t>is_raining</a:t>
            </a:r>
            <a:r>
              <a:rPr lang="en-US" dirty="0">
                <a:latin typeface="Andale Mono" panose="020B0509000000000004" pitchFamily="49" charset="0"/>
              </a:rPr>
              <a:t> = False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1438453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syntax: use a single equals sign to assign values to variables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199BCF-11B7-78B2-2CCE-1F5CEA031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200"/>
            <a:ext cx="10515600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right-hand-side can be an expression, not just one single thing: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Andale Mono" panose="020B0509000000000004" pitchFamily="49" charset="0"/>
              </a:rPr>
              <a:t>avg_salinity</a:t>
            </a:r>
            <a:r>
              <a:rPr lang="en-US" dirty="0">
                <a:latin typeface="Andale Mono" panose="020B0509000000000004" pitchFamily="49" charset="0"/>
              </a:rPr>
              <a:t> = (3.0 + 4.5 + 2.9) / 3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990471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syntax: use a single equals sign to assign values to variables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199BCF-11B7-78B2-2CCE-1F5CEA031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200"/>
            <a:ext cx="10515600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But the left hand side has to be a single variable. </a:t>
            </a:r>
          </a:p>
          <a:p>
            <a:pPr marL="0" indent="0">
              <a:buNone/>
            </a:pPr>
            <a:r>
              <a:rPr lang="en-US" dirty="0"/>
              <a:t>E.g., you can’t do things like: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3 = </a:t>
            </a:r>
            <a:r>
              <a:rPr lang="en-US" dirty="0" err="1">
                <a:latin typeface="Andale Mono" panose="020B0509000000000004" pitchFamily="49" charset="0"/>
              </a:rPr>
              <a:t>myvar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2 / 3 = 0.66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/>
              <a:t>Result: </a:t>
            </a:r>
            <a:r>
              <a:rPr lang="en-US" dirty="0" err="1">
                <a:latin typeface="Andale Mono" panose="020B0509000000000004" pitchFamily="49" charset="0"/>
              </a:rPr>
              <a:t>SyntaxError</a:t>
            </a:r>
            <a:r>
              <a:rPr lang="en-US" dirty="0">
                <a:latin typeface="Andale Mono" panose="020B0509000000000004" pitchFamily="49" charset="0"/>
              </a:rPr>
              <a:t>: cannot assign to literal</a:t>
            </a:r>
          </a:p>
        </p:txBody>
      </p:sp>
    </p:spTree>
    <p:extLst>
      <p:ext uri="{BB962C8B-B14F-4D97-AF65-F5344CB8AC3E}">
        <p14:creationId xmlns:p14="http://schemas.microsoft.com/office/powerpoint/2010/main" val="41205214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syntax: Python is case sensitive but (mostly) not space sensitive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199BCF-11B7-78B2-2CCE-1F5CEA031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200"/>
            <a:ext cx="10515600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 of these are *different* variables: </a:t>
            </a:r>
          </a:p>
          <a:p>
            <a:pPr marL="0" indent="0">
              <a:buNone/>
            </a:pPr>
            <a:r>
              <a:rPr lang="en-US" dirty="0" err="1">
                <a:latin typeface="Andale Mono" panose="020B0509000000000004" pitchFamily="49" charset="0"/>
              </a:rPr>
              <a:t>myvar</a:t>
            </a:r>
            <a:r>
              <a:rPr lang="en-US" dirty="0">
                <a:latin typeface="Andale Mono" panose="020B0509000000000004" pitchFamily="49" charset="0"/>
              </a:rPr>
              <a:t>, </a:t>
            </a:r>
            <a:r>
              <a:rPr lang="en-US" dirty="0" err="1">
                <a:latin typeface="Andale Mono" panose="020B0509000000000004" pitchFamily="49" charset="0"/>
              </a:rPr>
              <a:t>MyVar</a:t>
            </a:r>
            <a:r>
              <a:rPr lang="en-US" dirty="0">
                <a:latin typeface="Andale Mono" panose="020B0509000000000004" pitchFamily="49" charset="0"/>
              </a:rPr>
              <a:t>, </a:t>
            </a:r>
            <a:r>
              <a:rPr lang="en-US" dirty="0" err="1">
                <a:latin typeface="Andale Mono" panose="020B0509000000000004" pitchFamily="49" charset="0"/>
              </a:rPr>
              <a:t>my_var</a:t>
            </a:r>
            <a:r>
              <a:rPr lang="en-US" dirty="0">
                <a:latin typeface="Andale Mono" panose="020B0509000000000004" pitchFamily="49" charset="0"/>
              </a:rPr>
              <a:t>, MYVAR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/>
              <a:t>But spaces on a single line don’t matter.  These are all the same: </a:t>
            </a:r>
            <a:r>
              <a:rPr lang="en-US" dirty="0">
                <a:latin typeface="Andale Mono" panose="020B0509000000000004" pitchFamily="49" charset="0"/>
              </a:rPr>
              <a:t>2+3, 2 +3, 2+   3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Exception: power, no space b/w asterisks: **, not * *</a:t>
            </a:r>
          </a:p>
        </p:txBody>
      </p:sp>
    </p:spTree>
    <p:extLst>
      <p:ext uri="{BB962C8B-B14F-4D97-AF65-F5344CB8AC3E}">
        <p14:creationId xmlns:p14="http://schemas.microsoft.com/office/powerpoint/2010/main" val="305276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comparisons: equal to, less than, greater than, etc. Always return True or False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17B66C-087D-AD45-0948-821482671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199"/>
            <a:ext cx="10515600" cy="3834581"/>
          </a:xfrm>
        </p:spPr>
        <p:txBody>
          <a:bodyPr>
            <a:normAutofit/>
          </a:bodyPr>
          <a:lstStyle/>
          <a:p>
            <a:r>
              <a:rPr lang="en-US" dirty="0"/>
              <a:t>Less than, greater than: &lt;, &gt;: </a:t>
            </a:r>
            <a:r>
              <a:rPr lang="en-US" dirty="0">
                <a:latin typeface="Andale Mono" panose="020B0509000000000004" pitchFamily="49" charset="0"/>
              </a:rPr>
              <a:t>2 &lt; 3; 2 &gt; 3</a:t>
            </a:r>
          </a:p>
          <a:p>
            <a:r>
              <a:rPr lang="en-US" dirty="0"/>
              <a:t>Less/greater than or equal to: </a:t>
            </a:r>
            <a:r>
              <a:rPr lang="en-US" dirty="0">
                <a:latin typeface="Andale Mono" panose="020B0509000000000004" pitchFamily="49" charset="0"/>
              </a:rPr>
              <a:t>2&lt;=3; 2&gt;=3</a:t>
            </a:r>
          </a:p>
          <a:p>
            <a:r>
              <a:rPr lang="en-US" dirty="0"/>
              <a:t>Equal to: double equals sign: </a:t>
            </a:r>
            <a:r>
              <a:rPr lang="en-US" dirty="0">
                <a:latin typeface="Andale Mono" panose="020B0509000000000004" pitchFamily="49" charset="0"/>
              </a:rPr>
              <a:t>2==3</a:t>
            </a:r>
          </a:p>
          <a:p>
            <a:r>
              <a:rPr lang="en-US" dirty="0"/>
              <a:t>Not equal to: exclamation point equals sign: </a:t>
            </a:r>
            <a:r>
              <a:rPr lang="en-US" dirty="0">
                <a:latin typeface="Andale Mono" panose="020B0509000000000004" pitchFamily="49" charset="0"/>
              </a:rPr>
              <a:t>2!=3</a:t>
            </a:r>
          </a:p>
        </p:txBody>
      </p:sp>
    </p:spTree>
    <p:extLst>
      <p:ext uri="{BB962C8B-B14F-4D97-AF65-F5344CB8AC3E}">
        <p14:creationId xmlns:p14="http://schemas.microsoft.com/office/powerpoint/2010/main" val="19593842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data types: </a:t>
            </a:r>
            <a:r>
              <a:rPr lang="en-US" dirty="0">
                <a:latin typeface="Andale Mono" panose="020B0509000000000004" pitchFamily="49" charset="0"/>
              </a:rPr>
              <a:t>int, float, bool, string, list, </a:t>
            </a:r>
            <a:r>
              <a:rPr lang="en-US" dirty="0" err="1">
                <a:latin typeface="Andale Mono" panose="020B0509000000000004" pitchFamily="49" charset="0"/>
              </a:rPr>
              <a:t>dict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199BCF-11B7-78B2-2CCE-1F5CEA031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199"/>
            <a:ext cx="10515600" cy="3834581"/>
          </a:xfrm>
        </p:spPr>
        <p:txBody>
          <a:bodyPr>
            <a:normAutofit/>
          </a:bodyPr>
          <a:lstStyle/>
          <a:p>
            <a:r>
              <a:rPr lang="en-US" dirty="0"/>
              <a:t>Integer: </a:t>
            </a:r>
            <a:r>
              <a:rPr lang="en-US" dirty="0">
                <a:latin typeface="Andale Mono" panose="020B0509000000000004" pitchFamily="49" charset="0"/>
              </a:rPr>
              <a:t>int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(e.g.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-5, 932)</a:t>
            </a:r>
          </a:p>
          <a:p>
            <a:r>
              <a:rPr lang="en-US" dirty="0"/>
              <a:t>Decimal number: </a:t>
            </a:r>
            <a:r>
              <a:rPr lang="en-US" dirty="0">
                <a:latin typeface="Andale Mono" panose="020B0509000000000004" pitchFamily="49" charset="0"/>
              </a:rPr>
              <a:t>float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(e.g.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-5.4, 932.0)</a:t>
            </a: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/>
              <a:t>Text: </a:t>
            </a:r>
            <a:r>
              <a:rPr lang="en-US" dirty="0">
                <a:latin typeface="Andale Mono" panose="020B0509000000000004" pitchFamily="49" charset="0"/>
              </a:rPr>
              <a:t>string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(e.g.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“Hello World”, ’-5’)</a:t>
            </a: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/>
              <a:t>Boolean (True or False): </a:t>
            </a:r>
            <a:r>
              <a:rPr lang="en-US" dirty="0">
                <a:latin typeface="Andale Mono" panose="020B0509000000000004" pitchFamily="49" charset="0"/>
              </a:rPr>
              <a:t>bool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True, False)</a:t>
            </a: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/>
              <a:t>Array of items: </a:t>
            </a:r>
            <a:r>
              <a:rPr lang="en-US" dirty="0">
                <a:latin typeface="Andale Mono" panose="020B0509000000000004" pitchFamily="49" charset="0"/>
              </a:rPr>
              <a:t>list.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(e.g.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[23, -0.3, “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abc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”])</a:t>
            </a:r>
            <a:endParaRPr lang="en-US" dirty="0">
              <a:latin typeface="Andale Mono" panose="020B0509000000000004" pitchFamily="49" charset="0"/>
            </a:endParaRPr>
          </a:p>
          <a:p>
            <a:r>
              <a:rPr lang="en-US" dirty="0"/>
              <a:t>Array of key-value pairs: </a:t>
            </a:r>
            <a:r>
              <a:rPr lang="en-US" dirty="0" err="1">
                <a:latin typeface="Andale Mono" panose="020B0509000000000004" pitchFamily="49" charset="0"/>
              </a:rPr>
              <a:t>dict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(e.g.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Andale Mono" panose="020B0509000000000004" pitchFamily="49" charset="0"/>
              </a:rPr>
              <a:t>{”dog”: “Dempsey”})</a:t>
            </a:r>
            <a:endParaRPr lang="en-US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8809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data types: </a:t>
            </a:r>
            <a:r>
              <a:rPr lang="en-US" dirty="0">
                <a:latin typeface="Andale Mono" panose="020B0509000000000004" pitchFamily="49" charset="0"/>
              </a:rPr>
              <a:t>int, float, bool, string, list, </a:t>
            </a:r>
            <a:r>
              <a:rPr lang="en-US" dirty="0" err="1">
                <a:latin typeface="Andale Mono" panose="020B0509000000000004" pitchFamily="49" charset="0"/>
              </a:rPr>
              <a:t>dict</a:t>
            </a:r>
            <a:endParaRPr lang="en-US" dirty="0">
              <a:latin typeface="Andale Mono" panose="020B05090000000000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199BCF-11B7-78B2-2CCE-1F5CEA031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199"/>
            <a:ext cx="10515600" cy="38345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/>
              <a:t>To find out what type something is: use </a:t>
            </a:r>
            <a:r>
              <a:rPr lang="en-US" dirty="0">
                <a:latin typeface="Andale Mono" panose="020B0509000000000004" pitchFamily="49" charset="0"/>
              </a:rPr>
              <a:t>‘type’: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DejaVu Sans Mono" panose="020B0609030804020204" pitchFamily="49" charset="0"/>
              </a:rPr>
              <a:t>&gt;&gt;&gt; type({"dog": "Dempsey"})</a:t>
            </a:r>
          </a:p>
          <a:p>
            <a:pPr marL="0" indent="0">
              <a:buNone/>
            </a:pPr>
            <a:r>
              <a:rPr lang="en-US" dirty="0">
                <a:effectLst/>
                <a:latin typeface="DejaVu Sans Mono" panose="020B0609030804020204" pitchFamily="49" charset="0"/>
              </a:rPr>
              <a:t>&lt;class '</a:t>
            </a:r>
            <a:r>
              <a:rPr lang="en-US" dirty="0" err="1">
                <a:effectLst/>
                <a:latin typeface="DejaVu Sans Mono" panose="020B0609030804020204" pitchFamily="49" charset="0"/>
              </a:rPr>
              <a:t>dict</a:t>
            </a:r>
            <a:r>
              <a:rPr lang="en-US" dirty="0">
                <a:effectLst/>
                <a:latin typeface="DejaVu Sans Mono" panose="020B0609030804020204" pitchFamily="49" charset="0"/>
              </a:rPr>
              <a:t>'&gt;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640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Symbols like</a:t>
            </a:r>
            <a:r>
              <a:rPr lang="en-US" dirty="0">
                <a:latin typeface="Andale Mono" panose="020B0509000000000004" pitchFamily="49" charset="0"/>
              </a:rPr>
              <a:t> + </a:t>
            </a:r>
            <a:r>
              <a:rPr lang="en-US" dirty="0"/>
              <a:t>do different things depending on the type!  Not always “adding.”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17B66C-087D-AD45-0948-821482671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199"/>
            <a:ext cx="10515600" cy="3834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strings or lists: join (“concatenate”) the two objects together: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&gt;&gt;&gt; "My dog is" + "Dempsey"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'My dog </a:t>
            </a:r>
            <a:r>
              <a:rPr lang="en-US" dirty="0" err="1">
                <a:latin typeface="Andale Mono" panose="020B0509000000000004" pitchFamily="49" charset="0"/>
              </a:rPr>
              <a:t>isDempsey</a:t>
            </a:r>
            <a:r>
              <a:rPr lang="en-US" dirty="0">
                <a:latin typeface="Andale Mono" panose="020B0509000000000004" pitchFamily="49" charset="0"/>
              </a:rPr>
              <a:t>’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&gt;&gt;&gt; [123] + [False, True]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[123, False, True]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878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Symbols like</a:t>
            </a:r>
            <a:r>
              <a:rPr lang="en-US" dirty="0">
                <a:latin typeface="Andale Mono" panose="020B0509000000000004" pitchFamily="49" charset="0"/>
              </a:rPr>
              <a:t> + </a:t>
            </a:r>
            <a:r>
              <a:rPr lang="en-US" dirty="0"/>
              <a:t>do different things depending on the type!  Not always “adding.”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17B66C-087D-AD45-0948-821482671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199"/>
            <a:ext cx="10515600" cy="3834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not every operator is defined for every type: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dirty="0">
              <a:effectLst/>
              <a:latin typeface="DejaVu Sans Mono" panose="020B0609030804020204" pitchFamily="49" charset="0"/>
            </a:endParaRPr>
          </a:p>
          <a:p>
            <a:pPr marL="0" indent="0">
              <a:buNone/>
            </a:pPr>
            <a:r>
              <a:rPr lang="en-US" dirty="0">
                <a:effectLst/>
                <a:latin typeface="DejaVu Sans Mono" panose="020B0609030804020204" pitchFamily="49" charset="0"/>
              </a:rPr>
              <a:t>&gt;&gt;&gt; {"dog": "Dempsey"} + {"cat": "nope"}</a:t>
            </a:r>
          </a:p>
          <a:p>
            <a:pPr marL="0" indent="0">
              <a:buNone/>
            </a:pPr>
            <a:r>
              <a:rPr lang="en-US" dirty="0">
                <a:effectLst/>
                <a:latin typeface="DejaVu Sans Mono" panose="020B06090308040202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effectLst/>
                <a:latin typeface="DejaVu Sans Mono" panose="020B0609030804020204" pitchFamily="49" charset="0"/>
              </a:rPr>
              <a:t> 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effectLst/>
                <a:latin typeface="DejaVu Sans Mono" panose="020B0609030804020204" pitchFamily="49" charset="0"/>
              </a:rPr>
              <a:t>File "&lt;stdin&gt;", line 1, in &lt;module&gt;</a:t>
            </a:r>
          </a:p>
          <a:p>
            <a:pPr marL="0" indent="0">
              <a:buNone/>
            </a:pPr>
            <a:r>
              <a:rPr lang="en-US" dirty="0" err="1">
                <a:effectLst/>
                <a:latin typeface="DejaVu Sans Mono" panose="020B0609030804020204" pitchFamily="49" charset="0"/>
              </a:rPr>
              <a:t>TypeError</a:t>
            </a:r>
            <a:r>
              <a:rPr lang="en-US" dirty="0">
                <a:effectLst/>
                <a:latin typeface="DejaVu Sans Mono" panose="020B0609030804020204" pitchFamily="49" charset="0"/>
              </a:rPr>
              <a:t>: unsupported operand type(s) for +: '</a:t>
            </a:r>
            <a:r>
              <a:rPr lang="en-US" dirty="0" err="1">
                <a:effectLst/>
                <a:latin typeface="DejaVu Sans Mono" panose="020B0609030804020204" pitchFamily="49" charset="0"/>
              </a:rPr>
              <a:t>dict</a:t>
            </a:r>
            <a:r>
              <a:rPr lang="en-US" dirty="0">
                <a:effectLst/>
                <a:latin typeface="DejaVu Sans Mono" panose="020B0609030804020204" pitchFamily="49" charset="0"/>
              </a:rPr>
              <a:t>' and '</a:t>
            </a:r>
            <a:r>
              <a:rPr lang="en-US" dirty="0" err="1">
                <a:effectLst/>
                <a:latin typeface="DejaVu Sans Mono" panose="020B0609030804020204" pitchFamily="49" charset="0"/>
              </a:rPr>
              <a:t>dict</a:t>
            </a:r>
            <a:r>
              <a:rPr lang="en-US" dirty="0">
                <a:effectLst/>
                <a:latin typeface="DejaVu Sans Mono" panose="020B0609030804020204" pitchFamily="49" charset="0"/>
              </a:rPr>
              <a:t>'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350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we’re covering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Motivation: what is Python and why are we using it? ✅</a:t>
            </a:r>
          </a:p>
          <a:p>
            <a:pPr marL="514350" indent="-514350"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Python basics (syntax, arithmetic, data types) ✅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b="1" dirty="0"/>
              <a:t>Python semi-basics (indexing, logic, functions)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Troubleshooting and the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programmer’s mindset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9473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we’re covering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b="1" dirty="0"/>
              <a:t>Motivation: what is Python and why are we using it?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Python basics (syntax, arithmetic, data types)</a:t>
            </a:r>
          </a:p>
          <a:p>
            <a:pPr marL="514350" indent="-514350"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Python semi-basics (indexing, logic, functions)</a:t>
            </a:r>
          </a:p>
          <a:p>
            <a:pPr marL="514350" indent="-514350"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Troubleshooting and the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programmer’s mindset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6826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can use a variable’s existing value when assigning it a new value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199BCF-11B7-78B2-2CCE-1F5CEA031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200"/>
            <a:ext cx="10515600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Andale Mono" panose="020B0509000000000004" pitchFamily="49" charset="0"/>
              </a:rPr>
              <a:t>myvar</a:t>
            </a:r>
            <a:r>
              <a:rPr lang="en-US" dirty="0">
                <a:latin typeface="Andale Mono" panose="020B0509000000000004" pitchFamily="49" charset="0"/>
              </a:rPr>
              <a:t> = </a:t>
            </a:r>
            <a:r>
              <a:rPr lang="en-US" dirty="0">
                <a:solidFill>
                  <a:srgbClr val="92D050"/>
                </a:solidFill>
                <a:latin typeface="Andale Mono" panose="020B0509000000000004" pitchFamily="49" charset="0"/>
              </a:rPr>
              <a:t>3  # </a:t>
            </a:r>
            <a:r>
              <a:rPr lang="en-US" dirty="0" err="1">
                <a:solidFill>
                  <a:srgbClr val="92D050"/>
                </a:solidFill>
                <a:latin typeface="Andale Mono" panose="020B0509000000000004" pitchFamily="49" charset="0"/>
              </a:rPr>
              <a:t>myvar</a:t>
            </a:r>
            <a:r>
              <a:rPr lang="en-US" dirty="0">
                <a:solidFill>
                  <a:srgbClr val="92D050"/>
                </a:solidFill>
                <a:latin typeface="Andale Mono" panose="020B0509000000000004" pitchFamily="49" charset="0"/>
              </a:rPr>
              <a:t> has been assigned the value 3</a:t>
            </a:r>
          </a:p>
          <a:p>
            <a:pPr marL="0" indent="0">
              <a:buNone/>
            </a:pPr>
            <a:r>
              <a:rPr lang="en-US" dirty="0" err="1">
                <a:latin typeface="Andale Mono" panose="020B0509000000000004" pitchFamily="49" charset="0"/>
              </a:rPr>
              <a:t>myvar</a:t>
            </a:r>
            <a:r>
              <a:rPr lang="en-US" dirty="0">
                <a:latin typeface="Andale Mono" panose="020B0509000000000004" pitchFamily="49" charset="0"/>
              </a:rPr>
              <a:t> = </a:t>
            </a:r>
            <a:r>
              <a:rPr lang="en-US" dirty="0" err="1">
                <a:latin typeface="Andale Mono" panose="020B0509000000000004" pitchFamily="49" charset="0"/>
              </a:rPr>
              <a:t>myvar</a:t>
            </a:r>
            <a:r>
              <a:rPr lang="en-US" dirty="0">
                <a:latin typeface="Andale Mono" panose="020B0509000000000004" pitchFamily="49" charset="0"/>
              </a:rPr>
              <a:t> + 8  </a:t>
            </a:r>
            <a:r>
              <a:rPr lang="en-US" dirty="0">
                <a:solidFill>
                  <a:srgbClr val="92D050"/>
                </a:solidFill>
                <a:latin typeface="Andale Mono" panose="020B0509000000000004" pitchFamily="49" charset="0"/>
              </a:rPr>
              <a:t># </a:t>
            </a:r>
            <a:r>
              <a:rPr lang="en-US" dirty="0" err="1">
                <a:solidFill>
                  <a:srgbClr val="92D050"/>
                </a:solidFill>
                <a:latin typeface="Andale Mono" panose="020B0509000000000004" pitchFamily="49" charset="0"/>
              </a:rPr>
              <a:t>myvar</a:t>
            </a:r>
            <a:r>
              <a:rPr lang="en-US" dirty="0">
                <a:solidFill>
                  <a:srgbClr val="92D050"/>
                </a:solidFill>
                <a:latin typeface="Andale Mono" panose="020B0509000000000004" pitchFamily="49" charset="0"/>
              </a:rPr>
              <a:t> is now 3+8 = 11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/>
              <a:t>This is common enough that there are shorthand operators for this: </a:t>
            </a:r>
            <a:r>
              <a:rPr lang="en-US" dirty="0">
                <a:latin typeface="Andale Mono" panose="020B0509000000000004" pitchFamily="49" charset="0"/>
              </a:rPr>
              <a:t>+= , -= , *= , </a:t>
            </a:r>
            <a:r>
              <a:rPr lang="en-US" dirty="0"/>
              <a:t>and</a:t>
            </a:r>
            <a:r>
              <a:rPr lang="en-US" dirty="0">
                <a:latin typeface="Andale Mono" panose="020B0509000000000004" pitchFamily="49" charset="0"/>
              </a:rPr>
              <a:t> /= .  </a:t>
            </a:r>
            <a:r>
              <a:rPr lang="en-US" dirty="0"/>
              <a:t>For example: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x *= 1.08  </a:t>
            </a:r>
            <a:r>
              <a:rPr lang="en-US" dirty="0">
                <a:solidFill>
                  <a:srgbClr val="92D050"/>
                </a:solidFill>
                <a:latin typeface="Andale Mono" panose="020B0509000000000004" pitchFamily="49" charset="0"/>
              </a:rPr>
              <a:t># identical to x = x * 1.08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497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square brackets for “indexing” (grabbing individual elements) of lists</a:t>
            </a:r>
            <a:endParaRPr lang="en-US" dirty="0">
              <a:latin typeface="Andale Mono" panose="020B050900000000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8492B0-7096-3915-E2D0-F5B51A340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857501"/>
            <a:ext cx="55626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681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uses “zero-indexing”: access the 1</a:t>
            </a:r>
            <a:r>
              <a:rPr lang="en-US" baseline="30000" dirty="0"/>
              <a:t>st</a:t>
            </a:r>
            <a:r>
              <a:rPr lang="en-US" dirty="0"/>
              <a:t> value with </a:t>
            </a:r>
            <a:r>
              <a:rPr lang="en-US" dirty="0">
                <a:latin typeface="Andale Mono" panose="020B0509000000000004" pitchFamily="49" charset="0"/>
              </a:rPr>
              <a:t>[0]</a:t>
            </a:r>
            <a:r>
              <a:rPr lang="en-US" dirty="0"/>
              <a:t>, </a:t>
            </a:r>
            <a:r>
              <a:rPr lang="en-US" i="1" dirty="0"/>
              <a:t>not</a:t>
            </a:r>
            <a:r>
              <a:rPr lang="en-US" dirty="0"/>
              <a:t> </a:t>
            </a:r>
            <a:r>
              <a:rPr lang="en-US" dirty="0">
                <a:latin typeface="Andale Mono" panose="020B0509000000000004" pitchFamily="49" charset="0"/>
              </a:rPr>
              <a:t>[1]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87E799-633E-A057-7F48-9EAA7791F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200"/>
            <a:ext cx="10515599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way of thinking about this: </a:t>
            </a:r>
          </a:p>
          <a:p>
            <a:pPr marL="0" indent="0">
              <a:buNone/>
            </a:pPr>
            <a:r>
              <a:rPr lang="en-US" dirty="0"/>
              <a:t>how far away is it from the start of the array?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 1</a:t>
            </a:r>
            <a:r>
              <a:rPr lang="en-US" baseline="30000" dirty="0">
                <a:solidFill>
                  <a:schemeClr val="bg1">
                    <a:lumMod val="50000"/>
                  </a:schemeClr>
                </a:solidFill>
              </a:rPr>
              <a:t>st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element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the start, so its index is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Analogy: my last apartment in NYC was on the ground floor, </a:t>
            </a:r>
          </a:p>
          <a:p>
            <a:pPr marL="0" indent="0">
              <a:buNone/>
            </a:pPr>
            <a:r>
              <a:rPr lang="en-US" dirty="0"/>
              <a:t>and it was number B, not 1B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1B was one flight up from us!</a:t>
            </a:r>
          </a:p>
        </p:txBody>
      </p:sp>
    </p:spTree>
    <p:extLst>
      <p:ext uri="{BB962C8B-B14F-4D97-AF65-F5344CB8AC3E}">
        <p14:creationId xmlns:p14="http://schemas.microsoft.com/office/powerpoint/2010/main" val="477310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uses “zero-indexing”: access the 1</a:t>
            </a:r>
            <a:r>
              <a:rPr lang="en-US" baseline="30000" dirty="0"/>
              <a:t>st</a:t>
            </a:r>
            <a:r>
              <a:rPr lang="en-US" dirty="0"/>
              <a:t> value with </a:t>
            </a:r>
            <a:r>
              <a:rPr lang="en-US" dirty="0">
                <a:latin typeface="Andale Mono" panose="020B0509000000000004" pitchFamily="49" charset="0"/>
              </a:rPr>
              <a:t>[0]</a:t>
            </a:r>
            <a:r>
              <a:rPr lang="en-US" dirty="0"/>
              <a:t>, </a:t>
            </a:r>
            <a:r>
              <a:rPr lang="en-US" i="1" dirty="0"/>
              <a:t>not</a:t>
            </a:r>
            <a:r>
              <a:rPr lang="en-US" dirty="0"/>
              <a:t> </a:t>
            </a:r>
            <a:r>
              <a:rPr lang="en-US" dirty="0">
                <a:latin typeface="Andale Mono" panose="020B0509000000000004" pitchFamily="49" charset="0"/>
              </a:rPr>
              <a:t>[1]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3B5B54-E17A-2E3B-7C13-63555898FE8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673" t="25108" r="32993" b="34372"/>
          <a:stretch/>
        </p:blipFill>
        <p:spPr>
          <a:xfrm>
            <a:off x="914400" y="2481944"/>
            <a:ext cx="4108862" cy="3940463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87E799-633E-A057-7F48-9EAA7791F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0774" y="2743201"/>
            <a:ext cx="5658591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Analogy 2: these elevator buttons from a hotel in Paris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ground floor is 0 floors above ground, so it’s the 0</a:t>
            </a:r>
            <a:r>
              <a:rPr lang="en-US" baseline="30000" dirty="0"/>
              <a:t>th</a:t>
            </a:r>
            <a:r>
              <a:rPr lang="en-US" dirty="0"/>
              <a:t> floor.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5377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uses “zero-indexing”: access the 1</a:t>
            </a:r>
            <a:r>
              <a:rPr lang="en-US" baseline="30000" dirty="0"/>
              <a:t>st</a:t>
            </a:r>
            <a:r>
              <a:rPr lang="en-US" dirty="0"/>
              <a:t> value with </a:t>
            </a:r>
            <a:r>
              <a:rPr lang="en-US" dirty="0">
                <a:latin typeface="Andale Mono" panose="020B0509000000000004" pitchFamily="49" charset="0"/>
              </a:rPr>
              <a:t>[0]</a:t>
            </a:r>
            <a:r>
              <a:rPr lang="en-US" dirty="0"/>
              <a:t>, </a:t>
            </a:r>
            <a:r>
              <a:rPr lang="en-US" i="1" dirty="0"/>
              <a:t>not</a:t>
            </a:r>
            <a:r>
              <a:rPr lang="en-US" dirty="0"/>
              <a:t> </a:t>
            </a:r>
            <a:r>
              <a:rPr lang="en-US" dirty="0">
                <a:latin typeface="Andale Mono" panose="020B0509000000000004" pitchFamily="49" charset="0"/>
              </a:rPr>
              <a:t>[1]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87E799-633E-A057-7F48-9EAA7791F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200"/>
            <a:ext cx="10515599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An upside of this: clean way of accessing values starting from the </a:t>
            </a:r>
            <a:r>
              <a:rPr lang="en-US" sz="3200" i="1" dirty="0"/>
              <a:t>end</a:t>
            </a:r>
            <a:r>
              <a:rPr lang="en-US" sz="3200" dirty="0"/>
              <a:t> of the array using </a:t>
            </a:r>
            <a:r>
              <a:rPr lang="en-US" sz="3200" i="1" dirty="0"/>
              <a:t>negative</a:t>
            </a:r>
            <a:r>
              <a:rPr lang="en-US" sz="3200" dirty="0"/>
              <a:t> numbers:</a:t>
            </a:r>
            <a:endParaRPr lang="en-US" sz="32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385E02-3262-7E95-4405-F5C5F606A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875" y="4051300"/>
            <a:ext cx="26416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425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Indexing isn’t just for lists!  Same syntax works for strings, tuples, and more.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87E799-633E-A057-7F48-9EAA7791F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200"/>
            <a:ext cx="10515599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Python’s official tutorial (highly recommended):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https://docs.python.org/3/tutorial/introduction.html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BDC42E-CB33-59EE-956E-D0034E787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4243614"/>
            <a:ext cx="5178490" cy="1371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A4A9E1-2D44-3F62-B1D9-E7BE2D3A1A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16442" y="4236806"/>
            <a:ext cx="5295532" cy="1699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227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Colons enable you to grab subsets (</a:t>
            </a:r>
            <a:r>
              <a:rPr lang="en-US" i="1" dirty="0"/>
              <a:t>slices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of a list or string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87E799-633E-A057-7F48-9EAA7791F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200"/>
            <a:ext cx="10515599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From Python’s official tutorial (highly recommended):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https://docs.python.org/3/tutorial/introduction.html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9E2E33-EE0F-5EA2-26B5-46C90ED27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1" y="4343400"/>
            <a:ext cx="10807553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8536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logic: </a:t>
            </a:r>
            <a:r>
              <a:rPr lang="en-US" dirty="0">
                <a:latin typeface="Andale Mono" panose="020B0509000000000004" pitchFamily="49" charset="0"/>
              </a:rPr>
              <a:t>if</a:t>
            </a:r>
            <a:r>
              <a:rPr lang="en-US" dirty="0"/>
              <a:t> statements.  If X is true, do Y.  Otherwise, don’t do 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90C3A-9861-8CD7-A8AE-692F5C10D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if 2 &lt; 3: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print(“EAS FTW”)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/>
              <a:t>More generally: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if &lt;</a:t>
            </a:r>
            <a:r>
              <a:rPr lang="en-US" dirty="0" err="1">
                <a:latin typeface="Andale Mono" panose="020B0509000000000004" pitchFamily="49" charset="0"/>
              </a:rPr>
              <a:t>boolean</a:t>
            </a:r>
            <a:r>
              <a:rPr lang="en-US" dirty="0">
                <a:latin typeface="Andale Mono" panose="020B0509000000000004" pitchFamily="49" charset="0"/>
              </a:rPr>
              <a:t> expression&gt;: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line1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line2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…</a:t>
            </a:r>
          </a:p>
        </p:txBody>
      </p:sp>
    </p:spTree>
    <p:extLst>
      <p:ext uri="{BB962C8B-B14F-4D97-AF65-F5344CB8AC3E}">
        <p14:creationId xmlns:p14="http://schemas.microsoft.com/office/powerpoint/2010/main" val="1780698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logic: </a:t>
            </a:r>
            <a:r>
              <a:rPr lang="en-US" dirty="0">
                <a:latin typeface="Andale Mono" panose="020B0509000000000004" pitchFamily="49" charset="0"/>
              </a:rPr>
              <a:t>if</a:t>
            </a:r>
            <a:r>
              <a:rPr lang="en-US" dirty="0"/>
              <a:t> statements.  If X is true, do Y.  Otherwise, don’t do 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90C3A-9861-8CD7-A8AE-692F5C10D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if 2 &lt; 3: </a:t>
            </a:r>
            <a:r>
              <a:rPr lang="en-US" dirty="0">
                <a:solidFill>
                  <a:srgbClr val="92D050"/>
                </a:solidFill>
                <a:latin typeface="Andale Mono" panose="020B0509000000000004" pitchFamily="49" charset="0"/>
              </a:rPr>
              <a:t># This evaluates to True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print(“EAS FTW”) </a:t>
            </a:r>
            <a:r>
              <a:rPr lang="en-US" dirty="0">
                <a:solidFill>
                  <a:srgbClr val="92D050"/>
                </a:solidFill>
                <a:latin typeface="Andale Mono" panose="020B0509000000000004" pitchFamily="49" charset="0"/>
              </a:rPr>
              <a:t># so this gets executed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Key syntax: colon after if statement, indentation of line(s) after </a:t>
            </a:r>
          </a:p>
          <a:p>
            <a:pPr marL="0" indent="0">
              <a:buNone/>
            </a:pPr>
            <a:r>
              <a:rPr lang="en-US" dirty="0"/>
              <a:t>Standard indentation: 4 spaces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114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logic: </a:t>
            </a:r>
            <a:r>
              <a:rPr lang="en-US" dirty="0">
                <a:latin typeface="Andale Mono" panose="020B0509000000000004" pitchFamily="49" charset="0"/>
              </a:rPr>
              <a:t>if</a:t>
            </a:r>
            <a:r>
              <a:rPr lang="en-US" dirty="0"/>
              <a:t> statements.  If X is true, do Y.  Otherwise, don’t do 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90C3A-9861-8CD7-A8AE-692F5C10D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if 2 == 3: </a:t>
            </a:r>
            <a:r>
              <a:rPr lang="en-US" dirty="0">
                <a:solidFill>
                  <a:srgbClr val="92D050"/>
                </a:solidFill>
                <a:latin typeface="Andale Mono" panose="020B0509000000000004" pitchFamily="49" charset="0"/>
              </a:rPr>
              <a:t># This evaluates to False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print(“EAS FTW”) </a:t>
            </a:r>
            <a:r>
              <a:rPr lang="en-US" dirty="0">
                <a:solidFill>
                  <a:srgbClr val="92D050"/>
                </a:solidFill>
                <a:latin typeface="Andale Mono" panose="020B0509000000000004" pitchFamily="49" charset="0"/>
              </a:rPr>
              <a:t># so this does NOT execute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770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1" y="2743200"/>
            <a:ext cx="6607276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is the programming language we will use in this class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Created in 1991 by Guido Van Rossum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Named after the British comedy troupe Monty Python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D20BD303-3444-0A8A-ACEF-C277ACC8C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7870" y="402771"/>
            <a:ext cx="2135641" cy="234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84844A-7C96-53CB-6662-6EC0322B5CA5}"/>
              </a:ext>
            </a:extLst>
          </p:cNvPr>
          <p:cNvSpPr txBox="1"/>
          <p:nvPr/>
        </p:nvSpPr>
        <p:spPr>
          <a:xfrm>
            <a:off x="9053511" y="1203653"/>
            <a:ext cx="2116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Python official logo</a:t>
            </a:r>
          </a:p>
        </p:txBody>
      </p:sp>
      <p:pic>
        <p:nvPicPr>
          <p:cNvPr id="1037" name="Picture 13" descr="Monty Python and the Holy Grail - Rotten Tomatoes">
            <a:extLst>
              <a:ext uri="{FF2B5EF4-FFF2-40B4-BE49-F238E27FC236}">
                <a16:creationId xmlns:a16="http://schemas.microsoft.com/office/drawing/2014/main" id="{2CFC8E5D-30D5-3ED2-8719-06ABA5709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213" y="2575253"/>
            <a:ext cx="2362787" cy="3544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47502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logic: </a:t>
            </a:r>
            <a:r>
              <a:rPr lang="en-US" dirty="0">
                <a:latin typeface="Andale Mono" panose="020B0509000000000004" pitchFamily="49" charset="0"/>
              </a:rPr>
              <a:t>if/else</a:t>
            </a:r>
            <a:r>
              <a:rPr lang="en-US" dirty="0"/>
              <a:t> statements.  If X is true, do Y.  Otherwise, do Z.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90C3A-9861-8CD7-A8AE-692F5C10D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if 2 &lt; 3:  </a:t>
            </a:r>
            <a:r>
              <a:rPr lang="en-US" dirty="0">
                <a:solidFill>
                  <a:srgbClr val="92D050"/>
                </a:solidFill>
                <a:latin typeface="Andale Mono" panose="020B0509000000000004" pitchFamily="49" charset="0"/>
              </a:rPr>
              <a:t># This evaluates to True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print(“EAS FTW”)  </a:t>
            </a:r>
            <a:r>
              <a:rPr lang="en-US" dirty="0">
                <a:solidFill>
                  <a:srgbClr val="92D050"/>
                </a:solidFill>
                <a:latin typeface="Andale Mono" panose="020B0509000000000004" pitchFamily="49" charset="0"/>
              </a:rPr>
              <a:t># so this gets executed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Andale Mono" panose="020B0509000000000004" pitchFamily="49" charset="0"/>
              </a:rPr>
              <a:t>    </a:t>
            </a:r>
            <a:r>
              <a:rPr lang="en-US" dirty="0" err="1">
                <a:latin typeface="Andale Mono" panose="020B0509000000000004" pitchFamily="49" charset="0"/>
              </a:rPr>
              <a:t>myvar</a:t>
            </a:r>
            <a:r>
              <a:rPr lang="en-US" dirty="0">
                <a:latin typeface="Andale Mono" panose="020B0509000000000004" pitchFamily="49" charset="0"/>
              </a:rPr>
              <a:t> = 999.  </a:t>
            </a:r>
            <a:r>
              <a:rPr lang="en-US" dirty="0">
                <a:solidFill>
                  <a:srgbClr val="92D050"/>
                </a:solidFill>
                <a:latin typeface="Andale Mono" panose="020B0509000000000004" pitchFamily="49" charset="0"/>
              </a:rPr>
              <a:t># and this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print(“are you sure?”)  </a:t>
            </a:r>
            <a:r>
              <a:rPr lang="en-US" dirty="0">
                <a:solidFill>
                  <a:srgbClr val="92D050"/>
                </a:solidFill>
                <a:latin typeface="Andale Mono" panose="020B0509000000000004" pitchFamily="49" charset="0"/>
              </a:rPr>
              <a:t># this does NOT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</a:t>
            </a:r>
            <a:r>
              <a:rPr lang="en-US" dirty="0" err="1">
                <a:latin typeface="Andale Mono" panose="020B0509000000000004" pitchFamily="49" charset="0"/>
              </a:rPr>
              <a:t>myvar</a:t>
            </a:r>
            <a:r>
              <a:rPr lang="en-US" dirty="0">
                <a:latin typeface="Andale Mono" panose="020B0509000000000004" pitchFamily="49" charset="0"/>
              </a:rPr>
              <a:t> = 20  </a:t>
            </a:r>
            <a:r>
              <a:rPr lang="en-US" dirty="0">
                <a:solidFill>
                  <a:srgbClr val="92D050"/>
                </a:solidFill>
                <a:latin typeface="Andale Mono" panose="020B0509000000000004" pitchFamily="49" charset="0"/>
              </a:rPr>
              <a:t># this neither</a:t>
            </a:r>
          </a:p>
        </p:txBody>
      </p:sp>
    </p:spTree>
    <p:extLst>
      <p:ext uri="{BB962C8B-B14F-4D97-AF65-F5344CB8AC3E}">
        <p14:creationId xmlns:p14="http://schemas.microsoft.com/office/powerpoint/2010/main" val="30724313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logic: </a:t>
            </a:r>
            <a:r>
              <a:rPr lang="en-US" dirty="0">
                <a:latin typeface="Andale Mono" panose="020B0509000000000004" pitchFamily="49" charset="0"/>
              </a:rPr>
              <a:t>if/else</a:t>
            </a:r>
            <a:r>
              <a:rPr lang="en-US" dirty="0"/>
              <a:t> statements.  If X is true, do Y.  Otherwise, do Z.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90C3A-9861-8CD7-A8AE-692F5C10D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if 2 &gt;= 3:  </a:t>
            </a:r>
            <a:r>
              <a:rPr lang="en-US" dirty="0">
                <a:solidFill>
                  <a:srgbClr val="92D050"/>
                </a:solidFill>
                <a:latin typeface="Andale Mono" panose="020B0509000000000004" pitchFamily="49" charset="0"/>
              </a:rPr>
              <a:t># This evaluates to False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print(“EAS FTW”)  </a:t>
            </a:r>
            <a:r>
              <a:rPr lang="en-US" dirty="0">
                <a:solidFill>
                  <a:srgbClr val="92D050"/>
                </a:solidFill>
                <a:latin typeface="Andale Mono" panose="020B0509000000000004" pitchFamily="49" charset="0"/>
              </a:rPr>
              <a:t># so this does NOT get executed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Andale Mono" panose="020B0509000000000004" pitchFamily="49" charset="0"/>
              </a:rPr>
              <a:t>    </a:t>
            </a:r>
            <a:r>
              <a:rPr lang="en-US" dirty="0" err="1">
                <a:latin typeface="Andale Mono" panose="020B0509000000000004" pitchFamily="49" charset="0"/>
              </a:rPr>
              <a:t>myvar</a:t>
            </a:r>
            <a:r>
              <a:rPr lang="en-US" dirty="0">
                <a:latin typeface="Andale Mono" panose="020B0509000000000004" pitchFamily="49" charset="0"/>
              </a:rPr>
              <a:t> = 999.  </a:t>
            </a:r>
            <a:r>
              <a:rPr lang="en-US" dirty="0">
                <a:solidFill>
                  <a:srgbClr val="92D050"/>
                </a:solidFill>
                <a:latin typeface="Andale Mono" panose="020B0509000000000004" pitchFamily="49" charset="0"/>
              </a:rPr>
              <a:t># nor this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print(“are you sure?”)  </a:t>
            </a:r>
            <a:r>
              <a:rPr lang="en-US" dirty="0">
                <a:solidFill>
                  <a:srgbClr val="92D050"/>
                </a:solidFill>
                <a:latin typeface="Andale Mono" panose="020B0509000000000004" pitchFamily="49" charset="0"/>
              </a:rPr>
              <a:t># this DOES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</a:t>
            </a:r>
            <a:r>
              <a:rPr lang="en-US" dirty="0" err="1">
                <a:latin typeface="Andale Mono" panose="020B0509000000000004" pitchFamily="49" charset="0"/>
              </a:rPr>
              <a:t>myvar</a:t>
            </a:r>
            <a:r>
              <a:rPr lang="en-US" dirty="0">
                <a:latin typeface="Andale Mono" panose="020B0509000000000004" pitchFamily="49" charset="0"/>
              </a:rPr>
              <a:t> = 20  </a:t>
            </a:r>
            <a:r>
              <a:rPr lang="en-US" dirty="0">
                <a:solidFill>
                  <a:srgbClr val="92D050"/>
                </a:solidFill>
                <a:latin typeface="Andale Mono" panose="020B0509000000000004" pitchFamily="49" charset="0"/>
              </a:rPr>
              <a:t># and this</a:t>
            </a:r>
          </a:p>
        </p:txBody>
      </p:sp>
    </p:spTree>
    <p:extLst>
      <p:ext uri="{BB962C8B-B14F-4D97-AF65-F5344CB8AC3E}">
        <p14:creationId xmlns:p14="http://schemas.microsoft.com/office/powerpoint/2010/main" val="23513979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logic: </a:t>
            </a:r>
            <a:r>
              <a:rPr lang="en-US" dirty="0">
                <a:latin typeface="Andale Mono" panose="020B0509000000000004" pitchFamily="49" charset="0"/>
              </a:rPr>
              <a:t>for </a:t>
            </a:r>
            <a:r>
              <a:rPr lang="en-US" dirty="0"/>
              <a:t>loops.  Repeat these lines for each item in a given array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90C3A-9861-8CD7-A8AE-692F5C10D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for n in [“</a:t>
            </a:r>
            <a:r>
              <a:rPr lang="en-US" dirty="0" err="1">
                <a:latin typeface="Andale Mono" panose="020B0509000000000004" pitchFamily="49" charset="0"/>
              </a:rPr>
              <a:t>abc</a:t>
            </a:r>
            <a:r>
              <a:rPr lang="en-US" dirty="0">
                <a:latin typeface="Andale Mono" panose="020B0509000000000004" pitchFamily="49" charset="0"/>
              </a:rPr>
              <a:t>”, True, 84]: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print(“EAS FTW”, n)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/>
              <a:t>Result: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EAS FTW </a:t>
            </a:r>
            <a:r>
              <a:rPr lang="en-US" dirty="0" err="1">
                <a:latin typeface="Andale Mono" panose="020B0509000000000004" pitchFamily="49" charset="0"/>
              </a:rPr>
              <a:t>abc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EAS FTW True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EAS FTW 84</a:t>
            </a:r>
          </a:p>
        </p:txBody>
      </p:sp>
    </p:spTree>
    <p:extLst>
      <p:ext uri="{BB962C8B-B14F-4D97-AF65-F5344CB8AC3E}">
        <p14:creationId xmlns:p14="http://schemas.microsoft.com/office/powerpoint/2010/main" val="35622451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Basic logic: </a:t>
            </a:r>
            <a:r>
              <a:rPr lang="en-US" dirty="0">
                <a:latin typeface="Andale Mono" panose="020B0509000000000004" pitchFamily="49" charset="0"/>
              </a:rPr>
              <a:t>while </a:t>
            </a:r>
            <a:r>
              <a:rPr lang="en-US" dirty="0"/>
              <a:t>loops.  Repeat these lines as long as this condition is True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90C3A-9861-8CD7-A8AE-692F5C10D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n = 0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while n &lt; 2: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print(“EAS FTW”, n)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n += 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Result: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EAS FTW 0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EAS FTW 1</a:t>
            </a:r>
          </a:p>
        </p:txBody>
      </p:sp>
    </p:spTree>
    <p:extLst>
      <p:ext uri="{BB962C8B-B14F-4D97-AF65-F5344CB8AC3E}">
        <p14:creationId xmlns:p14="http://schemas.microsoft.com/office/powerpoint/2010/main" val="19351540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Functions: analogous to functions in math, take some input(s), return some output(s)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199BCF-11B7-78B2-2CCE-1F5CEA031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200"/>
            <a:ext cx="10515600" cy="3967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Define using the command</a:t>
            </a:r>
            <a:r>
              <a:rPr lang="en-US" dirty="0">
                <a:latin typeface="Andale Mono" panose="020B0509000000000004" pitchFamily="49" charset="0"/>
              </a:rPr>
              <a:t> def: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 </a:t>
            </a:r>
            <a:r>
              <a:rPr lang="en-US" dirty="0" err="1">
                <a:latin typeface="Andale Mono" panose="020B0509000000000004" pitchFamily="49" charset="0"/>
              </a:rPr>
              <a:t>my_func</a:t>
            </a:r>
            <a:r>
              <a:rPr lang="en-US" dirty="0">
                <a:latin typeface="Andale Mono" panose="020B0509000000000004" pitchFamily="49" charset="0"/>
              </a:rPr>
              <a:t>(arg1, arg2):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Andale Mono" panose="020B0509000000000004" pitchFamily="49" charset="0"/>
              </a:rPr>
              <a:t>“””Compute product divided by sum”””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Andale Mono" panose="020B0509000000000004" pitchFamily="49" charset="0"/>
              </a:rPr>
              <a:t>return</a:t>
            </a:r>
            <a:r>
              <a:rPr lang="en-US" dirty="0">
                <a:latin typeface="Andale Mono" panose="020B0509000000000004" pitchFamily="49" charset="0"/>
              </a:rPr>
              <a:t> (arg1 * arg2) / (arg1 + arg2)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/>
              <a:t>Syntax: </a:t>
            </a:r>
            <a:r>
              <a:rPr lang="en-US" dirty="0">
                <a:latin typeface="Andale Mono" panose="020B0509000000000004" pitchFamily="49" charset="0"/>
              </a:rPr>
              <a:t>def</a:t>
            </a:r>
            <a:r>
              <a:rPr lang="en-US" dirty="0"/>
              <a:t>, then function name, then argument(s) in parentheses, then colon, then indented line(s), and ending with a </a:t>
            </a:r>
            <a:r>
              <a:rPr lang="en-US" dirty="0">
                <a:latin typeface="Andale Mono" panose="020B0509000000000004" pitchFamily="49" charset="0"/>
              </a:rPr>
              <a:t>return </a:t>
            </a:r>
            <a:r>
              <a:rPr lang="en-US" dirty="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14636138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Functions: analogous to functions in math, take some input(s), return some output(s)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199BCF-11B7-78B2-2CCE-1F5CEA031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200"/>
            <a:ext cx="10515600" cy="3200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Now you can </a:t>
            </a:r>
            <a:r>
              <a:rPr lang="en-US" i="1" dirty="0"/>
              <a:t>call </a:t>
            </a:r>
            <a:r>
              <a:rPr lang="en-US" dirty="0"/>
              <a:t> </a:t>
            </a:r>
            <a:r>
              <a:rPr lang="en-US" dirty="0" err="1">
                <a:latin typeface="Andale Mono" panose="020B0509000000000004" pitchFamily="49" charset="0"/>
              </a:rPr>
              <a:t>my_func</a:t>
            </a:r>
            <a:r>
              <a:rPr lang="en-US" dirty="0">
                <a:latin typeface="Andale Mono" panose="020B0509000000000004" pitchFamily="49" charset="0"/>
              </a:rPr>
              <a:t> </a:t>
            </a:r>
            <a:r>
              <a:rPr lang="en-US" dirty="0"/>
              <a:t>later in your code: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effectLst/>
                <a:latin typeface="DejaVu Sans Mono" panose="020B0609030804020204" pitchFamily="49" charset="0"/>
              </a:rPr>
              <a:t>&gt;&gt;&gt; </a:t>
            </a:r>
            <a:r>
              <a:rPr lang="en-US" dirty="0" err="1">
                <a:effectLst/>
                <a:latin typeface="DejaVu Sans Mono" panose="020B0609030804020204" pitchFamily="49" charset="0"/>
              </a:rPr>
              <a:t>my_func</a:t>
            </a:r>
            <a:r>
              <a:rPr lang="en-US" dirty="0">
                <a:effectLst/>
                <a:latin typeface="DejaVu Sans Mono" panose="020B0609030804020204" pitchFamily="49" charset="0"/>
              </a:rPr>
              <a:t>(2, 4)</a:t>
            </a:r>
          </a:p>
          <a:p>
            <a:pPr marL="0" indent="0">
              <a:buNone/>
            </a:pPr>
            <a:r>
              <a:rPr lang="en-US" dirty="0">
                <a:effectLst/>
                <a:latin typeface="DejaVu Sans Mono" panose="020B0609030804020204" pitchFamily="49" charset="0"/>
              </a:rPr>
              <a:t>1.3333333333333333</a:t>
            </a:r>
          </a:p>
          <a:p>
            <a:pPr marL="0" indent="0">
              <a:buNone/>
            </a:pPr>
            <a:r>
              <a:rPr lang="en-US" dirty="0">
                <a:effectLst/>
                <a:latin typeface="DejaVu Sans Mono" panose="020B0609030804020204" pitchFamily="49" charset="0"/>
              </a:rPr>
              <a:t>&gt;&gt;&gt; </a:t>
            </a:r>
            <a:r>
              <a:rPr lang="en-US" dirty="0" err="1">
                <a:effectLst/>
                <a:latin typeface="DejaVu Sans Mono" panose="020B0609030804020204" pitchFamily="49" charset="0"/>
              </a:rPr>
              <a:t>my_func</a:t>
            </a:r>
            <a:r>
              <a:rPr lang="en-US" dirty="0">
                <a:effectLst/>
                <a:latin typeface="DejaVu Sans Mono" panose="020B0609030804020204" pitchFamily="49" charset="0"/>
              </a:rPr>
              <a:t>(1.1, 0.9)</a:t>
            </a:r>
          </a:p>
          <a:p>
            <a:pPr marL="0" indent="0">
              <a:buNone/>
            </a:pPr>
            <a:r>
              <a:rPr lang="en-US" dirty="0">
                <a:effectLst/>
                <a:latin typeface="DejaVu Sans Mono" panose="020B0609030804020204" pitchFamily="49" charset="0"/>
              </a:rPr>
              <a:t>0.49500000000000005</a:t>
            </a:r>
          </a:p>
          <a:p>
            <a:pPr marL="0" indent="0">
              <a:buNone/>
            </a:pPr>
            <a:r>
              <a:rPr lang="en-US" dirty="0">
                <a:latin typeface="DejaVu Sans Mono" panose="020B0609030804020204" pitchFamily="49" charset="0"/>
              </a:rPr>
              <a:t># “Real” answer is 0.495; float operations can be weird!  Relevant when doing e.g. ==</a:t>
            </a:r>
            <a:endParaRPr lang="en-US" dirty="0">
              <a:effectLst/>
              <a:latin typeface="DejaVu Sans Mono" panose="020B060903080402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0820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Functions: analogous to functions in math, take some input(s), return some output(s)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199BCF-11B7-78B2-2CCE-1F5CEA031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200"/>
            <a:ext cx="10515600" cy="39675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return statement is key!  That’s what the function spits out.  Without it, the function returns nothing (technically, </a:t>
            </a:r>
            <a:r>
              <a:rPr lang="en-US" dirty="0">
                <a:latin typeface="Andale Mono" panose="020B0509000000000004" pitchFamily="49" charset="0"/>
              </a:rPr>
              <a:t>None</a:t>
            </a:r>
            <a:r>
              <a:rPr lang="en-US" dirty="0"/>
              <a:t>)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def add(num1, num2):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  answer = num1 + num2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&gt;&gt;&gt; add(1, 2)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&gt;&gt;&gt;   # blank, because forgot ‘return answer’</a:t>
            </a:r>
          </a:p>
        </p:txBody>
      </p:sp>
    </p:spTree>
    <p:extLst>
      <p:ext uri="{BB962C8B-B14F-4D97-AF65-F5344CB8AC3E}">
        <p14:creationId xmlns:p14="http://schemas.microsoft.com/office/powerpoint/2010/main" val="24927527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built-in functions (try these out yourself!)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90C3A-9861-8CD7-A8AE-692F5C10D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print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type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help</a:t>
            </a:r>
          </a:p>
          <a:p>
            <a:pPr marL="0" indent="0">
              <a:buNone/>
            </a:pPr>
            <a:r>
              <a:rPr lang="en-US" dirty="0" err="1">
                <a:latin typeface="Andale Mono" panose="020B0509000000000004" pitchFamily="49" charset="0"/>
              </a:rPr>
              <a:t>len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range  </a:t>
            </a:r>
            <a:r>
              <a:rPr lang="en-US" dirty="0">
                <a:solidFill>
                  <a:srgbClr val="00B050"/>
                </a:solidFill>
                <a:latin typeface="Andale Mono" panose="020B0509000000000004" pitchFamily="49" charset="0"/>
              </a:rPr>
              <a:t># what does this do?  Try help(range)</a:t>
            </a:r>
          </a:p>
        </p:txBody>
      </p:sp>
    </p:spTree>
    <p:extLst>
      <p:ext uri="{BB962C8B-B14F-4D97-AF65-F5344CB8AC3E}">
        <p14:creationId xmlns:p14="http://schemas.microsoft.com/office/powerpoint/2010/main" val="40781872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scripts: can write many lines of code in a plain-text file and run them all together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199BCF-11B7-78B2-2CCE-1F5CEA031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200"/>
            <a:ext cx="10515600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$ cat my-</a:t>
            </a:r>
            <a:r>
              <a:rPr lang="en-US" dirty="0" err="1">
                <a:latin typeface="Andale Mono" panose="020B0509000000000004" pitchFamily="49" charset="0"/>
              </a:rPr>
              <a:t>script.py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"""A simple python script."""</a:t>
            </a:r>
          </a:p>
          <a:p>
            <a:pPr marL="0" indent="0">
              <a:buNone/>
            </a:pPr>
            <a:r>
              <a:rPr lang="en-US" dirty="0" err="1">
                <a:latin typeface="Andale Mono" panose="020B0509000000000004" pitchFamily="49" charset="0"/>
              </a:rPr>
              <a:t>my_dog</a:t>
            </a:r>
            <a:r>
              <a:rPr lang="en-US" dirty="0">
                <a:latin typeface="Andale Mono" panose="020B0509000000000004" pitchFamily="49" charset="0"/>
              </a:rPr>
              <a:t> = "Dempsey"</a:t>
            </a:r>
          </a:p>
          <a:p>
            <a:pPr marL="0" indent="0">
              <a:buNone/>
            </a:pPr>
            <a:r>
              <a:rPr lang="en-US" dirty="0" err="1">
                <a:latin typeface="Andale Mono" panose="020B0509000000000004" pitchFamily="49" charset="0"/>
              </a:rPr>
              <a:t>my_cat</a:t>
            </a:r>
            <a:r>
              <a:rPr lang="en-US" dirty="0">
                <a:latin typeface="Andale Mono" panose="020B0509000000000004" pitchFamily="49" charset="0"/>
              </a:rPr>
              <a:t> = None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 err="1">
                <a:latin typeface="Andale Mono" panose="020B0509000000000004" pitchFamily="49" charset="0"/>
              </a:rPr>
              <a:t>my_pets</a:t>
            </a:r>
            <a:r>
              <a:rPr lang="en-US" dirty="0">
                <a:latin typeface="Andale Mono" panose="020B0509000000000004" pitchFamily="49" charset="0"/>
              </a:rPr>
              <a:t> = {"dog": </a:t>
            </a:r>
            <a:r>
              <a:rPr lang="en-US" dirty="0" err="1">
                <a:latin typeface="Andale Mono" panose="020B0509000000000004" pitchFamily="49" charset="0"/>
              </a:rPr>
              <a:t>my_dog</a:t>
            </a:r>
            <a:r>
              <a:rPr lang="en-US" dirty="0">
                <a:latin typeface="Andale Mono" panose="020B0509000000000004" pitchFamily="49" charset="0"/>
              </a:rPr>
              <a:t>, "cat": </a:t>
            </a:r>
            <a:r>
              <a:rPr lang="en-US" dirty="0" err="1">
                <a:latin typeface="Andale Mono" panose="020B0509000000000004" pitchFamily="49" charset="0"/>
              </a:rPr>
              <a:t>my_cat</a:t>
            </a:r>
            <a:r>
              <a:rPr lang="en-US" dirty="0">
                <a:latin typeface="Andale Mono" panose="020B05090000000000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print("These are my pets: ", </a:t>
            </a:r>
            <a:r>
              <a:rPr lang="en-US" dirty="0" err="1">
                <a:latin typeface="Andale Mono" panose="020B0509000000000004" pitchFamily="49" charset="0"/>
              </a:rPr>
              <a:t>my_pets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942070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scripts: can write many lines of code in a plain-text file and run them all together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199BCF-11B7-78B2-2CCE-1F5CEA031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200"/>
            <a:ext cx="10515600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$ python ./my-</a:t>
            </a:r>
            <a:r>
              <a:rPr lang="en-US" dirty="0" err="1">
                <a:latin typeface="Andale Mono" panose="020B0509000000000004" pitchFamily="49" charset="0"/>
              </a:rPr>
              <a:t>script.py</a:t>
            </a: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These are my pets:  {'dog': 'Dempsey', 'cat': None}</a:t>
            </a: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/>
              <a:t>Above, the single period “.” means “the current directory”.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And two periods “..” means “this directory’s parent directory”</a:t>
            </a:r>
          </a:p>
        </p:txBody>
      </p:sp>
    </p:spTree>
    <p:extLst>
      <p:ext uri="{BB962C8B-B14F-4D97-AF65-F5344CB8AC3E}">
        <p14:creationId xmlns:p14="http://schemas.microsoft.com/office/powerpoint/2010/main" val="3196733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Python?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199BCF-11B7-78B2-2CCE-1F5CEA031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200"/>
            <a:ext cx="10515600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Arguably </a:t>
            </a:r>
            <a:r>
              <a:rPr lang="en-US" i="1" dirty="0"/>
              <a:t>the</a:t>
            </a:r>
            <a:r>
              <a:rPr lang="en-US" dirty="0"/>
              <a:t> most widely used programming language in scientific research, and among them in other fields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E.g.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https://github.blog/2023-03-02-why-python-keeps-growing-explained/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Compared to other languages, easy to learn, huge user base, lots of powerful tools built-in or easily installed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3407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write your python scripts in a separate text editor, not within python or using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code must be saved as plain-text files ending in “.</a:t>
            </a:r>
            <a:r>
              <a:rPr lang="en-US" dirty="0" err="1"/>
              <a:t>py</a:t>
            </a:r>
            <a:r>
              <a:rPr lang="en-US" dirty="0"/>
              <a:t>”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Corollary: You can’t use Word, Pages, or Google Docs!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 operating system has at least one built-in text editor you can use (MacOS: TextEdit; Windows: Notepad)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Later in this course: more advanced editors; integrated development environments (IDEs),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54737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we’re covering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Motivation: what is Python and why are we using it? ✅</a:t>
            </a:r>
          </a:p>
          <a:p>
            <a:pPr marL="514350" indent="-514350"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Python basics (syntax, arithmetic, data types) ✅</a:t>
            </a: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Python semi-basics (indexing, logic, functions) ✅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b="1" dirty="0"/>
              <a:t>Troubleshooting and the </a:t>
            </a:r>
            <a:r>
              <a:rPr lang="en-US" b="1" i="1" dirty="0"/>
              <a:t>programmer’s mindset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225728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you’re getting an error message, read it!  Intimidating at first, but usually very helpful.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&gt;&gt;&gt; </a:t>
            </a:r>
            <a:r>
              <a:rPr lang="en-US" dirty="0" err="1">
                <a:latin typeface="Andale Mono" panose="020B0509000000000004" pitchFamily="49" charset="0"/>
              </a:rPr>
              <a:t>my_var</a:t>
            </a:r>
            <a:r>
              <a:rPr lang="en-US" dirty="0">
                <a:latin typeface="Andale Mono" panose="020B0509000000000004" pitchFamily="49" charset="0"/>
              </a:rPr>
              <a:t> = 12345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&gt;&gt;&gt; print(</a:t>
            </a:r>
            <a:r>
              <a:rPr lang="en-US" dirty="0" err="1">
                <a:latin typeface="Andale Mono" panose="020B0509000000000004" pitchFamily="49" charset="0"/>
              </a:rPr>
              <a:t>myvar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  File "&lt;stdin&gt;", line 1, in &lt;module&gt;</a:t>
            </a:r>
          </a:p>
          <a:p>
            <a:pPr marL="0" indent="0">
              <a:buNone/>
            </a:pPr>
            <a:r>
              <a:rPr lang="en-US" dirty="0" err="1">
                <a:latin typeface="Andale Mono" panose="020B0509000000000004" pitchFamily="49" charset="0"/>
              </a:rPr>
              <a:t>NameError</a:t>
            </a:r>
            <a:r>
              <a:rPr lang="en-US" dirty="0">
                <a:latin typeface="Andale Mono" panose="020B0509000000000004" pitchFamily="49" charset="0"/>
              </a:rPr>
              <a:t>: name '</a:t>
            </a:r>
            <a:r>
              <a:rPr lang="en-US" dirty="0" err="1">
                <a:latin typeface="Andale Mono" panose="020B0509000000000004" pitchFamily="49" charset="0"/>
              </a:rPr>
              <a:t>myvar</a:t>
            </a:r>
            <a:r>
              <a:rPr lang="en-US" dirty="0">
                <a:latin typeface="Andale Mono" panose="020B0509000000000004" pitchFamily="49" charset="0"/>
              </a:rPr>
              <a:t>'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33520097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you’re getting an error message, read it!  Intimidating at first, but usually very helpful.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Andale Mono" panose="020B05090000000000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&gt;&gt;&gt; </a:t>
            </a:r>
            <a:r>
              <a:rPr lang="en-US" dirty="0" err="1">
                <a:latin typeface="Andale Mono" panose="020B0509000000000004" pitchFamily="49" charset="0"/>
              </a:rPr>
              <a:t>my_var</a:t>
            </a:r>
            <a:r>
              <a:rPr lang="en-US" dirty="0">
                <a:latin typeface="Andale Mono" panose="020B0509000000000004" pitchFamily="49" charset="0"/>
              </a:rPr>
              <a:t> = 12345</a:t>
            </a:r>
          </a:p>
          <a:p>
            <a:pPr marL="0" indent="0">
              <a:buNone/>
            </a:pPr>
            <a:r>
              <a:rPr lang="en-US" dirty="0">
                <a:latin typeface="Andale Mono" panose="020B0509000000000004" pitchFamily="49" charset="0"/>
              </a:rPr>
              <a:t>&gt;&gt;&gt; print(</a:t>
            </a:r>
            <a:r>
              <a:rPr lang="en-US" dirty="0" err="1">
                <a:highlight>
                  <a:srgbClr val="FF0000"/>
                </a:highlight>
                <a:latin typeface="Andale Mono" panose="020B0509000000000004" pitchFamily="49" charset="0"/>
              </a:rPr>
              <a:t>myvar</a:t>
            </a:r>
            <a:r>
              <a:rPr lang="en-US" dirty="0">
                <a:latin typeface="Andale Mono" panose="020B05090000000000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ndale Mono" panose="020B0509000000000004" pitchFamily="49" charset="0"/>
              </a:rPr>
              <a:t>Traceback (most recent call last):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75000"/>
                  </a:schemeClr>
                </a:solidFill>
                <a:latin typeface="Andale Mono" panose="020B0509000000000004" pitchFamily="49" charset="0"/>
              </a:rPr>
              <a:t>  File "&lt;stdin&gt;", line 1, in &lt;module&gt;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FFFF00"/>
                </a:highlight>
                <a:latin typeface="Andale Mono" panose="020B0509000000000004" pitchFamily="49" charset="0"/>
              </a:rPr>
              <a:t>NameError</a:t>
            </a:r>
            <a:r>
              <a:rPr lang="en-US" dirty="0">
                <a:latin typeface="Andale Mono" panose="020B0509000000000004" pitchFamily="49" charset="0"/>
              </a:rPr>
              <a:t>: name '</a:t>
            </a:r>
            <a:r>
              <a:rPr lang="en-US" dirty="0" err="1">
                <a:highlight>
                  <a:srgbClr val="FF0000"/>
                </a:highlight>
                <a:latin typeface="Andale Mono" panose="020B0509000000000004" pitchFamily="49" charset="0"/>
              </a:rPr>
              <a:t>myvar</a:t>
            </a:r>
            <a:r>
              <a:rPr lang="en-US" dirty="0">
                <a:latin typeface="Andale Mono" panose="020B0509000000000004" pitchFamily="49" charset="0"/>
              </a:rPr>
              <a:t>' is not defined</a:t>
            </a:r>
          </a:p>
        </p:txBody>
      </p:sp>
    </p:spTree>
    <p:extLst>
      <p:ext uri="{BB962C8B-B14F-4D97-AF65-F5344CB8AC3E}">
        <p14:creationId xmlns:p14="http://schemas.microsoft.com/office/powerpoint/2010/main" val="35234770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If you’re getting an error message, read it!  Intimidating at first, but usually very helpful.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Especially in </a:t>
            </a:r>
            <a:r>
              <a:rPr lang="en-US" dirty="0" err="1"/>
              <a:t>IPython</a:t>
            </a:r>
            <a:r>
              <a:rPr lang="en-US" dirty="0"/>
              <a:t>, which nicely colors the output: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7925D-021B-4910-1A1A-438974C1B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436749"/>
            <a:ext cx="7772400" cy="323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25291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are tons of free online resources for learning python…just a couple examples: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 found both from quickly Googling e.g. “free python tutorial”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Python’s official tutorial: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https://docs.python.org/3/tutorial/index.html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Code Academy (click on “free” to hide ones that cost $$)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https://www.codecademy.com/catalog/language/python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4425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all things related to programming, </a:t>
            </a:r>
            <a:br>
              <a:rPr lang="en-US" dirty="0"/>
            </a:br>
            <a:r>
              <a:rPr lang="en-US" dirty="0"/>
              <a:t>Google and </a:t>
            </a:r>
            <a:r>
              <a:rPr lang="en-US" dirty="0" err="1"/>
              <a:t>ChatGPT</a:t>
            </a:r>
            <a:r>
              <a:rPr lang="en-US" dirty="0"/>
              <a:t> are your friends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In my experience, the </a:t>
            </a:r>
            <a:r>
              <a:rPr lang="en-US" i="1" dirty="0"/>
              <a:t>vast</a:t>
            </a:r>
            <a:r>
              <a:rPr lang="en-US" dirty="0"/>
              <a:t> majority of questions, error messages, etc. that arise can be resolved by simply googling them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Kind of a “One weird trick!” in effective coding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0953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all things related to programming, </a:t>
            </a:r>
            <a:br>
              <a:rPr lang="en-US" dirty="0"/>
            </a:br>
            <a:r>
              <a:rPr lang="en-US" dirty="0"/>
              <a:t>Google and </a:t>
            </a:r>
            <a:r>
              <a:rPr lang="en-US" dirty="0" err="1"/>
              <a:t>ChatGPT</a:t>
            </a:r>
            <a:r>
              <a:rPr lang="en-US" dirty="0"/>
              <a:t> are your friends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Don’t overthink it!  For an error message you’re stuck on, simply copy and paste it into Google and see what comes up</a:t>
            </a:r>
            <a:endParaRPr lang="en-US" i="1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There’s usually a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StackOverflow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, YouTube, Reddit, etc. that will come up that solves it</a:t>
            </a:r>
          </a:p>
        </p:txBody>
      </p:sp>
    </p:spTree>
    <p:extLst>
      <p:ext uri="{BB962C8B-B14F-4D97-AF65-F5344CB8AC3E}">
        <p14:creationId xmlns:p14="http://schemas.microsoft.com/office/powerpoint/2010/main" val="23255596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all things related to programming, </a:t>
            </a:r>
            <a:br>
              <a:rPr lang="en-US" dirty="0"/>
            </a:br>
            <a:r>
              <a:rPr lang="en-US" dirty="0"/>
              <a:t>Google and </a:t>
            </a:r>
            <a:r>
              <a:rPr lang="en-US" dirty="0" err="1"/>
              <a:t>ChatGPT</a:t>
            </a:r>
            <a:r>
              <a:rPr lang="en-US" dirty="0"/>
              <a:t> are your friends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 such, my 1</a:t>
            </a:r>
            <a:r>
              <a:rPr lang="en-US" baseline="30000" dirty="0"/>
              <a:t>st</a:t>
            </a:r>
            <a:r>
              <a:rPr lang="en-US" dirty="0"/>
              <a:t> response to any coding question will be: </a:t>
            </a:r>
          </a:p>
          <a:p>
            <a:pPr marL="0" indent="0">
              <a:buNone/>
            </a:pPr>
            <a:r>
              <a:rPr lang="en-US" b="1" dirty="0"/>
              <a:t>“What did Google/</a:t>
            </a:r>
            <a:r>
              <a:rPr lang="en-US" b="1" dirty="0" err="1"/>
              <a:t>ChatGPT</a:t>
            </a:r>
            <a:r>
              <a:rPr lang="en-US" b="1" dirty="0"/>
              <a:t> say?”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For both our sakes!  To instill in you the habit of solving things yourself, and admittedly to save myself time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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Think of it as </a:t>
            </a:r>
            <a:r>
              <a:rPr lang="en-US" i="1" dirty="0"/>
              <a:t>due diligence</a:t>
            </a:r>
            <a:r>
              <a:rPr lang="en-US" dirty="0"/>
              <a:t> (a.k.a. “doing your homework”)</a:t>
            </a:r>
          </a:p>
        </p:txBody>
      </p:sp>
    </p:spTree>
    <p:extLst>
      <p:ext uri="{BB962C8B-B14F-4D97-AF65-F5344CB8AC3E}">
        <p14:creationId xmlns:p14="http://schemas.microsoft.com/office/powerpoint/2010/main" val="12222198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For all things related to programming, </a:t>
            </a:r>
            <a:br>
              <a:rPr lang="en-US" dirty="0"/>
            </a:br>
            <a:r>
              <a:rPr lang="en-US" dirty="0"/>
              <a:t>Google and </a:t>
            </a:r>
            <a:r>
              <a:rPr lang="en-US" dirty="0" err="1"/>
              <a:t>ChatGPT</a:t>
            </a:r>
            <a:r>
              <a:rPr lang="en-US" dirty="0"/>
              <a:t> are your friends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That said, PLEASE do ask me for help once you </a:t>
            </a:r>
            <a:r>
              <a:rPr lang="en-US" i="1" dirty="0"/>
              <a:t>have</a:t>
            </a:r>
            <a:r>
              <a:rPr lang="en-US" dirty="0"/>
              <a:t> tried Google and/or </a:t>
            </a:r>
            <a:r>
              <a:rPr lang="en-US" dirty="0" err="1"/>
              <a:t>ChatGPT</a:t>
            </a:r>
            <a:r>
              <a:rPr lang="en-US" dirty="0"/>
              <a:t> and are still stuck!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 do NOT mean this to discourage you seeking out help!</a:t>
            </a:r>
            <a:endParaRPr lang="en-US" dirty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0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Taking a step back…what is a programming language, and why do we need one?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199BCF-11B7-78B2-2CCE-1F5CEA031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200"/>
            <a:ext cx="10515600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Computers operate on </a:t>
            </a:r>
            <a:r>
              <a:rPr lang="en-US" b="1" dirty="0"/>
              <a:t>bits</a:t>
            </a:r>
            <a:r>
              <a:rPr lang="en-US" dirty="0"/>
              <a:t> of information: </a:t>
            </a:r>
          </a:p>
          <a:p>
            <a:pPr marL="0" indent="0">
              <a:buNone/>
            </a:pPr>
            <a:r>
              <a:rPr lang="en-US" dirty="0"/>
              <a:t>either 1 or 0, on or off, yes or no; “binary”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Multiple bits can get strung together to generate more complicated forms of information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E.g. the decimal (base-10) number “6” we know and use is equivalent to the binary (base-2) number “110”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09081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 the same time, these tools aren’t a substitute for thinking critically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Before</a:t>
            </a:r>
            <a:r>
              <a:rPr lang="en-US" dirty="0"/>
              <a:t> Googling etc., take a beat to </a:t>
            </a:r>
            <a:r>
              <a:rPr lang="en-US" i="1" dirty="0"/>
              <a:t>think</a:t>
            </a:r>
            <a:r>
              <a:rPr lang="en-US" dirty="0"/>
              <a:t> about the problem you’re facing.</a:t>
            </a:r>
            <a:endParaRPr lang="en-US" i="1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What precisely isn’t working you how you want it to?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sym typeface="Wingdings" pitchFamily="2" charset="2"/>
              </a:rPr>
              <a:t>What have you tried so far to fix it?  What’s a possible next step?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itchFamily="2" charset="2"/>
              </a:rPr>
              <a:t>If you’re </a:t>
            </a:r>
            <a:r>
              <a:rPr lang="en-US" i="1" dirty="0">
                <a:sym typeface="Wingdings" pitchFamily="2" charset="2"/>
              </a:rPr>
              <a:t>still</a:t>
            </a:r>
            <a:r>
              <a:rPr lang="en-US" dirty="0">
                <a:sym typeface="Wingdings" pitchFamily="2" charset="2"/>
              </a:rPr>
              <a:t> stumped---meaning you have </a:t>
            </a:r>
            <a:r>
              <a:rPr lang="en-US" i="1" dirty="0">
                <a:sym typeface="Wingdings" pitchFamily="2" charset="2"/>
              </a:rPr>
              <a:t>no idea </a:t>
            </a:r>
            <a:r>
              <a:rPr lang="en-US" dirty="0">
                <a:sym typeface="Wingdings" pitchFamily="2" charset="2"/>
              </a:rPr>
              <a:t>what to do next---</a:t>
            </a:r>
            <a:r>
              <a:rPr lang="en-US" i="1" dirty="0">
                <a:sym typeface="Wingdings" pitchFamily="2" charset="2"/>
              </a:rPr>
              <a:t>then</a:t>
            </a:r>
            <a:r>
              <a:rPr lang="en-US" dirty="0">
                <a:sym typeface="Wingdings" pitchFamily="2" charset="2"/>
              </a:rPr>
              <a:t> proceed to the internet or asking a friend</a:t>
            </a:r>
          </a:p>
        </p:txBody>
      </p:sp>
    </p:spTree>
    <p:extLst>
      <p:ext uri="{BB962C8B-B14F-4D97-AF65-F5344CB8AC3E}">
        <p14:creationId xmlns:p14="http://schemas.microsoft.com/office/powerpoint/2010/main" val="2384410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Taking a step back…what is a programming language, and why do we need one?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199BCF-11B7-78B2-2CCE-1F5CEA031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200"/>
            <a:ext cx="10515600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Computers can process millions and billions of these 1s and 0s every millisecond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Enabling them to represent extremely complicated things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humans can’t read billions of 1s and 0s!  Need </a:t>
            </a:r>
            <a:r>
              <a:rPr lang="en-US" i="1" dirty="0"/>
              <a:t>abstraction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Just like we couldn’t “read” the raw Central Park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precip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data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410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Taking a step back…what is a programming language, and why do we need one?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199BCF-11B7-78B2-2CCE-1F5CEA031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43200"/>
            <a:ext cx="10515600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programming language like Python is a way of representing those 1s and 0s that the computer actually operates on in a way that a human can usefully work with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In fact, there are many levels of abstraction between Python itself and the 1s and 0s… “assembly code”, etc.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9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49DE4-5D81-4C71-395D-3A98A9CD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we’re covering today: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77339-1793-56C7-66B4-F15D9A0C5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Motivation: what is Python and why are we using it? ✅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b="1" dirty="0"/>
              <a:t>Python basics (syntax, arithmetic, data types)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Python semi-basics (indexing, logic, functions)</a:t>
            </a: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Troubleshooting and the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programmer’s mindset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536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26746</TotalTime>
  <Words>3396</Words>
  <Application>Microsoft Macintosh PowerPoint</Application>
  <PresentationFormat>Widescreen</PresentationFormat>
  <Paragraphs>426</Paragraphs>
  <Slides>60</Slides>
  <Notes>54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Andale Mono</vt:lpstr>
      <vt:lpstr>Arial</vt:lpstr>
      <vt:lpstr>Calibri</vt:lpstr>
      <vt:lpstr>DejaVu Sans Mono</vt:lpstr>
      <vt:lpstr>Helvetica</vt:lpstr>
      <vt:lpstr>Office Theme 2013 - 2022</vt:lpstr>
      <vt:lpstr>Python basics</vt:lpstr>
      <vt:lpstr>What we’re covering today:</vt:lpstr>
      <vt:lpstr>What we’re covering today:</vt:lpstr>
      <vt:lpstr>What is Python?</vt:lpstr>
      <vt:lpstr>What is Python?</vt:lpstr>
      <vt:lpstr>Taking a step back…what is a programming language, and why do we need one?</vt:lpstr>
      <vt:lpstr>Taking a step back…what is a programming language, and why do we need one?</vt:lpstr>
      <vt:lpstr>Taking a step back…what is a programming language, and why do we need one?</vt:lpstr>
      <vt:lpstr>What we’re covering today:</vt:lpstr>
      <vt:lpstr>Python concepts we’ll cover in next two weeks</vt:lpstr>
      <vt:lpstr>Accessing and opening python: basically, “python” + Enter from a terminal window</vt:lpstr>
      <vt:lpstr>Accessing and opening python: basically, “python” + Enter from a terminal window</vt:lpstr>
      <vt:lpstr>But nicer to use “ipython” rather than plain python (if ipython is installed)</vt:lpstr>
      <vt:lpstr>But nicer to use “ipython” rather than plain python (if ipython is installed)</vt:lpstr>
      <vt:lpstr>Basic syntax: to start, play around with using Python as a basic calculator</vt:lpstr>
      <vt:lpstr>Basic syntax: to start, play around with using Python as a basic calculator</vt:lpstr>
      <vt:lpstr>Basic syntax: add comments with the pound/hash; computer doesn’t read these</vt:lpstr>
      <vt:lpstr>Basic syntax: use a single equals sign to assign values to variables</vt:lpstr>
      <vt:lpstr>Basic syntax: use a single equals sign to assign values to variables</vt:lpstr>
      <vt:lpstr>Basic syntax: use a single equals sign to assign values to variables</vt:lpstr>
      <vt:lpstr>Basic syntax: use a single equals sign to assign values to variables</vt:lpstr>
      <vt:lpstr>Basic syntax: use a single equals sign to assign values to variables</vt:lpstr>
      <vt:lpstr>Basic syntax: Python is case sensitive but (mostly) not space sensitive</vt:lpstr>
      <vt:lpstr>Basic comparisons: equal to, less than, greater than, etc. Always return True or False</vt:lpstr>
      <vt:lpstr>Basic data types: int, float, bool, string, list, dict</vt:lpstr>
      <vt:lpstr>Basic data types: int, float, bool, string, list, dict</vt:lpstr>
      <vt:lpstr>Symbols like + do different things depending on the type!  Not always “adding.”</vt:lpstr>
      <vt:lpstr>Symbols like + do different things depending on the type!  Not always “adding.”</vt:lpstr>
      <vt:lpstr>What we’re covering today:</vt:lpstr>
      <vt:lpstr>You can use a variable’s existing value when assigning it a new value</vt:lpstr>
      <vt:lpstr>Use square brackets for “indexing” (grabbing individual elements) of lists</vt:lpstr>
      <vt:lpstr>Python uses “zero-indexing”: access the 1st value with [0], not [1]</vt:lpstr>
      <vt:lpstr>Python uses “zero-indexing”: access the 1st value with [0], not [1]</vt:lpstr>
      <vt:lpstr>Python uses “zero-indexing”: access the 1st value with [0], not [1]</vt:lpstr>
      <vt:lpstr>Indexing isn’t just for lists!  Same syntax works for strings, tuples, and more.</vt:lpstr>
      <vt:lpstr>Colons enable you to grab subsets (slices)  of a list or string</vt:lpstr>
      <vt:lpstr>Basic logic: if statements.  If X is true, do Y.  Otherwise, don’t do Y.</vt:lpstr>
      <vt:lpstr>Basic logic: if statements.  If X is true, do Y.  Otherwise, don’t do Y.</vt:lpstr>
      <vt:lpstr>Basic logic: if statements.  If X is true, do Y.  Otherwise, don’t do Y.</vt:lpstr>
      <vt:lpstr>Basic logic: if/else statements.  If X is true, do Y.  Otherwise, do Z.</vt:lpstr>
      <vt:lpstr>Basic logic: if/else statements.  If X is true, do Y.  Otherwise, do Z.</vt:lpstr>
      <vt:lpstr>Basic logic: for loops.  Repeat these lines for each item in a given array</vt:lpstr>
      <vt:lpstr>Basic logic: while loops.  Repeat these lines as long as this condition is True</vt:lpstr>
      <vt:lpstr>Functions: analogous to functions in math, take some input(s), return some output(s)</vt:lpstr>
      <vt:lpstr>Functions: analogous to functions in math, take some input(s), return some output(s)</vt:lpstr>
      <vt:lpstr>Functions: analogous to functions in math, take some input(s), return some output(s)</vt:lpstr>
      <vt:lpstr>Key built-in functions (try these out yourself!)</vt:lpstr>
      <vt:lpstr>Python scripts: can write many lines of code in a plain-text file and run them all together</vt:lpstr>
      <vt:lpstr>Python scripts: can write many lines of code in a plain-text file and run them all together</vt:lpstr>
      <vt:lpstr>You write your python scripts in a separate text editor, not within python or using Word</vt:lpstr>
      <vt:lpstr>What we’re covering today:</vt:lpstr>
      <vt:lpstr>If you’re getting an error message, read it!  Intimidating at first, but usually very helpful.</vt:lpstr>
      <vt:lpstr>If you’re getting an error message, read it!  Intimidating at first, but usually very helpful.</vt:lpstr>
      <vt:lpstr>If you’re getting an error message, read it!  Intimidating at first, but usually very helpful.</vt:lpstr>
      <vt:lpstr>There are tons of free online resources for learning python…just a couple examples:</vt:lpstr>
      <vt:lpstr>For all things related to programming,  Google and ChatGPT are your friends</vt:lpstr>
      <vt:lpstr>For all things related to programming,  Google and ChatGPT are your friends</vt:lpstr>
      <vt:lpstr>For all things related to programming,  Google and ChatGPT are your friends</vt:lpstr>
      <vt:lpstr>For all things related to programming,  Google and ChatGPT are your friends</vt:lpstr>
      <vt:lpstr>At the same time, these tools aren’t a substitute for thinking critically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Methods in the Earth &amp; Atmospheric Sciences</dc:title>
  <dc:creator>Spencer Alan Hill</dc:creator>
  <cp:lastModifiedBy>Spencer A Hill</cp:lastModifiedBy>
  <cp:revision>82</cp:revision>
  <dcterms:created xsi:type="dcterms:W3CDTF">2023-08-21T13:32:13Z</dcterms:created>
  <dcterms:modified xsi:type="dcterms:W3CDTF">2025-09-22T22:20:49Z</dcterms:modified>
</cp:coreProperties>
</file>