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77" r:id="rId3"/>
    <p:sldId id="315" r:id="rId4"/>
    <p:sldId id="311" r:id="rId5"/>
    <p:sldId id="330" r:id="rId6"/>
    <p:sldId id="312" r:id="rId7"/>
    <p:sldId id="313" r:id="rId8"/>
    <p:sldId id="314" r:id="rId9"/>
    <p:sldId id="310" r:id="rId10"/>
    <p:sldId id="324" r:id="rId11"/>
    <p:sldId id="325" r:id="rId12"/>
    <p:sldId id="316" r:id="rId13"/>
    <p:sldId id="317" r:id="rId14"/>
    <p:sldId id="318" r:id="rId15"/>
    <p:sldId id="319" r:id="rId16"/>
    <p:sldId id="320" r:id="rId17"/>
    <p:sldId id="323" r:id="rId18"/>
    <p:sldId id="322" r:id="rId19"/>
    <p:sldId id="332" r:id="rId20"/>
    <p:sldId id="326" r:id="rId21"/>
    <p:sldId id="328" r:id="rId22"/>
    <p:sldId id="327" r:id="rId23"/>
    <p:sldId id="329" r:id="rId24"/>
    <p:sldId id="331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4" r:id="rId36"/>
    <p:sldId id="347" r:id="rId37"/>
    <p:sldId id="345" r:id="rId38"/>
    <p:sldId id="348" r:id="rId39"/>
    <p:sldId id="359" r:id="rId40"/>
    <p:sldId id="349" r:id="rId41"/>
    <p:sldId id="350" r:id="rId42"/>
    <p:sldId id="360" r:id="rId43"/>
    <p:sldId id="351" r:id="rId44"/>
    <p:sldId id="352" r:id="rId45"/>
    <p:sldId id="353" r:id="rId46"/>
    <p:sldId id="354" r:id="rId47"/>
    <p:sldId id="355" r:id="rId48"/>
    <p:sldId id="356" r:id="rId49"/>
    <p:sldId id="357" r:id="rId50"/>
    <p:sldId id="358" r:id="rId51"/>
    <p:sldId id="361" r:id="rId52"/>
    <p:sldId id="362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3BCC392-C028-7846-9394-326088594AAE}">
          <p14:sldIdLst>
            <p14:sldId id="256"/>
            <p14:sldId id="277"/>
          </p14:sldIdLst>
        </p14:section>
        <p14:section name="First section" id="{F54E177E-2804-3447-9053-7D5F5C04B5D1}">
          <p14:sldIdLst>
            <p14:sldId id="315"/>
            <p14:sldId id="311"/>
            <p14:sldId id="330"/>
            <p14:sldId id="312"/>
            <p14:sldId id="313"/>
            <p14:sldId id="314"/>
          </p14:sldIdLst>
        </p14:section>
        <p14:section name="Timeseries, box and whiskers, histograms" id="{D8AA022D-BDD4-CA43-B63A-CA22797B8F80}">
          <p14:sldIdLst>
            <p14:sldId id="310"/>
            <p14:sldId id="324"/>
            <p14:sldId id="325"/>
            <p14:sldId id="316"/>
            <p14:sldId id="317"/>
            <p14:sldId id="318"/>
            <p14:sldId id="319"/>
            <p14:sldId id="320"/>
            <p14:sldId id="323"/>
            <p14:sldId id="322"/>
            <p14:sldId id="332"/>
            <p14:sldId id="326"/>
            <p14:sldId id="328"/>
            <p14:sldId id="327"/>
            <p14:sldId id="329"/>
            <p14:sldId id="331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4"/>
            <p14:sldId id="347"/>
            <p14:sldId id="345"/>
            <p14:sldId id="348"/>
            <p14:sldId id="359"/>
            <p14:sldId id="349"/>
            <p14:sldId id="350"/>
            <p14:sldId id="36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61"/>
            <p14:sldId id="3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88"/>
    <p:restoredTop sz="94482"/>
  </p:normalViewPr>
  <p:slideViewPr>
    <p:cSldViewPr snapToGrid="0">
      <p:cViewPr varScale="1">
        <p:scale>
          <a:sx n="98" d="100"/>
          <a:sy n="98" d="100"/>
        </p:scale>
        <p:origin x="224" y="3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9" d="100"/>
          <a:sy n="119" d="100"/>
        </p:scale>
        <p:origin x="29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021FD-58CC-2F4C-B253-ECFF5457A26A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457FC-CCC6-2445-89CB-675E32C0B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80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95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34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64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67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75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98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95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57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01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97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15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26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69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261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674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61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478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903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1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94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62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86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69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13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02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87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8C98-BCC8-8287-D00A-EFFD9D6C3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914400"/>
            <a:ext cx="105156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4B349-32C0-3BCF-09F2-6A84BDD6F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657600"/>
            <a:ext cx="105156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4B286-DDFE-ADA3-B3E5-BFF4D45E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FC10C-76F1-EB10-89D0-69ADEB69F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3FAE7-FEBA-589B-EF33-44FE79C7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2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A86C-AE68-739F-791B-DEE4A28B0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4DB6F-59C5-ED84-6D36-B5630B8B2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054D2-74A9-73BB-0FDD-A4EB7226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CDDF5-3467-1E66-EA4A-6F0C803A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0D16F-B9D7-36EF-D074-29A011BA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0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C8CBF-12BC-16D3-3905-0AC9C9223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CD947-06E0-9D11-7608-252BA3FC5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FB25A-3807-703B-124E-3041B45E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B5A98-AF17-C7E4-1C9E-345FF9B7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DF90-F4FF-C097-98BC-1F31E8C3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4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20FD-BD32-2C50-4D21-E0095B8B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93E87-EF6F-C0CD-E894-2B62844F8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  <a:lvl3pPr>
              <a:lnSpc>
                <a:spcPct val="100000"/>
              </a:lnSpc>
              <a:spcBef>
                <a:spcPts val="0"/>
              </a:spcBef>
              <a:defRPr/>
            </a:lvl3pPr>
            <a:lvl4pPr>
              <a:lnSpc>
                <a:spcPct val="100000"/>
              </a:lnSpc>
              <a:spcBef>
                <a:spcPts val="0"/>
              </a:spcBef>
              <a:defRPr/>
            </a:lvl4pPr>
            <a:lvl5pPr>
              <a:lnSpc>
                <a:spcPct val="10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E0573-EA2A-34B9-C57F-60D49BC7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B97ED-5D7E-2EC3-44CD-4E387C4D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499F-0BBA-3E33-CE1D-3FEA55B2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9C92-7B2F-1A42-36D7-B231AA9C0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2A126-3275-3C8E-6A96-2D1D463B6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373C5-835E-F2AC-27CE-5C8ACBB6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D3116-F4EB-7341-2DCF-DC275E8F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5250D-A20A-A6C1-7AF4-0053436F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2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7D40-8BDA-7B43-D518-1FE0A1D5B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5099C-2CA4-7353-B6CA-13B99D681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BC383-A1B3-C8CA-7473-E34E58920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597A1-2DFF-9CAD-C441-28156141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AB76D-0433-EA66-D24A-A6494969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E3621-C422-652B-17E1-B171C74F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9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A691-1596-651D-1DAE-B3174B10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AB1A6-64E4-880E-B2AE-233F41410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987BA-9CAF-3D0C-81D9-3DB19AAE9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57254-B135-93F7-872D-1D07E46E2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59198-49B7-DCEE-5D25-EB619FBC9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E5405-DBAD-CB05-BE54-FAA1B427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0819D-07C6-20F0-E3D4-BF736B7A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63A17-AFAB-9122-6FA1-98444AC6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6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4F0-A099-B544-FB17-2DE28B8C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A3A7B-3FB5-F01D-2B08-0E90027DD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DE4C1-5109-5D9E-662B-3B05CC02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3CECF-6C26-7811-5430-FB801E84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6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2738C-D1B5-6244-D7E0-1C0B7F11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75AA9-80B4-95E6-DA7C-879922CA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77BFF-1F2A-665F-B8A8-0F8EAA4C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9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2064-F3F7-E22C-D021-4A1A35B2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D279A-251E-6492-3919-90FF249BD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31470-D5F4-4A5F-8F66-8DB91BBA3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3EF56-52E5-1A53-B9BC-27F09507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05809-F775-522F-86F5-0CC55063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0FF91-3476-5FFB-E05A-0779F95E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2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294-1AF2-2A1C-7FD6-EAAA8418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F4657D-040D-3191-4B97-8AA81AA81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47D77-264C-8897-1742-4CFB2ACC1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9865E-3AC6-C8BA-7F36-7253B791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AACEE-E2C2-628D-5CD8-9B592C81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D989B-F258-3D63-A518-1AD95724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2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D06845-AE49-EC1D-6051-58A6BB01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399"/>
            <a:ext cx="10515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ECCF3-DBDA-1286-8A6E-928F8EB71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743200"/>
            <a:ext cx="105156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872C5-F1D7-2993-B1F6-EC0C4D134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A49E4-EF0F-DD4F-9523-E1E9E1AA537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F45E7-D9A3-4E75-7003-2DB35744A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5CB96-A590-0633-E10C-45D612121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8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ip_(package_manager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ecursive_acrony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pip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ipython.readthedocs.io/en/stable/interactive/magics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unidata.github.io/netcdf4-python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data.ucar.edu/software/netcdf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940F3-0DC9-900C-50AA-FA4445BD2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431" y="1122363"/>
            <a:ext cx="10093569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58D28-989B-EC1A-CF4A-6C1027E39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431" y="4079875"/>
            <a:ext cx="10515600" cy="1655762"/>
          </a:xfrm>
        </p:spPr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85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Box-and-whisker</a:t>
            </a:r>
            <a:r>
              <a:rPr lang="en-US" dirty="0"/>
              <a:t> plots summarize the median, IQR, and outlier values of a dataset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62EA91-E3CB-0130-EA90-98F7888AB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020292"/>
            <a:ext cx="6414655" cy="35449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186A0B-B6BB-5A09-1BC7-E1D7A48FF427}"/>
              </a:ext>
            </a:extLst>
          </p:cNvPr>
          <p:cNvSpPr txBox="1"/>
          <p:nvPr/>
        </p:nvSpPr>
        <p:spPr>
          <a:xfrm>
            <a:off x="4151745" y="3761509"/>
            <a:ext cx="1075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median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5BDD79-4992-1A51-782A-5E7E0A42A0AE}"/>
              </a:ext>
            </a:extLst>
          </p:cNvPr>
          <p:cNvCxnSpPr/>
          <p:nvPr/>
        </p:nvCxnSpPr>
        <p:spPr>
          <a:xfrm>
            <a:off x="3879273" y="3616036"/>
            <a:ext cx="0" cy="5148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001ECE-D4BC-12AB-C4FE-495E8648AACC}"/>
              </a:ext>
            </a:extLst>
          </p:cNvPr>
          <p:cNvCxnSpPr/>
          <p:nvPr/>
        </p:nvCxnSpPr>
        <p:spPr>
          <a:xfrm>
            <a:off x="5486400" y="3616035"/>
            <a:ext cx="0" cy="5148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B7E1A1-7E36-380B-772A-09B43C050F42}"/>
              </a:ext>
            </a:extLst>
          </p:cNvPr>
          <p:cNvCxnSpPr/>
          <p:nvPr/>
        </p:nvCxnSpPr>
        <p:spPr>
          <a:xfrm>
            <a:off x="1357746" y="3696793"/>
            <a:ext cx="0" cy="5148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EE785B-87CD-0E43-A946-9895257ED83C}"/>
              </a:ext>
            </a:extLst>
          </p:cNvPr>
          <p:cNvCxnSpPr>
            <a:cxnSpLocks/>
          </p:cNvCxnSpPr>
          <p:nvPr/>
        </p:nvCxnSpPr>
        <p:spPr>
          <a:xfrm flipV="1">
            <a:off x="1510145" y="4563338"/>
            <a:ext cx="0" cy="5095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0AFEA6-694A-E915-B2C5-D150C04C3120}"/>
              </a:ext>
            </a:extLst>
          </p:cNvPr>
          <p:cNvCxnSpPr>
            <a:cxnSpLocks/>
          </p:cNvCxnSpPr>
          <p:nvPr/>
        </p:nvCxnSpPr>
        <p:spPr>
          <a:xfrm flipH="1" flipV="1">
            <a:off x="6899562" y="4563338"/>
            <a:ext cx="1" cy="6941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7A8A2A-83AE-68C8-069E-354DDCB2D21A}"/>
              </a:ext>
            </a:extLst>
          </p:cNvPr>
          <p:cNvCxnSpPr>
            <a:cxnSpLocks/>
          </p:cNvCxnSpPr>
          <p:nvPr/>
        </p:nvCxnSpPr>
        <p:spPr>
          <a:xfrm>
            <a:off x="3893128" y="4794940"/>
            <a:ext cx="1607127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E2351B-D5B4-85B6-D09C-0874EEC30099}"/>
              </a:ext>
            </a:extLst>
          </p:cNvPr>
          <p:cNvSpPr txBox="1"/>
          <p:nvPr/>
        </p:nvSpPr>
        <p:spPr>
          <a:xfrm>
            <a:off x="5211213" y="325067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F519C9-13AB-3BE7-8F19-4F2B5E5F87ED}"/>
              </a:ext>
            </a:extLst>
          </p:cNvPr>
          <p:cNvSpPr txBox="1"/>
          <p:nvPr/>
        </p:nvSpPr>
        <p:spPr>
          <a:xfrm>
            <a:off x="3199541" y="3307864"/>
            <a:ext cx="1317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quartile </a:t>
            </a:r>
          </a:p>
          <a:p>
            <a:r>
              <a:rPr lang="en-US" dirty="0"/>
              <a:t>(Q1)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1AB17E-9691-723D-1DFB-809B942ED7F1}"/>
              </a:ext>
            </a:extLst>
          </p:cNvPr>
          <p:cNvSpPr txBox="1"/>
          <p:nvPr/>
        </p:nvSpPr>
        <p:spPr>
          <a:xfrm>
            <a:off x="4370458" y="481809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IQR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FA77C4-B87E-56A2-6686-CE6E3948123A}"/>
              </a:ext>
            </a:extLst>
          </p:cNvPr>
          <p:cNvSpPr txBox="1"/>
          <p:nvPr/>
        </p:nvSpPr>
        <p:spPr>
          <a:xfrm>
            <a:off x="1108364" y="507286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Q1– 1.5*IQR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0279F9-6F30-5B4A-ADB9-63428F9FF50E}"/>
              </a:ext>
            </a:extLst>
          </p:cNvPr>
          <p:cNvSpPr txBox="1"/>
          <p:nvPr/>
        </p:nvSpPr>
        <p:spPr>
          <a:xfrm>
            <a:off x="6589221" y="51874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BE0734-6215-12D2-E5D7-16EA4458037A}"/>
              </a:ext>
            </a:extLst>
          </p:cNvPr>
          <p:cNvSpPr txBox="1"/>
          <p:nvPr/>
        </p:nvSpPr>
        <p:spPr>
          <a:xfrm>
            <a:off x="1024785" y="332746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“flier”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8429F3DF-CCC0-8A1B-D952-FC7C2E5C5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2858" y="2680856"/>
            <a:ext cx="3842473" cy="3782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Precisely what quantity the whiskers end at depends on the plot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Be sure to read the captions or legend carefully!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628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Box-and-whisker</a:t>
            </a:r>
            <a:r>
              <a:rPr lang="en-US" dirty="0"/>
              <a:t> plots summarize the median, IQR, and outlier values of a dataset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8429F3DF-CCC0-8A1B-D952-FC7C2E5C5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2858" y="2680856"/>
            <a:ext cx="3842473" cy="37822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for long-tailed data like </a:t>
            </a:r>
            <a:r>
              <a:rPr lang="en-US" dirty="0" err="1"/>
              <a:t>precip</a:t>
            </a:r>
            <a:r>
              <a:rPr lang="en-US" dirty="0"/>
              <a:t>, not as helpful!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53978A-788B-6447-1542-CAE70EFDE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931390"/>
            <a:ext cx="6359236" cy="349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979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We’ve already seen </a:t>
            </a:r>
            <a:r>
              <a:rPr lang="en-US" b="1" dirty="0"/>
              <a:t>timeseries</a:t>
            </a:r>
            <a:r>
              <a:rPr lang="en-US" dirty="0"/>
              <a:t>: time as one axis, the values at each time as the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199"/>
            <a:ext cx="4726236" cy="3454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Central Park daily average temperature: seasonality, likely warming trend, bad values at 0°F,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Even though we also decided plots alone aren’t sufficient!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8E2E4F-13DC-134D-533C-4A48CA28C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099" y="2465025"/>
            <a:ext cx="5541075" cy="421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24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Timeseries are one type of </a:t>
            </a:r>
            <a:r>
              <a:rPr lang="en-US" b="1" dirty="0"/>
              <a:t>scatterplot</a:t>
            </a:r>
            <a:r>
              <a:rPr lang="en-US" dirty="0"/>
              <a:t>: quantity A on one axis; quantity B the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199"/>
            <a:ext cx="4726236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Here’s the daily average temperature vs. </a:t>
            </a:r>
            <a:r>
              <a:rPr lang="en-US" dirty="0" err="1"/>
              <a:t>precip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Scatterplots help reveal </a:t>
            </a:r>
            <a:r>
              <a:rPr lang="en-US" b="1" dirty="0"/>
              <a:t>relationships</a:t>
            </a:r>
            <a:r>
              <a:rPr lang="en-US" dirty="0"/>
              <a:t> between two quantities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2504D9-CEA4-4F4F-68D0-827E3E5FF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615" y="2513446"/>
            <a:ext cx="5343844" cy="368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8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less </a:t>
            </a:r>
            <a:r>
              <a:rPr lang="en-US" i="1" dirty="0"/>
              <a:t>scatter</a:t>
            </a:r>
            <a:r>
              <a:rPr lang="en-US" dirty="0"/>
              <a:t>, the tighter the relationship between the two quantities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199"/>
            <a:ext cx="4726236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Now, temperature on each day vs. the temperature on the next day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Very strong relationship!  Intuitive: weather usually sticks around for a few days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50C86-9C7D-EA7B-844F-6B72DC5F3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930" y="2285998"/>
            <a:ext cx="5828670" cy="391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81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less </a:t>
            </a:r>
            <a:r>
              <a:rPr lang="en-US" i="1" dirty="0"/>
              <a:t>scatter</a:t>
            </a:r>
            <a:r>
              <a:rPr lang="en-US" dirty="0"/>
              <a:t>, the tighter the relationship between the two quantities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199"/>
            <a:ext cx="4726236" cy="3782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bad values at 0°F really stick out: can be 80°F one day and go to 0°F the next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And vice versa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Further establishes that these are spurious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So let’s drop them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F50C86-9C7D-EA7B-844F-6B72DC5F3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930" y="2285998"/>
            <a:ext cx="5828670" cy="391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16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less </a:t>
            </a:r>
            <a:r>
              <a:rPr lang="en-US" i="1" dirty="0"/>
              <a:t>scatter</a:t>
            </a:r>
            <a:r>
              <a:rPr lang="en-US" dirty="0"/>
              <a:t>, the tighter the relationship between the two quantities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199"/>
            <a:ext cx="4726236" cy="3782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bad values at 0°F really stick out: can be 80°F one day and go to 0°F the next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And vice versa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Further establishes that these are spurious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So let’s drop them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AFE3FD-BD84-7852-112B-EEF3A9501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196" y="2680856"/>
            <a:ext cx="5635990" cy="378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47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can be strong positive relationship, or negative, or in between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199"/>
            <a:ext cx="4726236" cy="3782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Now, temperature each day vs. the temperature six months later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Strong (but less strong) </a:t>
            </a:r>
            <a:r>
              <a:rPr lang="en-US" i="1" dirty="0"/>
              <a:t>negative</a:t>
            </a:r>
            <a:r>
              <a:rPr lang="en-US" dirty="0"/>
              <a:t> relationship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18F5C4-8EA9-C0F8-3302-ED000D92B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610" y="2535380"/>
            <a:ext cx="5635990" cy="378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01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can be strong positive relationship, or negative, or in between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199"/>
            <a:ext cx="4726236" cy="3782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Now, temperature from one randomly selected day vs. from another random day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relationship!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We’ll quantify this all soon: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correlation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covariance, linear regression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883ED-E43B-CF96-135F-C7BDF3F62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065" y="2452253"/>
            <a:ext cx="5635990" cy="378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23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can be strong positive relationship, or negative, or in between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AA9328-5DC7-8CB4-3869-C73F4799D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7" y="3006433"/>
            <a:ext cx="3951385" cy="2651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5D4521-3A67-7563-64C4-6290BEED1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981" y="3006434"/>
            <a:ext cx="3951387" cy="2651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1BBFD2-A986-F5FC-C276-246787106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144" y="3006434"/>
            <a:ext cx="3951386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7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we’re covering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Why a whole lecture on data visualization?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Core plot types for 1D data: box-and-whiskers, timeseries, scatterplots, histograms</a:t>
            </a:r>
          </a:p>
        </p:txBody>
      </p:sp>
    </p:spTree>
    <p:extLst>
      <p:ext uri="{BB962C8B-B14F-4D97-AF65-F5344CB8AC3E}">
        <p14:creationId xmlns:p14="http://schemas.microsoft.com/office/powerpoint/2010/main" val="3234970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</a:t>
            </a:r>
            <a:r>
              <a:rPr lang="en-US" b="1" dirty="0"/>
              <a:t>histogram</a:t>
            </a:r>
            <a:r>
              <a:rPr lang="en-US" dirty="0"/>
              <a:t> shows how many values fall into different </a:t>
            </a:r>
            <a:r>
              <a:rPr lang="en-US" i="1" dirty="0"/>
              <a:t>bins</a:t>
            </a:r>
            <a:r>
              <a:rPr lang="en-US" dirty="0"/>
              <a:t> from smallest to largest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199"/>
            <a:ext cx="4726236" cy="3782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each bin, count how many values fell within its upper and lower bounds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Here: temperature, with bins [-5°F, -3°F), [-3°F, -1°F), …, [97°F, 99°F)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I.e. uniform 2°F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bin width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C5666-179A-F8BB-5A12-CB6070D3E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765" y="2609852"/>
            <a:ext cx="59436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09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you </a:t>
            </a:r>
            <a:r>
              <a:rPr lang="en-US" i="1" dirty="0"/>
              <a:t>normalize </a:t>
            </a:r>
            <a:r>
              <a:rPr lang="en-US" dirty="0"/>
              <a:t>by the width of each bin, </a:t>
            </a:r>
            <a:br>
              <a:rPr lang="en-US" dirty="0"/>
            </a:br>
            <a:r>
              <a:rPr lang="en-US" dirty="0"/>
              <a:t>this becomes a </a:t>
            </a:r>
            <a:r>
              <a:rPr lang="en-US" i="1" dirty="0"/>
              <a:t>probability density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5D081A-C2B2-5AF7-9076-FB9FF70A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602923"/>
            <a:ext cx="10335491" cy="34623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760FB4-5B1E-A6A9-3C63-923C7899F621}"/>
              </a:ext>
            </a:extLst>
          </p:cNvPr>
          <p:cNvSpPr txBox="1"/>
          <p:nvPr/>
        </p:nvSpPr>
        <p:spPr>
          <a:xfrm>
            <a:off x="914400" y="6035873"/>
            <a:ext cx="10693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If all bins are equal size, simply divide the count in each bin by the total count</a:t>
            </a:r>
          </a:p>
        </p:txBody>
      </p:sp>
    </p:spTree>
    <p:extLst>
      <p:ext uri="{BB962C8B-B14F-4D97-AF65-F5344CB8AC3E}">
        <p14:creationId xmlns:p14="http://schemas.microsoft.com/office/powerpoint/2010/main" val="4081558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is no single “right” bin size: balancing act b/w enough resolution vs. too much noise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A4EACD-1D30-D13B-2E3E-39D7D3148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78" y="2890981"/>
            <a:ext cx="10946843" cy="266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69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Plotting the density rather than raw count makes the values less sensitive to bin size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5BBB3-A0B6-15D7-F08B-F3566400839A}"/>
              </a:ext>
            </a:extLst>
          </p:cNvPr>
          <p:cNvSpPr txBox="1"/>
          <p:nvPr/>
        </p:nvSpPr>
        <p:spPr>
          <a:xfrm>
            <a:off x="657043" y="5681991"/>
            <a:ext cx="10576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But not the shape!  All bins just scaled up or down by same factor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F8EB23-EADF-ECAE-334B-E39A82907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43" y="2793999"/>
            <a:ext cx="10508768" cy="255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63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is the temperature histogram </a:t>
            </a:r>
            <a:r>
              <a:rPr lang="en-US" i="1" dirty="0"/>
              <a:t>bimodal</a:t>
            </a:r>
            <a:r>
              <a:rPr lang="en-US" dirty="0"/>
              <a:t> (i.e. has two peaks) rather than </a:t>
            </a:r>
            <a:r>
              <a:rPr lang="en-US" i="1" dirty="0"/>
              <a:t>unimodal</a:t>
            </a:r>
            <a:r>
              <a:rPr lang="en-US" dirty="0"/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52EA08-669A-A6A4-4794-0DFDC98A9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623534"/>
            <a:ext cx="7772400" cy="389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we’re covering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Why a whole lecture on data visualization? ✅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Core plot types for 1D data: box-and-whiskers, timeseries, scatterplots, histograms ✅</a:t>
            </a:r>
          </a:p>
          <a:p>
            <a:pPr marL="514350" indent="-514350"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b="1" dirty="0"/>
              <a:t>Actually doing these in python: </a:t>
            </a:r>
            <a:r>
              <a:rPr lang="en-US" b="1" dirty="0" err="1"/>
              <a:t>numpy</a:t>
            </a:r>
            <a:r>
              <a:rPr lang="en-US" b="1" dirty="0"/>
              <a:t>, matplotlib, Jupyter</a:t>
            </a:r>
          </a:p>
          <a:p>
            <a:pPr marL="514350" indent="-514350"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260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Jupyter notebooks are a powerful environment for quantitative data analysis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6985417" cy="34543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Interactive python session: can’t see plots, hard to do more complicated things, etc.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And python scripts: cumbersome for exploratory analyses to have to save script, run it, edit it, run it again, etc.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Enter Jupyter Notebooks: “computational documents”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64EAB4E-783D-6712-2A72-333F90B8E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384" y="2616244"/>
            <a:ext cx="2870616" cy="332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30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all open a Jupyter notebook session right now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Q: What terminal command should we call to do this?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A: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jupyter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45705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Jupyter is not part of the python </a:t>
            </a:r>
            <a:r>
              <a:rPr lang="en-US" i="1" dirty="0"/>
              <a:t>standard library</a:t>
            </a:r>
            <a:r>
              <a:rPr lang="en-US" dirty="0"/>
              <a:t>, so we had to install it with </a:t>
            </a:r>
            <a:r>
              <a:rPr lang="en-US" b="1" dirty="0">
                <a:latin typeface="Andale Mono" panose="020B0509000000000004" pitchFamily="49" charset="0"/>
              </a:rPr>
              <a:t>pip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/>
              <a:t>standard library</a:t>
            </a:r>
            <a:r>
              <a:rPr lang="en-US" dirty="0"/>
              <a:t> = everything that’s directly </a:t>
            </a:r>
            <a:r>
              <a:rPr lang="en-US" dirty="0" err="1"/>
              <a:t>builtin</a:t>
            </a:r>
            <a:r>
              <a:rPr lang="en-US" dirty="0"/>
              <a:t> to python.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https://docs.python.org/3/library/index.html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includes:</a:t>
            </a:r>
          </a:p>
          <a:p>
            <a:endParaRPr lang="en-US" dirty="0"/>
          </a:p>
          <a:p>
            <a:r>
              <a:rPr lang="en-US" dirty="0"/>
              <a:t>Everything we discussed in the Python bootcamp</a:t>
            </a:r>
          </a:p>
          <a:p>
            <a:r>
              <a:rPr lang="en-US" dirty="0"/>
              <a:t>Everything you can access via 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import X</a:t>
            </a:r>
            <a:r>
              <a:rPr lang="en-US" dirty="0"/>
              <a:t> statements without having separately installed X</a:t>
            </a:r>
          </a:p>
        </p:txBody>
      </p:sp>
    </p:spTree>
    <p:extLst>
      <p:ext uri="{BB962C8B-B14F-4D97-AF65-F5344CB8AC3E}">
        <p14:creationId xmlns:p14="http://schemas.microsoft.com/office/powerpoint/2010/main" val="109650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Jupyter is not part of the python </a:t>
            </a:r>
            <a:r>
              <a:rPr lang="en-US" i="1" dirty="0"/>
              <a:t>standard library</a:t>
            </a:r>
            <a:r>
              <a:rPr lang="en-US" dirty="0"/>
              <a:t>, so we had to install it with </a:t>
            </a:r>
            <a:r>
              <a:rPr lang="en-US" b="1" dirty="0">
                <a:latin typeface="Andale Mono" panose="020B0509000000000004" pitchFamily="49" charset="0"/>
              </a:rPr>
              <a:t>pip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Jupyter is </a:t>
            </a:r>
            <a:r>
              <a:rPr lang="en-US" i="1" dirty="0"/>
              <a:t>not</a:t>
            </a:r>
            <a:r>
              <a:rPr lang="en-US" dirty="0"/>
              <a:t> part of the standard library.  It is a </a:t>
            </a:r>
            <a:r>
              <a:rPr lang="en-US" i="1" dirty="0"/>
              <a:t>3</a:t>
            </a:r>
            <a:r>
              <a:rPr lang="en-US" i="1" baseline="30000" dirty="0"/>
              <a:t>rd</a:t>
            </a:r>
            <a:r>
              <a:rPr lang="en-US" i="1" dirty="0"/>
              <a:t> party package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And any 3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</a:rPr>
              <a:t>rd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party package has to be installed separately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Fortunately, python has a very powerful </a:t>
            </a:r>
            <a:r>
              <a:rPr lang="en-US" dirty="0" err="1"/>
              <a:t>builtin</a:t>
            </a:r>
            <a:r>
              <a:rPr lang="en-US" dirty="0"/>
              <a:t> utility for installing these packages called 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pip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Short for “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Pip Installs Packages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”  (a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recursive acronym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! 🤓)</a:t>
            </a:r>
          </a:p>
        </p:txBody>
      </p:sp>
    </p:spTree>
    <p:extLst>
      <p:ext uri="{BB962C8B-B14F-4D97-AF65-F5344CB8AC3E}">
        <p14:creationId xmlns:p14="http://schemas.microsoft.com/office/powerpoint/2010/main" val="358351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we’re covering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b="1" dirty="0"/>
              <a:t>Why a whole lecture on data visualization?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Core plot types for 1D data: box-and-whiskers, timeseries, scatterplots, histograms</a:t>
            </a:r>
          </a:p>
          <a:p>
            <a:pPr marL="514350" indent="-514350"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25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Jupyter is not part of the python </a:t>
            </a:r>
            <a:r>
              <a:rPr lang="en-US" i="1" dirty="0"/>
              <a:t>standard library</a:t>
            </a:r>
            <a:r>
              <a:rPr lang="en-US" dirty="0"/>
              <a:t>, so we had to install it with </a:t>
            </a:r>
            <a:r>
              <a:rPr lang="en-US" b="1" dirty="0">
                <a:latin typeface="Andale Mono" panose="020B0509000000000004" pitchFamily="49" charset="0"/>
              </a:rPr>
              <a:t>pip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run pip from the terminal: </a:t>
            </a:r>
          </a:p>
          <a:p>
            <a:pPr marL="0" indent="0">
              <a:buNone/>
            </a:pP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pip install &lt;</a:t>
            </a:r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package_name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Not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from an open python/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ipython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session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Replace 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&lt;</a:t>
            </a:r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package_name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&gt;</a:t>
            </a:r>
            <a:r>
              <a:rPr lang="en-US" dirty="0"/>
              <a:t> above with the actual name of the package you want to install</a:t>
            </a:r>
            <a:endParaRPr lang="en-US" b="1" dirty="0">
              <a:highlight>
                <a:srgbClr val="C0C0C0"/>
              </a:highlight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You should already have done this once: </a:t>
            </a:r>
          </a:p>
          <a:p>
            <a:pPr marL="0" indent="0">
              <a:buNone/>
            </a:pP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pip install notebook</a:t>
            </a:r>
          </a:p>
        </p:txBody>
      </p:sp>
    </p:spTree>
    <p:extLst>
      <p:ext uri="{BB962C8B-B14F-4D97-AF65-F5344CB8AC3E}">
        <p14:creationId xmlns:p14="http://schemas.microsoft.com/office/powerpoint/2010/main" val="2688945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ndale Mono" panose="020B0509000000000004" pitchFamily="49" charset="0"/>
              </a:rPr>
              <a:t>pip </a:t>
            </a:r>
            <a:r>
              <a:rPr lang="en-US" dirty="0"/>
              <a:t>installs the desired package as well as any of its </a:t>
            </a:r>
            <a:r>
              <a:rPr lang="en-US" i="1" dirty="0"/>
              <a:t>dependencies</a:t>
            </a:r>
            <a:r>
              <a:rPr lang="en-US" dirty="0"/>
              <a:t> that are also missing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Almost every package uses things from </a:t>
            </a:r>
            <a:r>
              <a:rPr lang="en-US" i="1" dirty="0"/>
              <a:t>other</a:t>
            </a:r>
            <a:r>
              <a:rPr lang="en-US" dirty="0"/>
              <a:t> packages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To avoid reinventing the wheel; to build off what others do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So for a package to work, all the packages it </a:t>
            </a:r>
            <a:r>
              <a:rPr lang="en-US" i="1" dirty="0"/>
              <a:t>calls</a:t>
            </a:r>
            <a:r>
              <a:rPr lang="en-US" dirty="0"/>
              <a:t> have to be installed too: it </a:t>
            </a:r>
            <a:r>
              <a:rPr lang="en-US" i="1" dirty="0"/>
              <a:t>depends</a:t>
            </a:r>
            <a:r>
              <a:rPr lang="en-US" dirty="0"/>
              <a:t> on them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And all their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dependencies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have to be installed too, and so on</a:t>
            </a:r>
          </a:p>
        </p:txBody>
      </p:sp>
    </p:spTree>
    <p:extLst>
      <p:ext uri="{BB962C8B-B14F-4D97-AF65-F5344CB8AC3E}">
        <p14:creationId xmlns:p14="http://schemas.microsoft.com/office/powerpoint/2010/main" val="4284826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ndale Mono" panose="020B0509000000000004" pitchFamily="49" charset="0"/>
              </a:rPr>
              <a:t>pip </a:t>
            </a:r>
            <a:r>
              <a:rPr lang="en-US" dirty="0"/>
              <a:t>installs the desired package as well as any of its </a:t>
            </a:r>
            <a:r>
              <a:rPr lang="en-US" i="1" dirty="0"/>
              <a:t>dependencies</a:t>
            </a:r>
            <a:r>
              <a:rPr lang="en-US" dirty="0"/>
              <a:t> that are also missing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pip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/>
              <a:t>takes care of all of this!  It searches the </a:t>
            </a:r>
            <a:r>
              <a:rPr lang="en-US" i="1" dirty="0"/>
              <a:t>dependency tree</a:t>
            </a:r>
            <a:r>
              <a:rPr lang="en-US" dirty="0"/>
              <a:t>, finds what’s missing, and installs all of it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And deals with more complicated things like Windows-specific packages, etc.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For more info: see the official docs: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https://pypi.org/project/pip/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And from the terminal: 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pip --help</a:t>
            </a:r>
          </a:p>
        </p:txBody>
      </p:sp>
    </p:spTree>
    <p:extLst>
      <p:ext uri="{BB962C8B-B14F-4D97-AF65-F5344CB8AC3E}">
        <p14:creationId xmlns:p14="http://schemas.microsoft.com/office/powerpoint/2010/main" val="3301738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use </a:t>
            </a:r>
            <a:r>
              <a:rPr lang="en-US" b="1" dirty="0">
                <a:latin typeface="Andale Mono" panose="020B0509000000000004" pitchFamily="49" charset="0"/>
              </a:rPr>
              <a:t>pip</a:t>
            </a:r>
            <a:r>
              <a:rPr lang="en-US" dirty="0"/>
              <a:t> now to install the other packages we need: </a:t>
            </a:r>
            <a:r>
              <a:rPr lang="en-US" b="1" dirty="0" err="1">
                <a:latin typeface="Andale Mono" panose="020B0509000000000004" pitchFamily="49" charset="0"/>
              </a:rPr>
              <a:t>numpy</a:t>
            </a:r>
            <a:r>
              <a:rPr lang="en-US" dirty="0">
                <a:latin typeface="Andale Mono" panose="020B0509000000000004" pitchFamily="49" charset="0"/>
              </a:rPr>
              <a:t> &amp;</a:t>
            </a:r>
            <a:r>
              <a:rPr lang="en-US" b="1" dirty="0">
                <a:latin typeface="Andale Mono" panose="020B0509000000000004" pitchFamily="49" charset="0"/>
              </a:rPr>
              <a:t> matplotlib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But first, let’s see if they’re installed already!  Q: what python code could we enter in our Jupyter notebook to check?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A: 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import </a:t>
            </a:r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numpy</a:t>
            </a:r>
            <a:r>
              <a:rPr lang="en-US" dirty="0"/>
              <a:t> and 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import matplotlib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nothing seems to happen, they’re installed!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If instead you get an </a:t>
            </a:r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ImportError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they’re not!</a:t>
            </a:r>
          </a:p>
        </p:txBody>
      </p:sp>
    </p:spTree>
    <p:extLst>
      <p:ext uri="{BB962C8B-B14F-4D97-AF65-F5344CB8AC3E}">
        <p14:creationId xmlns:p14="http://schemas.microsoft.com/office/powerpoint/2010/main" val="209057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use </a:t>
            </a:r>
            <a:r>
              <a:rPr lang="en-US" b="1" dirty="0">
                <a:latin typeface="Andale Mono" panose="020B0509000000000004" pitchFamily="49" charset="0"/>
              </a:rPr>
              <a:t>pip</a:t>
            </a:r>
            <a:r>
              <a:rPr lang="en-US" dirty="0"/>
              <a:t> now to install the other packages we need: </a:t>
            </a:r>
            <a:r>
              <a:rPr lang="en-US" b="1" dirty="0" err="1">
                <a:latin typeface="Andale Mono" panose="020B0509000000000004" pitchFamily="49" charset="0"/>
              </a:rPr>
              <a:t>numpy</a:t>
            </a:r>
            <a:r>
              <a:rPr lang="en-US" dirty="0">
                <a:latin typeface="Andale Mono" panose="020B0509000000000004" pitchFamily="49" charset="0"/>
              </a:rPr>
              <a:t> &amp;</a:t>
            </a:r>
            <a:r>
              <a:rPr lang="en-US" b="1" dirty="0">
                <a:latin typeface="Andale Mono" panose="020B0509000000000004" pitchFamily="49" charset="0"/>
              </a:rPr>
              <a:t> matplotlib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Q: What are the commands to install these?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A: 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pip install </a:t>
            </a:r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numpy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pip install matplotlib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OR 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pip install </a:t>
            </a:r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numpy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 matplotlib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(can do multiple at once)</a:t>
            </a:r>
          </a:p>
        </p:txBody>
      </p:sp>
    </p:spTree>
    <p:extLst>
      <p:ext uri="{BB962C8B-B14F-4D97-AF65-F5344CB8AC3E}">
        <p14:creationId xmlns:p14="http://schemas.microsoft.com/office/powerpoint/2010/main" val="375888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ndale Mono" panose="020B0509000000000004" pitchFamily="49" charset="0"/>
              </a:rPr>
              <a:t>matplotlib </a:t>
            </a:r>
            <a:r>
              <a:rPr lang="en-US" dirty="0"/>
              <a:t>is the most widely used plotting package in EAS &amp; what we’ll use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Etymology: it mimics the </a:t>
            </a:r>
            <a:r>
              <a:rPr lang="en-US" b="1" dirty="0"/>
              <a:t>plot</a:t>
            </a:r>
            <a:r>
              <a:rPr lang="en-US" dirty="0"/>
              <a:t>ting </a:t>
            </a:r>
            <a:r>
              <a:rPr lang="en-US" b="1" dirty="0"/>
              <a:t>lib</a:t>
            </a:r>
            <a:r>
              <a:rPr lang="en-US" dirty="0"/>
              <a:t>rary from the </a:t>
            </a:r>
            <a:r>
              <a:rPr lang="en-US" b="1" dirty="0"/>
              <a:t>MAT</a:t>
            </a:r>
            <a:r>
              <a:rPr lang="en-US" dirty="0"/>
              <a:t>LAB language, hence </a:t>
            </a:r>
            <a:r>
              <a:rPr lang="en-US" b="1" dirty="0"/>
              <a:t>matplotlib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https://matplotlib.org/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F7104-636F-CC50-ECF9-1F8D585D5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023" y="2918846"/>
            <a:ext cx="4251278" cy="102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143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ndale Mono" panose="020B0509000000000004" pitchFamily="49" charset="0"/>
              </a:rPr>
              <a:t>matplotlib </a:t>
            </a:r>
            <a:r>
              <a:rPr lang="en-US" dirty="0"/>
              <a:t>is the most widely used plotting package in EAS &amp; what we’ll use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 of its stuff we need is within a </a:t>
            </a:r>
            <a:r>
              <a:rPr lang="en-US" i="1" dirty="0"/>
              <a:t>submodule</a:t>
            </a:r>
            <a:r>
              <a:rPr lang="en-US" dirty="0"/>
              <a:t>: </a:t>
            </a:r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matplotlib.pyplot</a:t>
            </a:r>
            <a:endParaRPr lang="en-US" b="1" dirty="0">
              <a:highlight>
                <a:srgbClr val="C0C0C0"/>
              </a:highlight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b="1" dirty="0">
              <a:highlight>
                <a:srgbClr val="C0C0C0"/>
              </a:highlight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/>
              <a:t>By </a:t>
            </a:r>
            <a:r>
              <a:rPr lang="en-US" i="1" dirty="0"/>
              <a:t>convention</a:t>
            </a:r>
            <a:r>
              <a:rPr lang="en-US" dirty="0"/>
              <a:t>, imported as: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from matplotlib import </a:t>
            </a:r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pyplot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 as </a:t>
            </a:r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plt</a:t>
            </a:r>
            <a:endParaRPr lang="en-US" b="1" dirty="0">
              <a:highlight>
                <a:srgbClr val="C0C0C0"/>
              </a:highlight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 programming, follow conventions unless you have a good reason not to!  Makes it easier to share code, etc.</a:t>
            </a:r>
          </a:p>
        </p:txBody>
      </p:sp>
    </p:spTree>
    <p:extLst>
      <p:ext uri="{BB962C8B-B14F-4D97-AF65-F5344CB8AC3E}">
        <p14:creationId xmlns:p14="http://schemas.microsoft.com/office/powerpoint/2010/main" val="17259491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ndale Mono" panose="020B0509000000000004" pitchFamily="49" charset="0"/>
              </a:rPr>
              <a:t>matplotlib </a:t>
            </a:r>
            <a:r>
              <a:rPr lang="en-US" dirty="0"/>
              <a:t>supports all of the types of plots we’ll need (and many more)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ones you’ll use most often: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plt.plot</a:t>
            </a:r>
            <a:r>
              <a:rPr lang="en-US" dirty="0"/>
              <a:t> : line plot (good for timeseries)</a:t>
            </a:r>
          </a:p>
          <a:p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plt.hist</a:t>
            </a:r>
            <a:r>
              <a:rPr lang="en-US" dirty="0"/>
              <a:t> : histogram</a:t>
            </a:r>
          </a:p>
          <a:p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plt.boxplot</a:t>
            </a:r>
            <a:r>
              <a:rPr lang="en-US" dirty="0"/>
              <a:t> : box-and-whisker plot</a:t>
            </a:r>
          </a:p>
          <a:p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plt.scatter</a:t>
            </a:r>
            <a:r>
              <a:rPr lang="en-US" dirty="0"/>
              <a:t> : scatter plots</a:t>
            </a:r>
          </a:p>
        </p:txBody>
      </p:sp>
    </p:spTree>
    <p:extLst>
      <p:ext uri="{BB962C8B-B14F-4D97-AF65-F5344CB8AC3E}">
        <p14:creationId xmlns:p14="http://schemas.microsoft.com/office/powerpoint/2010/main" val="3396866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use any of them?  </a:t>
            </a:r>
            <a:br>
              <a:rPr lang="en-US" dirty="0"/>
            </a:br>
            <a:r>
              <a:rPr lang="en-US" dirty="0"/>
              <a:t>Jupyter will tell us if we just ask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Type the name of any object followed by a question mark: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CDBDA-0719-E81A-1A15-BDE2B27C4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617" y="3367586"/>
            <a:ext cx="8412086" cy="31701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65596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Start your notebook with the </a:t>
            </a:r>
            <a:r>
              <a:rPr lang="en-US" i="1" dirty="0"/>
              <a:t>Jupyter magic </a:t>
            </a:r>
            <a:r>
              <a:rPr lang="en-US" dirty="0"/>
              <a:t>command 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%matplotlib inline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makes the plots that you create get automatically generated within the notebook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Might be on by default, but better to include it to be safe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There are many other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Jupyter magic commands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/>
              <a:t>to explore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E.g. on Macs: 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%config </a:t>
            </a:r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InlineBackend.figure_format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 = "retina"</a:t>
            </a:r>
          </a:p>
        </p:txBody>
      </p:sp>
    </p:spTree>
    <p:extLst>
      <p:ext uri="{BB962C8B-B14F-4D97-AF65-F5344CB8AC3E}">
        <p14:creationId xmlns:p14="http://schemas.microsoft.com/office/powerpoint/2010/main" val="111989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the introductory lecture, we saw that a single plot can give us a lot of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199"/>
            <a:ext cx="4726236" cy="3454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Central Park daily average temperature: seasonality, likely warming trend, bad values at 0°F,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Even though we also decided plots alone aren’t sufficient!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8E2E4F-13DC-134D-533C-4A48CA28C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099" y="2465025"/>
            <a:ext cx="5541075" cy="421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677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ndale Mono" panose="020B0509000000000004" pitchFamily="49" charset="0"/>
              </a:rPr>
              <a:t>matplotlib</a:t>
            </a:r>
            <a:r>
              <a:rPr lang="en-US" dirty="0"/>
              <a:t> works with lists, but for data analysis in general better to use</a:t>
            </a:r>
            <a:r>
              <a:rPr lang="en-US" b="1" dirty="0">
                <a:latin typeface="Andale Mono" panose="020B0509000000000004" pitchFamily="49" charset="0"/>
              </a:rPr>
              <a:t> </a:t>
            </a:r>
            <a:r>
              <a:rPr lang="en-US" b="1" dirty="0" err="1">
                <a:latin typeface="Andale Mono" panose="020B0509000000000004" pitchFamily="49" charset="0"/>
              </a:rPr>
              <a:t>numpy</a:t>
            </a:r>
            <a:endParaRPr lang="en-US" b="1" dirty="0">
              <a:latin typeface="Andale Mono" panose="020B05090000000000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“Powerful N-Dimensional Arrays”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https://numpy.org/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93CAF219-A9C9-060D-D4D2-4502D2291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132" y="2285999"/>
            <a:ext cx="6096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779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latin typeface="Andale Mono" panose="020B0509000000000004" pitchFamily="49" charset="0"/>
              </a:rPr>
              <a:t>numpy</a:t>
            </a:r>
            <a:r>
              <a:rPr lang="en-US" b="1" dirty="0">
                <a:latin typeface="Andale Mono" panose="020B0509000000000004" pitchFamily="49" charset="0"/>
              </a:rPr>
              <a:t> </a:t>
            </a:r>
            <a:r>
              <a:rPr lang="en-US" dirty="0"/>
              <a:t>provides an </a:t>
            </a:r>
            <a:r>
              <a:rPr lang="en-US" b="1" dirty="0" err="1">
                <a:latin typeface="Andale Mono" panose="020B0509000000000004" pitchFamily="49" charset="0"/>
              </a:rPr>
              <a:t>ndarray</a:t>
            </a:r>
            <a:r>
              <a:rPr lang="en-US" dirty="0"/>
              <a:t> class that’s perfect for representing scientific datasets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9EA9BB-DC54-876D-1C9F-78FB1D260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246" y="2660549"/>
            <a:ext cx="7772400" cy="382290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77310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latin typeface="Andale Mono" panose="020B0509000000000004" pitchFamily="49" charset="0"/>
              </a:rPr>
              <a:t>numpy</a:t>
            </a:r>
            <a:r>
              <a:rPr lang="en-US" b="1" dirty="0">
                <a:latin typeface="Andale Mono" panose="020B0509000000000004" pitchFamily="49" charset="0"/>
              </a:rPr>
              <a:t> </a:t>
            </a:r>
            <a:r>
              <a:rPr lang="en-US" dirty="0"/>
              <a:t>provides an </a:t>
            </a:r>
            <a:r>
              <a:rPr lang="en-US" b="1" dirty="0" err="1">
                <a:latin typeface="Andale Mono" panose="020B0509000000000004" pitchFamily="49" charset="0"/>
              </a:rPr>
              <a:t>ndarray</a:t>
            </a:r>
            <a:r>
              <a:rPr lang="en-US" dirty="0"/>
              <a:t> class that’s perfect for representing scientific datasets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D51F09-36D0-027D-1B11-8B13B6999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52" y="3234709"/>
            <a:ext cx="10953590" cy="21698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63619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load a dataset that’s saved on disk into a </a:t>
            </a:r>
            <a:r>
              <a:rPr lang="en-US" b="1" dirty="0" err="1">
                <a:latin typeface="Andale Mono" panose="020B0509000000000004" pitchFamily="49" charset="0"/>
              </a:rPr>
              <a:t>numpy</a:t>
            </a:r>
            <a:r>
              <a:rPr lang="en-US" b="1" dirty="0">
                <a:latin typeface="Andale Mono" panose="020B0509000000000004" pitchFamily="49" charset="0"/>
              </a:rPr>
              <a:t> </a:t>
            </a:r>
            <a:r>
              <a:rPr lang="en-US" dirty="0"/>
              <a:t>array, use the </a:t>
            </a:r>
            <a:r>
              <a:rPr lang="en-US" b="1" dirty="0">
                <a:latin typeface="Andale Mono" panose="020B0509000000000004" pitchFamily="49" charset="0"/>
              </a:rPr>
              <a:t>netCDF4 </a:t>
            </a:r>
            <a:r>
              <a:rPr lang="en-US" dirty="0"/>
              <a:t>package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https://unidata.github.io/netcdf4-python/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Q: What command will install this package?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A: From a terminal session, 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pip install netCDF4</a:t>
            </a:r>
          </a:p>
        </p:txBody>
      </p:sp>
    </p:spTree>
    <p:extLst>
      <p:ext uri="{BB962C8B-B14F-4D97-AF65-F5344CB8AC3E}">
        <p14:creationId xmlns:p14="http://schemas.microsoft.com/office/powerpoint/2010/main" val="124598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load a dataset that’s saved on disk into a </a:t>
            </a:r>
            <a:r>
              <a:rPr lang="en-US" b="1" dirty="0" err="1">
                <a:latin typeface="Andale Mono" panose="020B0509000000000004" pitchFamily="49" charset="0"/>
              </a:rPr>
              <a:t>numpy</a:t>
            </a:r>
            <a:r>
              <a:rPr lang="en-US" b="1" dirty="0">
                <a:latin typeface="Andale Mono" panose="020B0509000000000004" pitchFamily="49" charset="0"/>
              </a:rPr>
              <a:t> </a:t>
            </a:r>
            <a:r>
              <a:rPr lang="en-US" dirty="0"/>
              <a:t>array, use the </a:t>
            </a:r>
            <a:r>
              <a:rPr lang="en-US" b="1" dirty="0">
                <a:latin typeface="Andale Mono" panose="020B0509000000000004" pitchFamily="49" charset="0"/>
              </a:rPr>
              <a:t>netCDF4 </a:t>
            </a:r>
            <a:r>
              <a:rPr lang="en-US" dirty="0"/>
              <a:t>package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”</a:t>
            </a:r>
            <a:r>
              <a:rPr lang="en-US" dirty="0" err="1"/>
              <a:t>netCDF</a:t>
            </a:r>
            <a:r>
              <a:rPr lang="en-US" dirty="0"/>
              <a:t>” is a file format that weather, climate, and other Earth scientists commonly use to store our data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https://www.unidata.ucar.edu/software/netcdf/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”Self-describing”: includes </a:t>
            </a:r>
            <a:r>
              <a:rPr lang="en-US" i="1" dirty="0"/>
              <a:t>metadata</a:t>
            </a:r>
            <a:r>
              <a:rPr lang="en-US" b="1" dirty="0"/>
              <a:t> </a:t>
            </a:r>
            <a:r>
              <a:rPr lang="en-US" dirty="0"/>
              <a:t>(data about data) describing the data’s dimensions, coordinates, etc.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E.g. if it’s a function of latitude x longitude x time, and what the precise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and time values are</a:t>
            </a:r>
          </a:p>
        </p:txBody>
      </p:sp>
    </p:spTree>
    <p:extLst>
      <p:ext uri="{BB962C8B-B14F-4D97-AF65-F5344CB8AC3E}">
        <p14:creationId xmlns:p14="http://schemas.microsoft.com/office/powerpoint/2010/main" val="25809238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load a dataset that’s saved on disk into a </a:t>
            </a:r>
            <a:r>
              <a:rPr lang="en-US" b="1" dirty="0" err="1">
                <a:latin typeface="Andale Mono" panose="020B0509000000000004" pitchFamily="49" charset="0"/>
              </a:rPr>
              <a:t>numpy</a:t>
            </a:r>
            <a:r>
              <a:rPr lang="en-US" b="1" dirty="0">
                <a:latin typeface="Andale Mono" panose="020B0509000000000004" pitchFamily="49" charset="0"/>
              </a:rPr>
              <a:t> </a:t>
            </a:r>
            <a:r>
              <a:rPr lang="en-US" dirty="0"/>
              <a:t>array, use the </a:t>
            </a:r>
            <a:r>
              <a:rPr lang="en-US" b="1" dirty="0">
                <a:latin typeface="Andale Mono" panose="020B0509000000000004" pitchFamily="49" charset="0"/>
              </a:rPr>
              <a:t>netCDF4 </a:t>
            </a:r>
            <a:r>
              <a:rPr lang="en-US" dirty="0"/>
              <a:t>package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netCDF4</a:t>
            </a:r>
            <a:r>
              <a:rPr lang="en-US" dirty="0"/>
              <a:t> package enables you to load </a:t>
            </a:r>
            <a:r>
              <a:rPr lang="en-US" dirty="0" err="1"/>
              <a:t>netCDF</a:t>
            </a:r>
            <a:r>
              <a:rPr lang="en-US" dirty="0"/>
              <a:t> files (ending in 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.</a:t>
            </a:r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nc</a:t>
            </a:r>
            <a:r>
              <a:rPr lang="en-US" dirty="0"/>
              <a:t>) into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Such as the Central Park weather station data!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data stored in Excel spreadsheets or CSV (comma separated values): use the pandas library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We’ll return to 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pandas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later in the course</a:t>
            </a:r>
          </a:p>
        </p:txBody>
      </p:sp>
    </p:spTree>
    <p:extLst>
      <p:ext uri="{BB962C8B-B14F-4D97-AF65-F5344CB8AC3E}">
        <p14:creationId xmlns:p14="http://schemas.microsoft.com/office/powerpoint/2010/main" val="33772450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Specifically, use the </a:t>
            </a:r>
            <a:r>
              <a:rPr lang="en-US" b="1" dirty="0">
                <a:latin typeface="Andale Mono" panose="020B0509000000000004" pitchFamily="49" charset="0"/>
              </a:rPr>
              <a:t>Dataset </a:t>
            </a:r>
            <a:r>
              <a:rPr lang="en-US" dirty="0"/>
              <a:t>class that the</a:t>
            </a:r>
            <a:r>
              <a:rPr lang="en-US" b="1" dirty="0">
                <a:latin typeface="Andale Mono" panose="020B0509000000000004" pitchFamily="49" charset="0"/>
              </a:rPr>
              <a:t> netCDF4 </a:t>
            </a:r>
            <a:r>
              <a:rPr lang="en-US" dirty="0"/>
              <a:t>package provides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Q: What Python commands enable us to use Dataset?  (Assume we haven’t imported anything yet)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A: 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from netCDF4 import Dataset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then 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Dataset(…)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or</a:t>
            </a:r>
          </a:p>
          <a:p>
            <a:pPr marL="0" indent="0">
              <a:buNone/>
            </a:pP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import netCDF4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then 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netCDF4.Dataset(…)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or</a:t>
            </a:r>
          </a:p>
          <a:p>
            <a:pPr marL="0" indent="0">
              <a:buNone/>
            </a:pP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import netCDF4.Dataset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then 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netCDF4.Dataset(…)</a:t>
            </a:r>
          </a:p>
        </p:txBody>
      </p:sp>
    </p:spTree>
    <p:extLst>
      <p:ext uri="{BB962C8B-B14F-4D97-AF65-F5344CB8AC3E}">
        <p14:creationId xmlns:p14="http://schemas.microsoft.com/office/powerpoint/2010/main" val="350288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Specifically, use the </a:t>
            </a:r>
            <a:r>
              <a:rPr lang="en-US" b="1" dirty="0">
                <a:latin typeface="Andale Mono" panose="020B0509000000000004" pitchFamily="49" charset="0"/>
              </a:rPr>
              <a:t>Dataset </a:t>
            </a:r>
            <a:r>
              <a:rPr lang="en-US" dirty="0"/>
              <a:t>class that the</a:t>
            </a:r>
            <a:r>
              <a:rPr lang="en-US" b="1" dirty="0">
                <a:latin typeface="Andale Mono" panose="020B0509000000000004" pitchFamily="49" charset="0"/>
              </a:rPr>
              <a:t> netCDF4 </a:t>
            </a:r>
            <a:r>
              <a:rPr lang="en-US" dirty="0"/>
              <a:t>package provides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Once you’ve loaded the file into a Dataset, you can access each of its variables like you would the values in a </a:t>
            </a:r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dict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FF208-01F4-D60D-C7BC-4C264DC95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136" y="3828880"/>
            <a:ext cx="9419728" cy="282591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415306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Specifically, use the </a:t>
            </a:r>
            <a:r>
              <a:rPr lang="en-US" b="1" dirty="0">
                <a:latin typeface="Andale Mono" panose="020B0509000000000004" pitchFamily="49" charset="0"/>
              </a:rPr>
              <a:t>Dataset </a:t>
            </a:r>
            <a:r>
              <a:rPr lang="en-US" dirty="0"/>
              <a:t>class that the</a:t>
            </a:r>
            <a:r>
              <a:rPr lang="en-US" b="1" dirty="0">
                <a:latin typeface="Andale Mono" panose="020B0509000000000004" pitchFamily="49" charset="0"/>
              </a:rPr>
              <a:t> netCDF4 </a:t>
            </a:r>
            <a:r>
              <a:rPr lang="en-US" dirty="0"/>
              <a:t>package provides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Once you’ve loaded the file into a Dataset, you can access each of its variables like you would the values in a </a:t>
            </a:r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dict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3E1EC0-086C-A4FC-0BBB-1EBE502F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395" y="3928109"/>
            <a:ext cx="9245210" cy="252728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301716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Specifically, use the </a:t>
            </a:r>
            <a:r>
              <a:rPr lang="en-US" b="1" dirty="0">
                <a:latin typeface="Andale Mono" panose="020B0509000000000004" pitchFamily="49" charset="0"/>
              </a:rPr>
              <a:t>Dataset </a:t>
            </a:r>
            <a:r>
              <a:rPr lang="en-US" dirty="0"/>
              <a:t>class that the</a:t>
            </a:r>
            <a:r>
              <a:rPr lang="en-US" b="1" dirty="0">
                <a:latin typeface="Andale Mono" panose="020B0509000000000004" pitchFamily="49" charset="0"/>
              </a:rPr>
              <a:t> netCDF4 </a:t>
            </a:r>
            <a:r>
              <a:rPr lang="en-US" dirty="0"/>
              <a:t>package provides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Add 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[:]</a:t>
            </a:r>
            <a:r>
              <a:rPr lang="en-US" dirty="0"/>
              <a:t> at the end to get the underlying </a:t>
            </a:r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numpy</a:t>
            </a:r>
            <a:r>
              <a:rPr lang="en-US" dirty="0"/>
              <a:t> array: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0C0FC1-E1D7-D6A1-2636-F96F4BF45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28" y="3682238"/>
            <a:ext cx="9993457" cy="25153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29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kinds of plots can provide different key pieces of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127673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These </a:t>
            </a:r>
            <a:r>
              <a:rPr lang="en-US" b="1" dirty="0"/>
              <a:t>timeseries</a:t>
            </a:r>
            <a:r>
              <a:rPr lang="en-US" dirty="0"/>
              <a:t> plots are great for examining how the dataset varies </a:t>
            </a:r>
            <a:r>
              <a:rPr lang="en-US" i="1" dirty="0"/>
              <a:t>with time</a:t>
            </a:r>
            <a:r>
              <a:rPr lang="en-US" dirty="0"/>
              <a:t>, but that’s not the whole story!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We might want to summarize the overall range of values across </a:t>
            </a:r>
            <a:r>
              <a:rPr lang="en-US" i="1" dirty="0"/>
              <a:t>all</a:t>
            </a:r>
            <a:r>
              <a:rPr lang="en-US" dirty="0"/>
              <a:t> times in a succinct way: </a:t>
            </a:r>
            <a:r>
              <a:rPr lang="en-US" b="1" dirty="0"/>
              <a:t>box-and-whisker plot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68504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Then you can analyze / plot / etc. it just like you would any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5D9DD7-ADB7-AB0D-0724-1316F4F5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28" y="2530022"/>
            <a:ext cx="6489700" cy="1460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B5A8EA-25F2-0653-DEFA-389EB52D6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178" y="2530022"/>
            <a:ext cx="7772400" cy="408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4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Then you can analyze / plot / etc. it just like you would any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E0BCAD-E3BB-53C9-1B5B-648CC3F3F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11" y="3117045"/>
            <a:ext cx="3795152" cy="27491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DEEB13-B64E-66FD-4EB2-455C8E514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335" y="3152405"/>
            <a:ext cx="3795151" cy="2839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306CE9-10C4-AE0D-B93F-C3CD5932F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5287" y="3198931"/>
            <a:ext cx="3455902" cy="25853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9B5BBB-2C77-6B64-E325-DB2CE60093B8}"/>
              </a:ext>
            </a:extLst>
          </p:cNvPr>
          <p:cNvSpPr txBox="1"/>
          <p:nvPr/>
        </p:nvSpPr>
        <p:spPr>
          <a:xfrm>
            <a:off x="8980227" y="5943601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 temp vs. max temp</a:t>
            </a:r>
          </a:p>
        </p:txBody>
      </p:sp>
    </p:spTree>
    <p:extLst>
      <p:ext uri="{BB962C8B-B14F-4D97-AF65-F5344CB8AC3E}">
        <p14:creationId xmlns:p14="http://schemas.microsoft.com/office/powerpoint/2010/main" val="41175131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notice: no nice axis labels, etc. like the plots shown previously: enter </a:t>
            </a:r>
            <a:r>
              <a:rPr lang="en-US" sz="3100" b="1" dirty="0" err="1">
                <a:solidFill>
                  <a:schemeClr val="tx1"/>
                </a:solidFill>
                <a:highlight>
                  <a:srgbClr val="C0C0C0"/>
                </a:highlight>
                <a:latin typeface="Andale Mono" panose="020B0509000000000004" pitchFamily="49" charset="0"/>
                <a:ea typeface="+mn-ea"/>
                <a:cs typeface="+mn-cs"/>
              </a:rPr>
              <a:t>xarray</a:t>
            </a:r>
            <a:endParaRPr lang="en-US" sz="3100" b="1" dirty="0">
              <a:solidFill>
                <a:schemeClr val="tx1"/>
              </a:solidFill>
              <a:highlight>
                <a:srgbClr val="C0C0C0"/>
              </a:highlight>
              <a:latin typeface="Andale Mono" panose="020B0509000000000004" pitchFamily="49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E0BCAD-E3BB-53C9-1B5B-648CC3F3F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11" y="3117045"/>
            <a:ext cx="3795152" cy="27491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28E8D8-2D73-EBF2-806B-AA134E1BD966}"/>
              </a:ext>
            </a:extLst>
          </p:cNvPr>
          <p:cNvSpPr txBox="1"/>
          <p:nvPr/>
        </p:nvSpPr>
        <p:spPr>
          <a:xfrm>
            <a:off x="5022375" y="3725839"/>
            <a:ext cx="34772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Next time </a:t>
            </a:r>
            <a:r>
              <a:rPr lang="en-US" sz="4800" dirty="0">
                <a:sym typeface="Wingdings" pitchFamily="2" charset="2"/>
              </a:rPr>
              <a:t>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9420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kinds of plots can provide different key pieces of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127673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We might want to see how closely the behavior of one variable is related to another: </a:t>
            </a:r>
            <a:r>
              <a:rPr lang="en-US" b="1" dirty="0"/>
              <a:t>scatterplot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Or see graphically the ranges of values where the dataset has lots of values vs. few values: </a:t>
            </a:r>
            <a:r>
              <a:rPr lang="en-US" b="1" dirty="0"/>
              <a:t>histogram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873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a given plot, different choices can either clarify or obscure the underlying behaviors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030691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of these are obvious (see below), but others aren’t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9AC4CE-6EF2-03D8-F6FB-68F5925F0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09" y="3429000"/>
            <a:ext cx="9243132" cy="318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22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Plots (histograms especially) provide a conceptual bridge into probability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essence, a histogram is a way of approximating the </a:t>
            </a:r>
            <a:r>
              <a:rPr lang="en-US" b="1" dirty="0"/>
              <a:t>probability density function </a:t>
            </a:r>
            <a:r>
              <a:rPr lang="en-US" dirty="0"/>
              <a:t>(PDF) of a distribution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And PDFs are the beating heart of statistics!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That makes histograms a nice segue into probability theory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Which we’ll cover next time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3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we’re covering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Why a whole lecture on data visualization? ✅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b="1" dirty="0"/>
              <a:t>Core plot types for 1D data: box-and-whiskers, timeseries, scatterplots, histograms</a:t>
            </a:r>
          </a:p>
        </p:txBody>
      </p:sp>
    </p:spTree>
    <p:extLst>
      <p:ext uri="{BB962C8B-B14F-4D97-AF65-F5344CB8AC3E}">
        <p14:creationId xmlns:p14="http://schemas.microsoft.com/office/powerpoint/2010/main" val="363168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34302</TotalTime>
  <Words>2226</Words>
  <Application>Microsoft Macintosh PowerPoint</Application>
  <PresentationFormat>Widescreen</PresentationFormat>
  <Paragraphs>260</Paragraphs>
  <Slides>52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Andale Mono</vt:lpstr>
      <vt:lpstr>Arial</vt:lpstr>
      <vt:lpstr>Calibri</vt:lpstr>
      <vt:lpstr>Helvetica</vt:lpstr>
      <vt:lpstr>Office Theme 2013 - 2022</vt:lpstr>
      <vt:lpstr>Data Visualization</vt:lpstr>
      <vt:lpstr>What we’re covering today:</vt:lpstr>
      <vt:lpstr>What we’re covering today:</vt:lpstr>
      <vt:lpstr>In the introductory lecture, we saw that a single plot can give us a lot of information</vt:lpstr>
      <vt:lpstr>Different kinds of plots can provide different key pieces of information</vt:lpstr>
      <vt:lpstr>Different kinds of plots can provide different key pieces of information</vt:lpstr>
      <vt:lpstr>For a given plot, different choices can either clarify or obscure the underlying behaviors</vt:lpstr>
      <vt:lpstr>Plots (histograms especially) provide a conceptual bridge into probability theory</vt:lpstr>
      <vt:lpstr>What we’re covering today:</vt:lpstr>
      <vt:lpstr>Box-and-whisker plots summarize the median, IQR, and outlier values of a dataset</vt:lpstr>
      <vt:lpstr>Box-and-whisker plots summarize the median, IQR, and outlier values of a dataset</vt:lpstr>
      <vt:lpstr>We’ve already seen timeseries: time as one axis, the values at each time as the other</vt:lpstr>
      <vt:lpstr>Timeseries are one type of scatterplot: quantity A on one axis; quantity B the other</vt:lpstr>
      <vt:lpstr>The less scatter, the tighter the relationship between the two quantities</vt:lpstr>
      <vt:lpstr>The less scatter, the tighter the relationship between the two quantities</vt:lpstr>
      <vt:lpstr>The less scatter, the tighter the relationship between the two quantities</vt:lpstr>
      <vt:lpstr>There can be strong positive relationship, or negative, or in between</vt:lpstr>
      <vt:lpstr>There can be strong positive relationship, or negative, or in between</vt:lpstr>
      <vt:lpstr>There can be strong positive relationship, or negative, or in between</vt:lpstr>
      <vt:lpstr>A histogram shows how many values fall into different bins from smallest to largest</vt:lpstr>
      <vt:lpstr>If you normalize by the width of each bin,  this becomes a probability density</vt:lpstr>
      <vt:lpstr>There is no single “right” bin size: balancing act b/w enough resolution vs. too much noise</vt:lpstr>
      <vt:lpstr>Plotting the density rather than raw count makes the values less sensitive to bin size</vt:lpstr>
      <vt:lpstr>Why is the temperature histogram bimodal (i.e. has two peaks) rather than unimodal?</vt:lpstr>
      <vt:lpstr>What we’re covering today:</vt:lpstr>
      <vt:lpstr>Jupyter notebooks are a powerful environment for quantitative data analysis</vt:lpstr>
      <vt:lpstr>Let’s all open a Jupyter notebook session right now</vt:lpstr>
      <vt:lpstr>Jupyter is not part of the python standard library, so we had to install it with pip</vt:lpstr>
      <vt:lpstr>Jupyter is not part of the python standard library, so we had to install it with pip</vt:lpstr>
      <vt:lpstr>Jupyter is not part of the python standard library, so we had to install it with pip</vt:lpstr>
      <vt:lpstr>pip installs the desired package as well as any of its dependencies that are also missing</vt:lpstr>
      <vt:lpstr>pip installs the desired package as well as any of its dependencies that are also missing</vt:lpstr>
      <vt:lpstr>Let’s use pip now to install the other packages we need: numpy &amp; matplotlib</vt:lpstr>
      <vt:lpstr>Let’s use pip now to install the other packages we need: numpy &amp; matplotlib</vt:lpstr>
      <vt:lpstr>matplotlib is the most widely used plotting package in EAS &amp; what we’ll use </vt:lpstr>
      <vt:lpstr>matplotlib is the most widely used plotting package in EAS &amp; what we’ll use </vt:lpstr>
      <vt:lpstr>matplotlib supports all of the types of plots we’ll need (and many more)</vt:lpstr>
      <vt:lpstr>How do we use any of them?   Jupyter will tell us if we just ask </vt:lpstr>
      <vt:lpstr>Start your notebook with the Jupyter magic command %matplotlib inline</vt:lpstr>
      <vt:lpstr>matplotlib works with lists, but for data analysis in general better to use numpy</vt:lpstr>
      <vt:lpstr>numpy provides an ndarray class that’s perfect for representing scientific datasets </vt:lpstr>
      <vt:lpstr>numpy provides an ndarray class that’s perfect for representing scientific datasets </vt:lpstr>
      <vt:lpstr>To load a dataset that’s saved on disk into a numpy array, use the netCDF4 package</vt:lpstr>
      <vt:lpstr>To load a dataset that’s saved on disk into a numpy array, use the netCDF4 package</vt:lpstr>
      <vt:lpstr>To load a dataset that’s saved on disk into a numpy array, use the netCDF4 package</vt:lpstr>
      <vt:lpstr>Specifically, use the Dataset class that the netCDF4 package provides</vt:lpstr>
      <vt:lpstr>Specifically, use the Dataset class that the netCDF4 package provides</vt:lpstr>
      <vt:lpstr>Specifically, use the Dataset class that the netCDF4 package provides</vt:lpstr>
      <vt:lpstr>Specifically, use the Dataset class that the netCDF4 package provides</vt:lpstr>
      <vt:lpstr>Then you can analyze / plot / etc. it just like you would any numpy array</vt:lpstr>
      <vt:lpstr>Then you can analyze / plot / etc. it just like you would any numpy array</vt:lpstr>
      <vt:lpstr>But notice: no nice axis labels, etc. like the plots shown previously: enter xarray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Methods in the Earth &amp; Atmospheric Sciences</dc:title>
  <dc:creator>Spencer Alan Hill</dc:creator>
  <cp:lastModifiedBy>Spencer A Hill</cp:lastModifiedBy>
  <cp:revision>92</cp:revision>
  <dcterms:created xsi:type="dcterms:W3CDTF">2023-08-21T13:32:13Z</dcterms:created>
  <dcterms:modified xsi:type="dcterms:W3CDTF">2025-09-15T17:00:29Z</dcterms:modified>
</cp:coreProperties>
</file>