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398" r:id="rId3"/>
    <p:sldId id="463" r:id="rId4"/>
    <p:sldId id="462" r:id="rId5"/>
    <p:sldId id="465" r:id="rId6"/>
    <p:sldId id="464" r:id="rId7"/>
    <p:sldId id="489" r:id="rId8"/>
    <p:sldId id="475" r:id="rId9"/>
    <p:sldId id="277" r:id="rId10"/>
    <p:sldId id="430" r:id="rId11"/>
    <p:sldId id="444" r:id="rId12"/>
    <p:sldId id="445" r:id="rId13"/>
    <p:sldId id="459" r:id="rId14"/>
    <p:sldId id="446" r:id="rId15"/>
    <p:sldId id="460" r:id="rId16"/>
    <p:sldId id="466" r:id="rId17"/>
    <p:sldId id="477" r:id="rId18"/>
    <p:sldId id="448" r:id="rId19"/>
    <p:sldId id="491" r:id="rId20"/>
    <p:sldId id="490" r:id="rId21"/>
    <p:sldId id="431" r:id="rId22"/>
    <p:sldId id="437" r:id="rId23"/>
    <p:sldId id="469" r:id="rId24"/>
    <p:sldId id="470" r:id="rId25"/>
    <p:sldId id="471" r:id="rId26"/>
    <p:sldId id="473" r:id="rId27"/>
    <p:sldId id="468" r:id="rId28"/>
    <p:sldId id="440" r:id="rId29"/>
    <p:sldId id="438" r:id="rId30"/>
    <p:sldId id="439" r:id="rId31"/>
    <p:sldId id="479" r:id="rId32"/>
    <p:sldId id="442" r:id="rId33"/>
    <p:sldId id="474" r:id="rId34"/>
    <p:sldId id="441" r:id="rId35"/>
    <p:sldId id="480" r:id="rId36"/>
    <p:sldId id="481" r:id="rId37"/>
    <p:sldId id="482" r:id="rId38"/>
    <p:sldId id="435" r:id="rId39"/>
    <p:sldId id="434" r:id="rId40"/>
    <p:sldId id="492" r:id="rId41"/>
    <p:sldId id="443" r:id="rId42"/>
    <p:sldId id="483" r:id="rId43"/>
    <p:sldId id="449" r:id="rId44"/>
    <p:sldId id="447" r:id="rId45"/>
    <p:sldId id="456" r:id="rId46"/>
    <p:sldId id="457" r:id="rId47"/>
    <p:sldId id="485" r:id="rId48"/>
    <p:sldId id="486" r:id="rId49"/>
    <p:sldId id="454" r:id="rId50"/>
    <p:sldId id="494" r:id="rId51"/>
    <p:sldId id="487" r:id="rId52"/>
    <p:sldId id="493" r:id="rId53"/>
    <p:sldId id="495" r:id="rId54"/>
    <p:sldId id="496" r:id="rId55"/>
    <p:sldId id="497" r:id="rId56"/>
    <p:sldId id="498" r:id="rId57"/>
    <p:sldId id="488" r:id="rId58"/>
    <p:sldId id="499" r:id="rId59"/>
    <p:sldId id="50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BCC392-C028-7846-9394-326088594AAE}">
          <p14:sldIdLst>
            <p14:sldId id="256"/>
            <p14:sldId id="398"/>
            <p14:sldId id="463"/>
            <p14:sldId id="462"/>
            <p14:sldId id="465"/>
            <p14:sldId id="464"/>
            <p14:sldId id="489"/>
            <p14:sldId id="475"/>
            <p14:sldId id="277"/>
          </p14:sldIdLst>
        </p14:section>
        <p14:section name="Covariance" id="{899C9A54-DA0D-6145-B938-CD384ACC76B4}">
          <p14:sldIdLst>
            <p14:sldId id="430"/>
            <p14:sldId id="444"/>
            <p14:sldId id="445"/>
            <p14:sldId id="459"/>
            <p14:sldId id="446"/>
            <p14:sldId id="460"/>
            <p14:sldId id="466"/>
            <p14:sldId id="477"/>
          </p14:sldIdLst>
        </p14:section>
        <p14:section name="Correlation" id="{DFD25F9F-74E5-8840-BBA2-68C599596856}">
          <p14:sldIdLst>
            <p14:sldId id="448"/>
            <p14:sldId id="491"/>
            <p14:sldId id="490"/>
            <p14:sldId id="431"/>
            <p14:sldId id="437"/>
            <p14:sldId id="469"/>
            <p14:sldId id="470"/>
            <p14:sldId id="471"/>
            <p14:sldId id="473"/>
            <p14:sldId id="468"/>
            <p14:sldId id="440"/>
            <p14:sldId id="438"/>
            <p14:sldId id="439"/>
            <p14:sldId id="479"/>
            <p14:sldId id="442"/>
            <p14:sldId id="474"/>
            <p14:sldId id="441"/>
            <p14:sldId id="480"/>
            <p14:sldId id="481"/>
            <p14:sldId id="482"/>
            <p14:sldId id="435"/>
            <p14:sldId id="434"/>
            <p14:sldId id="492"/>
            <p14:sldId id="443"/>
            <p14:sldId id="483"/>
          </p14:sldIdLst>
        </p14:section>
        <p14:section name="Linear regression" id="{A9CAEFDD-D1B1-5048-A0C7-2A62A2DACFD5}">
          <p14:sldIdLst>
            <p14:sldId id="449"/>
            <p14:sldId id="447"/>
            <p14:sldId id="456"/>
            <p14:sldId id="457"/>
            <p14:sldId id="485"/>
            <p14:sldId id="486"/>
            <p14:sldId id="454"/>
            <p14:sldId id="494"/>
            <p14:sldId id="487"/>
            <p14:sldId id="493"/>
            <p14:sldId id="495"/>
            <p14:sldId id="496"/>
            <p14:sldId id="497"/>
            <p14:sldId id="498"/>
            <p14:sldId id="488"/>
            <p14:sldId id="499"/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34"/>
    <p:restoredTop sz="94380"/>
  </p:normalViewPr>
  <p:slideViewPr>
    <p:cSldViewPr snapToGrid="0">
      <p:cViewPr varScale="1">
        <p:scale>
          <a:sx n="92" d="100"/>
          <a:sy n="92" d="100"/>
        </p:scale>
        <p:origin x="19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8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21FD-58CC-2F4C-B253-ECFF5457A26A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57FC-CCC6-2445-89CB-675E32C0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8C98-BCC8-8287-D00A-EFFD9D6C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B349-32C0-3BCF-09F2-6A84BDD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86-DDFE-ADA3-B3E5-BFF4D45E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10C-76F1-EB10-89D0-69ADEB6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FAE7-FEBA-589B-EF33-44FE79C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86C-AE68-739F-791B-DEE4A28B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DB6F-59C5-ED84-6D36-B5630B8B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4D2-74A9-73BB-0FDD-A4EB7226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DDF5-3467-1E66-EA4A-6F0C803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16F-B9D7-36EF-D074-29A011B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C8CBF-12BC-16D3-3905-0AC9C922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D947-06E0-9D11-7608-252BA3F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25A-3807-703B-124E-3041B4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5A98-AF17-C7E4-1C9E-345FF9B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DF90-F4FF-C097-98BC-1F31E8C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20FD-BD32-2C50-4D21-E0095B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3E87-EF6F-C0CD-E894-2B62844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0573-EA2A-34B9-C57F-60D49BC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97ED-5D7E-2EC3-44CD-4E387C4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499F-0BBA-3E33-CE1D-3FEA55B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C92-7B2F-1A42-36D7-B231AA9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A126-3275-3C8E-6A96-2D1D463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73C5-835E-F2AC-27CE-5C8ACBB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116-F4EB-7341-2DCF-DC275E8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50D-A20A-A6C1-7AF4-0053436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D40-8BDA-7B43-D518-1FE0A1D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099C-2CA4-7353-B6CA-13B99D68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C383-A1B3-C8CA-7473-E34E5892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7A1-2DFF-9CAD-C441-2815614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B76D-0433-EA66-D24A-A64949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3621-C422-652B-17E1-B171C7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691-1596-651D-1DAE-B3174B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1A6-64E4-880E-B2AE-233F414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BA-9CAF-3D0C-81D9-3DB19AA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7254-B135-93F7-872D-1D07E46E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9198-49B7-DCEE-5D25-EB619FBC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E5405-DBAD-CB05-BE54-FAA1B42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819D-07C6-20F0-E3D4-BF736B7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3A17-AFAB-9122-6FA1-98444AC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4F0-A099-B544-FB17-2DE28B8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3A7B-3FB5-F01D-2B08-0E9002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4C1-5109-5D9E-662B-3B05CC0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CECF-6C26-7811-5430-FB801E8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738C-D1B5-6244-D7E0-1C0B7F1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AA9-80B4-95E6-DA7C-879922C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7BFF-1F2A-665F-B8A8-0F8EAA4C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064-F3F7-E22C-D021-4A1A35B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279A-251E-6492-3919-90FF249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1470-D5F4-4A5F-8F66-8DB91BBA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EF56-52E5-1A53-B9BC-27F0950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5809-F775-522F-86F5-0CC55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F91-3476-5FFB-E05A-0779F95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294-1AF2-2A1C-7FD6-EAAA8418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657D-040D-3191-4B97-8AA81AA81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7D77-264C-8897-1742-4CFB2ACC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65E-3AC6-C8BA-7F36-7253B79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ACEE-E2C2-628D-5CD8-9B592C8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989B-F258-3D63-A518-1AD9572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6845-AE49-EC1D-6051-58A6BB0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CCF3-DBDA-1286-8A6E-928F8EB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51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72C5-F1D7-2993-B1F6-EC0C4D13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49E4-EF0F-DD4F-9523-E1E9E1AA5371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45E7-D9A3-4E75-7003-2DB3574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CB96-A590-0633-E10C-45D61212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Covariance.html" TargetMode="External"/><Relationship Id="rId2" Type="http://schemas.openxmlformats.org/officeDocument/2006/relationships/hyperlink" Target="https://numpy.org/doc/stable/reference/generated/numpy.co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api/pandas.Series.cov.html" TargetMode="External"/><Relationship Id="rId5" Type="http://schemas.openxmlformats.org/officeDocument/2006/relationships/hyperlink" Target="https://pandas.pydata.org/pandas-docs/stable/reference/api/pandas.DataFrame.cov.html" TargetMode="External"/><Relationship Id="rId4" Type="http://schemas.openxmlformats.org/officeDocument/2006/relationships/hyperlink" Target="https://docs.xarray.dev/en/stable/generated/xarray.cov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pearsonr.html" TargetMode="External"/><Relationship Id="rId2" Type="http://schemas.openxmlformats.org/officeDocument/2006/relationships/hyperlink" Target="https://numpy.org/doc/stable/reference/generated/numpy.corrcoef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pandas-docs/stable/reference/api/pandas.Series.corr.html" TargetMode="External"/><Relationship Id="rId5" Type="http://schemas.openxmlformats.org/officeDocument/2006/relationships/hyperlink" Target="https://pandas.pydata.org/pandas-docs/stable/reference/api/pandas.DataFrame.corr.html" TargetMode="External"/><Relationship Id="rId4" Type="http://schemas.openxmlformats.org/officeDocument/2006/relationships/hyperlink" Target="https://docs.xarray.dev/en/stable/generated/xarray.corr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alevel.nasa.gov/understanding-sea-level/key-indicators/global-mean-sea-level/" TargetMode="External"/><Relationship Id="rId4" Type="http://schemas.openxmlformats.org/officeDocument/2006/relationships/hyperlink" Target="https://climate.nasa.gov/vital-signs/global-temperature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linregress.html" TargetMode="External"/><Relationship Id="rId2" Type="http://schemas.openxmlformats.org/officeDocument/2006/relationships/hyperlink" Target="https://numpy.org/doc/stable/reference/generated/numpy.polyfi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linear_model.LinearRegression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40F3-0DC9-900C-50AA-FA4445BD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31" y="1122363"/>
            <a:ext cx="1009356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8D28-989B-EC1A-CF4A-6C1027E3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1" y="4079875"/>
            <a:ext cx="105156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EAS 42000 / A4200</a:t>
            </a:r>
          </a:p>
        </p:txBody>
      </p:sp>
    </p:spTree>
    <p:extLst>
      <p:ext uri="{BB962C8B-B14F-4D97-AF65-F5344CB8AC3E}">
        <p14:creationId xmlns:p14="http://schemas.microsoft.com/office/powerpoint/2010/main" val="2050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Covariance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regression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4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Positive covariance: X and Y tend to move in same direction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X increases, so does Y.  If X decreases, so does 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Negative covariance: X and Y tend to move in opposite directions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X increases, Y decreases.  If X decreases, Y increases.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Zero covariance: no linear relationship between X and 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Whether X increases/decreases tells nothing about what Y does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Covariance</a:t>
            </a:r>
            <a:r>
              <a:rPr lang="en-US" sz="4000" dirty="0"/>
              <a:t> measures the joint </a:t>
            </a:r>
            <a:r>
              <a:rPr lang="en-US" sz="4000" i="1" dirty="0"/>
              <a:t>linear</a:t>
            </a:r>
            <a:r>
              <a:rPr lang="en-US" sz="4000" dirty="0"/>
              <a:t> variability between two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4294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Formal definition of </a:t>
            </a:r>
            <a:r>
              <a:rPr lang="en-US" i="1" dirty="0"/>
              <a:t>sample</a:t>
            </a:r>
            <a:r>
              <a:rPr lang="en-US" dirty="0"/>
              <a:t> covariance: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Conceptually: sum from first to last value of (the product of (the deviations of that value for each variable from its respective mean))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Covariance</a:t>
            </a:r>
            <a:r>
              <a:rPr lang="en-US" sz="4000" dirty="0"/>
              <a:t> measures the joint </a:t>
            </a:r>
            <a:r>
              <a:rPr lang="en-US" sz="4000" i="1" dirty="0"/>
              <a:t>linear</a:t>
            </a:r>
            <a:r>
              <a:rPr lang="en-US" sz="4000" dirty="0"/>
              <a:t> variability between two random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C7D3F-7AE7-5411-FC7A-D868EFC0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88" y="3576638"/>
            <a:ext cx="7772400" cy="12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14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Set Y=X and simplify.  What do you get?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Question: what is the covariance of a variable with itself?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15ED0C-1DD2-B48A-28AD-74F9487D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11" y="3983629"/>
            <a:ext cx="7772400" cy="12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6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Answer: variance is a special case of covariance: the covariance of a variable with itself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638BB-55DC-2075-8E47-A3844CC7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25" y="2910364"/>
            <a:ext cx="7772400" cy="33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X unchanged and Y variations increase, </a:t>
            </a:r>
            <a:r>
              <a:rPr lang="en-US" dirty="0" err="1"/>
              <a:t>Cov</a:t>
            </a:r>
            <a:r>
              <a:rPr lang="en-US" dirty="0"/>
              <a:t>(X,Y) increases</a:t>
            </a:r>
          </a:p>
          <a:p>
            <a:pPr marL="0" indent="0">
              <a:buNone/>
            </a:pPr>
            <a:r>
              <a:rPr lang="en-US" dirty="0"/>
              <a:t>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are the units of </a:t>
            </a:r>
            <a:r>
              <a:rPr lang="en-US" dirty="0" err="1"/>
              <a:t>Cov</a:t>
            </a:r>
            <a:r>
              <a:rPr lang="en-US" dirty="0"/>
              <a:t>(X, Y)?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Covariance</a:t>
            </a:r>
            <a:r>
              <a:rPr lang="en-US" sz="4000" dirty="0"/>
              <a:t> increases in magnitude as magnitude of variations in either variable increases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C7D3F-7AE7-5411-FC7A-D868EFC0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37" y="2743199"/>
            <a:ext cx="7772400" cy="1251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3AA731-83D1-68E6-6801-671D6E18034C}"/>
              </a:ext>
            </a:extLst>
          </p:cNvPr>
          <p:cNvSpPr txBox="1"/>
          <p:nvPr/>
        </p:nvSpPr>
        <p:spPr>
          <a:xfrm>
            <a:off x="6907428" y="5681991"/>
            <a:ext cx="466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A: units of X times units of Y</a:t>
            </a:r>
          </a:p>
        </p:txBody>
      </p:sp>
    </p:spTree>
    <p:extLst>
      <p:ext uri="{BB962C8B-B14F-4D97-AF65-F5344CB8AC3E}">
        <p14:creationId xmlns:p14="http://schemas.microsoft.com/office/powerpoint/2010/main" val="14557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numpy.cov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https://numpy.org/doc/stable/reference/generated/numpy.cov.html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scipy</a:t>
            </a:r>
            <a:r>
              <a:rPr lang="en-US" dirty="0"/>
              <a:t>: </a:t>
            </a:r>
            <a:r>
              <a:rPr lang="en-US" sz="29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scipy.stats.Covariance</a:t>
            </a:r>
            <a:endParaRPr lang="en-US" sz="2900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https://docs.scipy.org/doc/scipy/reference/generated/scipy.stats.Covariance.html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xarray</a:t>
            </a:r>
            <a:r>
              <a:rPr lang="en-US" dirty="0"/>
              <a:t>: </a:t>
            </a:r>
            <a:r>
              <a:rPr lang="en-US" sz="29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xarray.cov</a:t>
            </a:r>
            <a:r>
              <a:rPr lang="en-US" sz="2900" b="1" dirty="0">
                <a:highlight>
                  <a:srgbClr val="C0C0C0"/>
                </a:highlight>
                <a:latin typeface="Andale Mono" panose="020B0509000000000004" pitchFamily="49" charset="0"/>
              </a:rPr>
              <a:t> </a:t>
            </a:r>
            <a:r>
              <a:rPr lang="en-US" sz="2900" dirty="0"/>
              <a:t>(automatically handles masked (</a:t>
            </a:r>
            <a:r>
              <a:rPr lang="en-US" sz="2900" dirty="0" err="1"/>
              <a:t>NaN</a:t>
            </a:r>
            <a:r>
              <a:rPr lang="en-US" sz="2900" dirty="0"/>
              <a:t>) values)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https://docs.xarray.dev/en/stable/generated/xarray.cov.html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pandas: </a:t>
            </a:r>
            <a:r>
              <a:rPr lang="en-US" sz="29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pandas.DataFrame.cov</a:t>
            </a:r>
            <a:r>
              <a:rPr lang="en-US" dirty="0"/>
              <a:t> and </a:t>
            </a:r>
            <a:r>
              <a:rPr lang="en-US" sz="2900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pandas.Series.cov</a:t>
            </a:r>
            <a:endParaRPr lang="en-US" sz="2900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https://pandas.pydata.org/pandas-docs/stable/reference/api/pandas.DataFrame.cov.html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https://pandas.pydata.org/pandas-docs/stable/reference/api/pandas.Series.cov.html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python, there are several implementations of covariance to choose from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9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covariance computed from our Central Park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C9F98-6BC5-721D-204B-0BE3C2BA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12" y="2393263"/>
            <a:ext cx="5219700" cy="394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EE1B4C-BBAD-4B60-6C8D-5A2D84A35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16" y="3011099"/>
            <a:ext cx="5044984" cy="26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4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Covariance ✅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Correlation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Linear regression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0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Tells both the strength and sign of the relationship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Just like covariance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unlike covariance, doesn’t depend on magnitude of the individual variations in either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much one variable changes as the other changes is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normalized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by some measure of how each changes individually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</a:t>
            </a:r>
            <a:r>
              <a:rPr lang="en-US" dirty="0"/>
              <a:t> provides a </a:t>
            </a:r>
            <a:r>
              <a:rPr lang="en-US" i="1" dirty="0"/>
              <a:t>nondimensional</a:t>
            </a:r>
            <a:r>
              <a:rPr lang="en-US" dirty="0"/>
              <a:t> measure of how two variables co-vary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5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X and Y are </a:t>
            </a:r>
            <a:r>
              <a:rPr lang="en-US" i="1" dirty="0"/>
              <a:t>independent</a:t>
            </a:r>
            <a:r>
              <a:rPr lang="en-US" dirty="0"/>
              <a:t>, there’s no hope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Recall: independent = knowing one provides no info about other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But otherwise, there is potential to use one to skillfully estimate values of the other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Today: by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regressing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 values of Y onto those of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might that be useful?  At least 2 key reasons.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use information about one variable to </a:t>
            </a:r>
            <a:r>
              <a:rPr lang="en-US" i="1" dirty="0"/>
              <a:t>model</a:t>
            </a:r>
            <a:r>
              <a:rPr lang="en-US" dirty="0"/>
              <a:t> another variable?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Correlation</a:t>
            </a:r>
            <a:r>
              <a:rPr lang="en-US" dirty="0"/>
              <a:t> provides a </a:t>
            </a:r>
            <a:r>
              <a:rPr lang="en-US" i="1" dirty="0"/>
              <a:t>nondimensional</a:t>
            </a:r>
            <a:r>
              <a:rPr lang="en-US" dirty="0"/>
              <a:t> measure of how two variables co-vary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C8FD2-9400-D2BB-F82C-82FDAB4A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92" y="2516457"/>
            <a:ext cx="9901138" cy="36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25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Returns a value between -1 and 1: </a:t>
            </a:r>
          </a:p>
          <a:p>
            <a:r>
              <a:rPr lang="en-US" dirty="0"/>
              <a:t>-1: perfect </a:t>
            </a:r>
            <a:r>
              <a:rPr lang="en-US" i="1" dirty="0"/>
              <a:t>negative</a:t>
            </a:r>
            <a:r>
              <a:rPr lang="en-US" dirty="0"/>
              <a:t> linear relationship, </a:t>
            </a:r>
          </a:p>
          <a:p>
            <a:r>
              <a:rPr lang="en-US" dirty="0"/>
              <a:t>+1: perfect </a:t>
            </a:r>
            <a:r>
              <a:rPr lang="en-US" i="1" dirty="0"/>
              <a:t>positive</a:t>
            </a:r>
            <a:r>
              <a:rPr lang="en-US" dirty="0"/>
              <a:t> linear relationship</a:t>
            </a:r>
          </a:p>
          <a:p>
            <a:r>
              <a:rPr lang="en-US" dirty="0"/>
              <a:t>0: no linear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Denoted </a:t>
            </a:r>
            <a:r>
              <a:rPr lang="en-US" i="1" dirty="0"/>
              <a:t>r(x, y)</a:t>
            </a:r>
            <a:r>
              <a:rPr lang="en-US" dirty="0"/>
              <a:t>: correlation coefficient of x and 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Symmetric in x and y: r(x, y) = r(y, 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Dimensionless: can always directly compare </a:t>
            </a:r>
            <a:r>
              <a:rPr lang="en-US" i="1" dirty="0"/>
              <a:t>r</a:t>
            </a:r>
            <a:r>
              <a:rPr lang="en-US" dirty="0"/>
              <a:t>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quantifies the </a:t>
            </a:r>
            <a:r>
              <a:rPr lang="en-US" i="1" dirty="0"/>
              <a:t>linear</a:t>
            </a:r>
            <a:r>
              <a:rPr lang="en-US" dirty="0"/>
              <a:t> relationship between two variables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4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Looks complicated…let’s walk through it.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quantifies the </a:t>
            </a:r>
            <a:r>
              <a:rPr lang="en-US" i="1" dirty="0"/>
              <a:t>linear</a:t>
            </a:r>
            <a:r>
              <a:rPr lang="en-US" dirty="0"/>
              <a:t> relationship between two variables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32748C-234E-AD72-FDD7-C676997C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647950"/>
            <a:ext cx="71247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23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Multiply top and bottom by 1 / (N-1).  What then is numerator?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quantifies the </a:t>
            </a:r>
            <a:r>
              <a:rPr lang="en-US" i="1" dirty="0"/>
              <a:t>linear</a:t>
            </a:r>
            <a:r>
              <a:rPr lang="en-US" dirty="0"/>
              <a:t> relationship between two variables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E5E9DE-C90B-D5DB-3FBD-927B8E24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11" y="3429000"/>
            <a:ext cx="7772400" cy="14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Covariance!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quantifies the </a:t>
            </a:r>
            <a:r>
              <a:rPr lang="en-US" i="1" dirty="0"/>
              <a:t>linear</a:t>
            </a:r>
            <a:r>
              <a:rPr lang="en-US" dirty="0"/>
              <a:t> relationship between two variables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23EC3-98AD-5B81-303B-DB864A04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927" y="3429000"/>
            <a:ext cx="7772400" cy="13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6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Next, bring 1 / (N-1) in denominator under the square root.</a:t>
            </a:r>
          </a:p>
          <a:p>
            <a:pPr marL="0" indent="0">
              <a:buNone/>
            </a:pPr>
            <a:r>
              <a:rPr lang="en-US" dirty="0"/>
              <a:t>What now is the denominator?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quantifies the </a:t>
            </a:r>
            <a:r>
              <a:rPr lang="en-US" i="1" dirty="0"/>
              <a:t>linear</a:t>
            </a:r>
            <a:r>
              <a:rPr lang="en-US" dirty="0"/>
              <a:t> relationship between two variables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14FBBD-69EE-E3CA-CAF3-7A85C30A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4" y="3631856"/>
            <a:ext cx="7772400" cy="11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split the square root operator…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quantifies the </a:t>
            </a:r>
            <a:r>
              <a:rPr lang="en-US" i="1" dirty="0"/>
              <a:t>linear</a:t>
            </a:r>
            <a:r>
              <a:rPr lang="en-US" dirty="0"/>
              <a:t> relationship between two variables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2A4F3-3CEE-814A-A428-75CAAB9C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19" y="3476414"/>
            <a:ext cx="7772400" cy="11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65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</a:t>
            </a:r>
            <a:r>
              <a:rPr lang="en-US" i="1" dirty="0"/>
              <a:t>r</a:t>
            </a:r>
            <a:r>
              <a:rPr lang="en-US" dirty="0"/>
              <a:t> = covariance of x and y divided by product of their standard deviations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FC9AA-9844-EBC7-70CF-9A8A91FA9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6300" y="3746500"/>
            <a:ext cx="2971800" cy="1193800"/>
          </a:xfrm>
        </p:spPr>
      </p:pic>
    </p:spTree>
    <p:extLst>
      <p:ext uri="{BB962C8B-B14F-4D97-AF65-F5344CB8AC3E}">
        <p14:creationId xmlns:p14="http://schemas.microsoft.com/office/powerpoint/2010/main" val="3250084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dirty="0" err="1"/>
              <a:t>numpy.corrcoef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https://numpy.org/doc/stable/reference/generated/numpy.corrcoef.html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scipy</a:t>
            </a:r>
            <a:r>
              <a:rPr lang="en-US" dirty="0"/>
              <a:t>: </a:t>
            </a:r>
            <a:r>
              <a:rPr lang="en-US" dirty="0" err="1"/>
              <a:t>scipy.stats.pearsonr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https://docs.scipy.org/doc/scipy/reference/generated/scipy.stats.pearsonr.html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xarray</a:t>
            </a:r>
            <a:r>
              <a:rPr lang="en-US" dirty="0"/>
              <a:t>: </a:t>
            </a:r>
            <a:r>
              <a:rPr lang="en-US" dirty="0" err="1"/>
              <a:t>xarray.corr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https://docs.xarray.dev/en/stable/generated/xarray.corr.html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pandas: </a:t>
            </a:r>
            <a:r>
              <a:rPr lang="en-US" dirty="0" err="1"/>
              <a:t>pandas.DataFrame.corr</a:t>
            </a:r>
            <a:r>
              <a:rPr lang="en-US" dirty="0"/>
              <a:t> and </a:t>
            </a:r>
            <a:r>
              <a:rPr lang="en-US" dirty="0" err="1"/>
              <a:t>pandas.Series.corr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https://pandas.pydata.org/pandas-docs/stable/reference/api/pandas.DataFrame.corr.html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https://pandas.pydata.org/pandas-docs/stable/reference/api/pandas.Series.corr.html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python, there are many implementations of Pearson’s </a:t>
            </a:r>
            <a:r>
              <a:rPr lang="en-US" i="1" dirty="0"/>
              <a:t>r</a:t>
            </a:r>
            <a:r>
              <a:rPr lang="en-US" dirty="0"/>
              <a:t> to choose from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6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 </a:t>
            </a:r>
            <a:r>
              <a:rPr lang="en-US" i="1" dirty="0"/>
              <a:t>r </a:t>
            </a:r>
            <a:r>
              <a:rPr lang="en-US" dirty="0"/>
              <a:t>is sensitive to outliers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CED9E6-4275-C498-3CEA-8E40185D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1" y="2109748"/>
            <a:ext cx="8217241" cy="44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8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the relationship b/w two variables improves our physical understanding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91A81-3153-42CA-09E8-1675DDAA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3" y="2904714"/>
            <a:ext cx="4391980" cy="2746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CBF03-D65D-A71C-08FE-59EED439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7" y="2904713"/>
            <a:ext cx="6169949" cy="2890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649D5-3E2F-61DA-05BA-9FC86FC6A3ED}"/>
              </a:ext>
            </a:extLst>
          </p:cNvPr>
          <p:cNvSpPr txBox="1"/>
          <p:nvPr/>
        </p:nvSpPr>
        <p:spPr>
          <a:xfrm>
            <a:off x="0" y="6488668"/>
            <a:ext cx="451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https://climate.nasa.gov/vital-signs/global-temperature/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FA403-F7C1-657D-D654-12445721CC23}"/>
              </a:ext>
            </a:extLst>
          </p:cNvPr>
          <p:cNvSpPr txBox="1"/>
          <p:nvPr/>
        </p:nvSpPr>
        <p:spPr>
          <a:xfrm>
            <a:off x="5090983" y="6488668"/>
            <a:ext cx="7127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https://sealevel.nasa.gov/understanding-sea-level/key-indicators/global-mean-sea-level/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29C7-BF14-9E06-5C46-54ACE1136932}"/>
              </a:ext>
            </a:extLst>
          </p:cNvPr>
          <p:cNvSpPr txBox="1"/>
          <p:nvPr/>
        </p:nvSpPr>
        <p:spPr>
          <a:xfrm>
            <a:off x="2069484" y="2673880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2D7DB-E505-C997-4621-D24B1F1C35B9}"/>
              </a:ext>
            </a:extLst>
          </p:cNvPr>
          <p:cNvSpPr txBox="1"/>
          <p:nvPr/>
        </p:nvSpPr>
        <p:spPr>
          <a:xfrm>
            <a:off x="8223498" y="274851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 level</a:t>
            </a:r>
          </a:p>
        </p:txBody>
      </p:sp>
    </p:spTree>
    <p:extLst>
      <p:ext uri="{BB962C8B-B14F-4D97-AF65-F5344CB8AC3E}">
        <p14:creationId xmlns:p14="http://schemas.microsoft.com/office/powerpoint/2010/main" val="235357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y=x</a:t>
            </a:r>
            <a:r>
              <a:rPr lang="en-US" i="1" baseline="30000" dirty="0"/>
              <a:t>2</a:t>
            </a:r>
            <a:endParaRPr lang="en-US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will be misleading for </a:t>
            </a:r>
            <a:r>
              <a:rPr lang="en-US" i="1" dirty="0"/>
              <a:t>nonlinearly</a:t>
            </a:r>
            <a:r>
              <a:rPr lang="en-US" dirty="0"/>
              <a:t> related variables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FCFB64-E1B2-B3FE-1806-565EC893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5" y="2705726"/>
            <a:ext cx="7169993" cy="4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31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y=|x|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will be misleading for </a:t>
            </a:r>
            <a:r>
              <a:rPr lang="en-US" i="1" dirty="0" err="1"/>
              <a:t>nonmonotic</a:t>
            </a:r>
            <a:r>
              <a:rPr lang="en-US" dirty="0"/>
              <a:t> relationships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43F9-3C99-8112-835E-35422C52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13305"/>
            <a:ext cx="7772400" cy="44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06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Anscombe’s quartet: identical means, variances, corr. </a:t>
            </a:r>
            <a:r>
              <a:rPr lang="en-US" dirty="0" err="1"/>
              <a:t>coeffs</a:t>
            </a:r>
            <a:r>
              <a:rPr lang="en-US" dirty="0"/>
              <a:t>.  And yet…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41306-8831-08E3-689F-A4FB5DE1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285999"/>
            <a:ext cx="7772400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05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B41306-8831-08E3-689F-A4FB5DE1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0" y="135923"/>
            <a:ext cx="12003709" cy="672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Pearson correlation coefficient </a:t>
            </a:r>
            <a:r>
              <a:rPr lang="en-US" dirty="0"/>
              <a:t>interpretation tricky for data w/ </a:t>
            </a:r>
            <a:r>
              <a:rPr lang="en-US" i="1" dirty="0"/>
              <a:t>secular</a:t>
            </a:r>
            <a:r>
              <a:rPr lang="en-US" dirty="0"/>
              <a:t> </a:t>
            </a:r>
            <a:r>
              <a:rPr lang="en-US" i="1" dirty="0"/>
              <a:t>trends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429294-A176-A914-3401-2E4B1F9A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597152"/>
            <a:ext cx="5168900" cy="414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E9058-F31F-C55E-A05B-47C167E9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597152"/>
            <a:ext cx="5143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Pearson correlation computed from our Central Park dataset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C9F98-6BC5-721D-204B-0BE3C2BA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12" y="2393263"/>
            <a:ext cx="5219700" cy="394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1A809-E5E0-154B-4D38-A44C3215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07" y="2601954"/>
            <a:ext cx="4259804" cy="220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22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…but isn’t there a secular trend?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C9F98-6BC5-721D-204B-0BE3C2BA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12" y="2393263"/>
            <a:ext cx="5219700" cy="394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1A809-E5E0-154B-4D38-A44C3215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07" y="2070613"/>
            <a:ext cx="4259804" cy="2204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7CBCA-EAAC-EB58-EB43-B7851660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94" y="4275436"/>
            <a:ext cx="3839524" cy="19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4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…yes, but this is very small compared to seasonal cycle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C9F98-6BC5-721D-204B-0BE3C2BA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12" y="2393263"/>
            <a:ext cx="5219700" cy="394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1A809-E5E0-154B-4D38-A44C3215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507" y="2070613"/>
            <a:ext cx="4259804" cy="2204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7CBCA-EAAC-EB58-EB43-B7851660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694" y="4275436"/>
            <a:ext cx="3839524" cy="19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98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4609071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Plot: two independent samples w/ N=10, from a Gaussian, compute their correlation, repeat 100x, pick largest magnitude 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Becomes less likely as sample size increases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</a:t>
            </a:r>
            <a:r>
              <a:rPr lang="en-US" i="1" dirty="0"/>
              <a:t>not</a:t>
            </a:r>
            <a:r>
              <a:rPr lang="en-US" dirty="0"/>
              <a:t> imply causation: </a:t>
            </a:r>
            <a:br>
              <a:rPr lang="en-US" dirty="0"/>
            </a:br>
            <a:r>
              <a:rPr lang="en-US" dirty="0"/>
              <a:t>it could be due to random chance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CA63F-5B4C-2FBE-EA44-03F968305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470" y="2526050"/>
            <a:ext cx="52832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1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</a:t>
            </a:r>
            <a:r>
              <a:rPr lang="en-US" i="1" dirty="0"/>
              <a:t>not</a:t>
            </a:r>
            <a:r>
              <a:rPr lang="en-US" dirty="0"/>
              <a:t> imply causation: </a:t>
            </a:r>
            <a:br>
              <a:rPr lang="en-US" dirty="0"/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C8D8D-3D64-CE0A-BF45-20C10F7E1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20" b="51724"/>
          <a:stretch/>
        </p:blipFill>
        <p:spPr>
          <a:xfrm>
            <a:off x="1485347" y="2558999"/>
            <a:ext cx="4438375" cy="201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looks like global means of surface temperature and sea level have a tight linear relationship over past 30 years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This very likely means there is some physical process (or multiple) that directly links the two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this case: thermal expansion of water; melting of land 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the relationship b/w two variables improves our physical understanding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5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Correlation does </a:t>
            </a:r>
            <a:r>
              <a:rPr lang="en-US" i="1" dirty="0"/>
              <a:t>not</a:t>
            </a:r>
            <a:r>
              <a:rPr lang="en-US" dirty="0"/>
              <a:t> imply causation: </a:t>
            </a:r>
            <a:br>
              <a:rPr lang="en-US" dirty="0"/>
            </a:br>
            <a:r>
              <a:rPr lang="en-US" dirty="0"/>
              <a:t>a 3</a:t>
            </a:r>
            <a:r>
              <a:rPr lang="en-US" baseline="30000" dirty="0"/>
              <a:t>rd</a:t>
            </a:r>
            <a:r>
              <a:rPr lang="en-US" dirty="0"/>
              <a:t> variable could be the cause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C8D8D-3D64-CE0A-BF45-20C10F7E1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347" y="2558999"/>
            <a:ext cx="8809769" cy="41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07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Spearman’s rank correlation, Kendall’s tau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know what Pearson’s correlation is </a:t>
            </a:r>
            <a:r>
              <a:rPr lang="en-US" i="1" dirty="0"/>
              <a:t>conceptually and in its formal definition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correlation coefficients exist, but we won’t go into them in any detail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Pearson, returns values from -1 to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With same meanings: -1 = perfect negative,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Based on the </a:t>
            </a:r>
            <a:r>
              <a:rPr lang="en-US" i="1" dirty="0"/>
              <a:t>rank</a:t>
            </a:r>
            <a:r>
              <a:rPr lang="en-US" dirty="0"/>
              <a:t> of the values in each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Rank: </a:t>
            </a:r>
          </a:p>
          <a:p>
            <a:r>
              <a:rPr lang="en-US" dirty="0"/>
              <a:t>Sort the whole array from lowest to highest</a:t>
            </a:r>
          </a:p>
          <a:p>
            <a:r>
              <a:rPr lang="en-US" dirty="0"/>
              <a:t>Lowest value gets rank=1, 2</a:t>
            </a:r>
            <a:r>
              <a:rPr lang="en-US" baseline="30000" dirty="0"/>
              <a:t>nd</a:t>
            </a:r>
            <a:r>
              <a:rPr lang="en-US" dirty="0"/>
              <a:t> lowest gets 2, etc.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Spearman’s rank coefficient </a:t>
            </a:r>
            <a:r>
              <a:rPr lang="en-US" dirty="0"/>
              <a:t>is a nonlinear measure of relationship b/w two variables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3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Covariance ✅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Correlation ✅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Linear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07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 is the </a:t>
            </a:r>
            <a:r>
              <a:rPr lang="en-US" b="1" dirty="0"/>
              <a:t>dependent variable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I.e. the one we’re trying to predict/model (“predictand”)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X is the </a:t>
            </a:r>
            <a:r>
              <a:rPr lang="en-US" b="1" dirty="0"/>
              <a:t>independent variable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I.e. the one we are using to model Y (“predictor”)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 now: </a:t>
            </a:r>
            <a:r>
              <a:rPr lang="en-US" b="1" dirty="0"/>
              <a:t>single linear regression</a:t>
            </a:r>
            <a:r>
              <a:rPr lang="en-US" dirty="0"/>
              <a:t>, meaning only one 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Later: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multiple linear regression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X1, X2, etc.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Linear regression </a:t>
            </a:r>
            <a:r>
              <a:rPr lang="en-US" dirty="0"/>
              <a:t>uses the covariance of X and Y to </a:t>
            </a:r>
            <a:r>
              <a:rPr lang="en-US" i="1" dirty="0"/>
              <a:t>model</a:t>
            </a:r>
            <a:r>
              <a:rPr lang="en-US" dirty="0"/>
              <a:t> Y given the values of 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word “model” to mean that, from knowledge of X, we generate estimates of the corresponding values of Y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Often “predict” is used in this context: predict Y given X, but be aware that linear regression doesn’t just refer to timeseries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you could have regression model of time-mean precipitation vs. column water vapor </a:t>
            </a:r>
            <a:r>
              <a:rPr lang="en-US" i="1" dirty="0"/>
              <a:t>in space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Linear regression </a:t>
            </a:r>
            <a:r>
              <a:rPr lang="en-US" dirty="0"/>
              <a:t>uses the covariance of X and Y to </a:t>
            </a:r>
            <a:r>
              <a:rPr lang="en-US" i="1" dirty="0"/>
              <a:t>model</a:t>
            </a:r>
            <a:r>
              <a:rPr lang="en-US" dirty="0"/>
              <a:t> Y given the values of 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8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743199"/>
                <a:ext cx="10515599" cy="37325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total, linear regression is: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is the prediction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are constants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actual </a:t>
                </a:r>
                <a:r>
                  <a:rPr lang="en-US" dirty="0">
                    <a:solidFill>
                      <a:schemeClr val="tx1"/>
                    </a:solidFill>
                  </a:rPr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there </a:t>
                </a:r>
                <a:r>
                  <a:rPr lang="en-US" dirty="0"/>
                  <a:t>is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In other words, each value of y equals an intercept plus a slope times x plus an error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743199"/>
                <a:ext cx="10515599" cy="3732551"/>
              </a:xfrm>
              <a:blipFill>
                <a:blip r:embed="rId2"/>
                <a:stretch>
                  <a:fillRect l="-1327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Linear regression </a:t>
            </a:r>
            <a:r>
              <a:rPr lang="en-US" dirty="0"/>
              <a:t>uses the covariance of X and Y to </a:t>
            </a:r>
            <a:r>
              <a:rPr lang="en-US" i="1" dirty="0"/>
              <a:t>model</a:t>
            </a:r>
            <a:r>
              <a:rPr lang="en-US" dirty="0"/>
              <a:t> Y given the values of 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F992DE-A8D9-1B41-4720-80064F3D6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79" y="4069079"/>
            <a:ext cx="2209800" cy="4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3B25-745C-6976-0250-3C1860CD2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610" y="2743199"/>
            <a:ext cx="2095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Each true value of y equals an intercept plus a slope times x plus an error term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9F5DC-8129-D5CC-21AA-8DE98302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94" y="2393952"/>
            <a:ext cx="5524500" cy="435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6A922-8776-F262-623B-FCBB1AF4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950" y="3607707"/>
            <a:ext cx="3238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82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Mean squared error (MSE) definition: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such, known as </a:t>
            </a:r>
            <a:r>
              <a:rPr lang="en-US" b="1" dirty="0"/>
              <a:t>least squares </a:t>
            </a:r>
            <a:r>
              <a:rPr lang="en-US" dirty="0"/>
              <a:t>regression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Short for “least possible value of mean squared error”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minimizes </a:t>
            </a:r>
            <a:r>
              <a:rPr lang="en-US" b="1" dirty="0"/>
              <a:t>mean squared error</a:t>
            </a:r>
            <a:r>
              <a:rPr lang="en-US" dirty="0"/>
              <a:t> between the predicted and actual 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00379-0193-A484-6300-F7E1967F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3429000"/>
            <a:ext cx="4660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8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743199"/>
            <a:ext cx="5029198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Conceptually: square the length of each dashed line, and sum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least squares solution </a:t>
            </a:r>
            <a:r>
              <a:rPr lang="en-US" dirty="0"/>
              <a:t>is the solid line such that this sum is the smallest it can possibly be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regression minimizes </a:t>
            </a:r>
            <a:r>
              <a:rPr lang="en-US" b="1" dirty="0"/>
              <a:t>mean squared error</a:t>
            </a:r>
            <a:r>
              <a:rPr lang="en-US" dirty="0"/>
              <a:t> between the predicted and actual 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47C5D-9B59-7ECA-6F3E-036D211E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2" y="2501900"/>
            <a:ext cx="5524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5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model for Y in terms of X enables us to </a:t>
            </a:r>
            <a:r>
              <a:rPr lang="en-US" i="1" dirty="0"/>
              <a:t>predict </a:t>
            </a:r>
            <a:r>
              <a:rPr lang="en-US" dirty="0"/>
              <a:t>Y</a:t>
            </a:r>
            <a:r>
              <a:rPr lang="en-US" i="1" dirty="0"/>
              <a:t> out-of-sample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DA1E8-88DB-60AE-0BB8-4C3068E6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03" y="3547265"/>
            <a:ext cx="4391980" cy="2746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35F03-23FB-24BE-8906-6BC4494FB6A0}"/>
              </a:ext>
            </a:extLst>
          </p:cNvPr>
          <p:cNvSpPr txBox="1"/>
          <p:nvPr/>
        </p:nvSpPr>
        <p:spPr>
          <a:xfrm>
            <a:off x="2069484" y="3316431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temperature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3F741E-93EF-FE5B-FA3A-42F630B73B64}"/>
              </a:ext>
            </a:extLst>
          </p:cNvPr>
          <p:cNvCxnSpPr/>
          <p:nvPr/>
        </p:nvCxnSpPr>
        <p:spPr>
          <a:xfrm flipV="1">
            <a:off x="5090983" y="2743200"/>
            <a:ext cx="1705233" cy="914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D4F626-2B79-E608-66DB-2F4A2A97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027" y="2743199"/>
            <a:ext cx="5436971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suppose we predict temperatures to follow the red line…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7223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minimize the mean squared error? First, algebra (2 equations for 2 unknowns)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given sample (i.e. given values of all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and corresponding values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 ), we have two unknowns: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we need two independent equations in terms of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which we can then solve for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AB866-5E84-41BB-B933-C67C429C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27" y="3009900"/>
            <a:ext cx="2095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96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minimize the mean squared error? Second, calculus!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a given sample (X, Y), the MSE of a linear regression is a function of the regression slope </a:t>
            </a:r>
            <a:r>
              <a:rPr lang="en-US" i="1" dirty="0"/>
              <a:t>a</a:t>
            </a:r>
            <a:r>
              <a:rPr lang="en-US" dirty="0"/>
              <a:t> and intercept </a:t>
            </a:r>
            <a:r>
              <a:rPr lang="en-US" i="1" dirty="0"/>
              <a:t>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from calculus: at an extremum (=min or max) of a function, what is the value of all its partial derivatives?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8800FB-2A2A-EDAB-2534-7713522B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0" y="3873500"/>
            <a:ext cx="35179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BC76AB-AB87-BE51-2AC1-DCC812A80EA1}"/>
              </a:ext>
            </a:extLst>
          </p:cNvPr>
          <p:cNvSpPr txBox="1"/>
          <p:nvPr/>
        </p:nvSpPr>
        <p:spPr>
          <a:xfrm>
            <a:off x="8360229" y="5471245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Zero!</a:t>
            </a:r>
          </a:p>
        </p:txBody>
      </p:sp>
    </p:spTree>
    <p:extLst>
      <p:ext uri="{BB962C8B-B14F-4D97-AF65-F5344CB8AC3E}">
        <p14:creationId xmlns:p14="http://schemas.microsoft.com/office/powerpoint/2010/main" val="28819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minimize the mean squared error? Second, calculus!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we need                              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Recalling that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F678F-F032-07C7-D858-59AAECFA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26" y="2940050"/>
            <a:ext cx="2133600" cy="9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33AE0-1F9D-502A-1C54-7ADCF1F3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76" y="2940050"/>
            <a:ext cx="2133600" cy="97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274B8B-76F1-CCE6-E4FD-859C1122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856" y="4956175"/>
            <a:ext cx="5702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78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minimize the mean squared error? Second, calculus!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partial derivatives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151FEF-843C-2996-BCD1-E9E4C3E0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58" y="3429000"/>
            <a:ext cx="6134100" cy="133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1A2406-72D9-D2E8-E661-9B197E7A3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52" y="5067301"/>
            <a:ext cx="6540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325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minimize the mean squared error? Third, more algebra!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them equal to 0: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Proceed similarly for </a:t>
            </a:r>
            <a:r>
              <a:rPr lang="en-US" i="1" dirty="0"/>
              <a:t>a</a:t>
            </a:r>
            <a:r>
              <a:rPr lang="en-US" dirty="0"/>
              <a:t>, then combine the two and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406E9-3F5E-D298-303E-74FEF47E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44389"/>
            <a:ext cx="47371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037F4-010E-7BEC-F549-D6A27141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83" y="3976189"/>
            <a:ext cx="3530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minimize the mean squared error? Third, more algebra!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63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Ultimately, arrive at following simple expressions in terms of quantities we’re already familiar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I.e. the least squares solution slope = sample covariance of X and Y divided by sample variance of 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5AD4A-14F4-3F53-652F-AD5DB58C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3968387"/>
            <a:ext cx="2984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24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minimize the mean squared error? Third, more algebra!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63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Ultimately, arrive at following simple expressions in terms of quantities we’re already familiar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I.e. the least squares solution y intercept = sample mean of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minus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times sample mean of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DB2C60-4E70-66D4-BA3A-CD79D4BC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0" y="3968387"/>
            <a:ext cx="4508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43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create “alternative” regression lines with arbitrary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matter what those values, the MSE will be higher than that of the true least squares solution!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preceding derivation ensures that’s always true; but it can be useful to try (and fail) to “break” it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&lt;interactive plot of mean squared error&gt;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39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python, there are several implementations of linear regression to choose from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0CA7D-7855-8E43-9629-2B9ACB53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869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numpy.polyfit</a:t>
            </a:r>
            <a:r>
              <a:rPr lang="en-US" dirty="0"/>
              <a:t>  </a:t>
            </a:r>
            <a:r>
              <a:rPr lang="en-US" dirty="0">
                <a:hlinkClick r:id="rId2"/>
              </a:rPr>
              <a:t>https://numpy.org/doc/stable/reference/generated/numpy.polyfit.html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scipy.stats.linregress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https://docs.scipy.org/doc/scipy/reference/generated/scipy.stats.linregress.html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scikit-learn: </a:t>
            </a:r>
            <a:r>
              <a:rPr lang="en-US" dirty="0">
                <a:hlinkClick r:id="rId4"/>
              </a:rPr>
              <a:t>https://scikit-learn.org/sable/modules/generated/sklearn.linear_model.LinearRegression.html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79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any of these, for Central Park daily max temp regressed on min temp: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E8842-504D-E70E-A56F-A25B328F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28" y="2527302"/>
            <a:ext cx="5435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7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model for Y in terms of X enables us to </a:t>
            </a:r>
            <a:r>
              <a:rPr lang="en-US" i="1" dirty="0"/>
              <a:t>predict </a:t>
            </a:r>
            <a:r>
              <a:rPr lang="en-US" dirty="0"/>
              <a:t>Y</a:t>
            </a:r>
            <a:r>
              <a:rPr lang="en-US" i="1" dirty="0"/>
              <a:t> out-of-sample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D4F626-2B79-E608-66DB-2F4A2A97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748516"/>
            <a:ext cx="2940906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…we can then use that to predict sea level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assuming</a:t>
            </a:r>
            <a:r>
              <a:rPr lang="en-US" dirty="0"/>
              <a:t> the relationship b/w X and Y stays the same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823512-3B91-C374-80A9-3AAE1FF0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07" y="3429000"/>
            <a:ext cx="6169949" cy="28906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9D95C5-184F-F54A-AE46-35E71A57ADAC}"/>
              </a:ext>
            </a:extLst>
          </p:cNvPr>
          <p:cNvSpPr txBox="1"/>
          <p:nvPr/>
        </p:nvSpPr>
        <p:spPr>
          <a:xfrm>
            <a:off x="6239608" y="3096307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3F741E-93EF-FE5B-FA3A-42F630B73B64}"/>
              </a:ext>
            </a:extLst>
          </p:cNvPr>
          <p:cNvCxnSpPr>
            <a:cxnSpLocks/>
          </p:cNvCxnSpPr>
          <p:nvPr/>
        </p:nvCxnSpPr>
        <p:spPr>
          <a:xfrm flipV="1">
            <a:off x="9852262" y="3090991"/>
            <a:ext cx="1425337" cy="6337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6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model for Y in terms of X enables us to </a:t>
            </a:r>
            <a:r>
              <a:rPr lang="en-US" i="1" dirty="0"/>
              <a:t>predict </a:t>
            </a:r>
            <a:r>
              <a:rPr lang="en-US" dirty="0"/>
              <a:t>Y</a:t>
            </a:r>
            <a:r>
              <a:rPr lang="en-US" i="1" dirty="0"/>
              <a:t> out-of-sample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2D81A-8D70-4173-5BC3-0A4D54FA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501900"/>
            <a:ext cx="5676900" cy="435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1B239-BB9C-FFF0-9EE5-56B2EA04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1900"/>
            <a:ext cx="5308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52118"/>
            <a:ext cx="10515600" cy="1371600"/>
          </a:xfrm>
        </p:spPr>
        <p:txBody>
          <a:bodyPr>
            <a:normAutofit fontScale="90000"/>
          </a:bodyPr>
          <a:lstStyle/>
          <a:p>
            <a:r>
              <a:rPr lang="en-US" dirty="0"/>
              <a:t>Perhaps </a:t>
            </a:r>
            <a:r>
              <a:rPr lang="en-US" i="1" dirty="0"/>
              <a:t>the</a:t>
            </a:r>
            <a:r>
              <a:rPr lang="en-US" dirty="0"/>
              <a:t> key way of doing this </a:t>
            </a:r>
            <a:br>
              <a:rPr lang="en-US" dirty="0"/>
            </a:br>
            <a:r>
              <a:rPr lang="en-US" dirty="0"/>
              <a:t>statistically is via </a:t>
            </a:r>
            <a:r>
              <a:rPr lang="en-US" b="1" dirty="0"/>
              <a:t>linear regression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2921F-9CDA-0BA8-7150-FB43451F5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8516"/>
            <a:ext cx="10515599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1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Covariance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Correlation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Linear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7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85628</TotalTime>
  <Words>2173</Words>
  <Application>Microsoft Macintosh PowerPoint</Application>
  <PresentationFormat>Widescreen</PresentationFormat>
  <Paragraphs>309</Paragraphs>
  <Slides>59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Andale Mono</vt:lpstr>
      <vt:lpstr>Arial</vt:lpstr>
      <vt:lpstr>Calibri</vt:lpstr>
      <vt:lpstr>Cambria Math</vt:lpstr>
      <vt:lpstr>Helvetica</vt:lpstr>
      <vt:lpstr>Office Theme 2013 - 2022</vt:lpstr>
      <vt:lpstr>Linear regression</vt:lpstr>
      <vt:lpstr>How can we use information about one variable to model another variable?</vt:lpstr>
      <vt:lpstr>Quantifying the relationship b/w two variables improves our physical understanding </vt:lpstr>
      <vt:lpstr>Quantifying the relationship b/w two variables improves our physical understanding </vt:lpstr>
      <vt:lpstr>A model for Y in terms of X enables us to predict Y out-of-sample </vt:lpstr>
      <vt:lpstr>A model for Y in terms of X enables us to predict Y out-of-sample </vt:lpstr>
      <vt:lpstr>A model for Y in terms of X enables us to predict Y out-of-sample </vt:lpstr>
      <vt:lpstr>Perhaps the key way of doing this  statistically is via linear regression</vt:lpstr>
      <vt:lpstr>Linear regression</vt:lpstr>
      <vt:lpstr>Linear regression</vt:lpstr>
      <vt:lpstr>Covariance measures the joint linear variability between two random variables</vt:lpstr>
      <vt:lpstr>Covariance measures the joint linear variability between two random variables</vt:lpstr>
      <vt:lpstr>Question: what is the covariance of a variable with itself?</vt:lpstr>
      <vt:lpstr>Answer: variance is a special case of covariance: the covariance of a variable with itself</vt:lpstr>
      <vt:lpstr>Covariance increases in magnitude as magnitude of variations in either variable increases</vt:lpstr>
      <vt:lpstr>In python, there are several implementations of covariance to choose from</vt:lpstr>
      <vt:lpstr>An example covariance computed from our Central Park dataset</vt:lpstr>
      <vt:lpstr>Linear Regression</vt:lpstr>
      <vt:lpstr>Correlation provides a nondimensional measure of how two variables co-vary</vt:lpstr>
      <vt:lpstr>Correlation provides a nondimensional measure of how two variables co-vary</vt:lpstr>
      <vt:lpstr>Pearson correlation coefficient quantifies the linear relationship between two variables</vt:lpstr>
      <vt:lpstr>Pearson correlation coefficient quantifies the linear relationship between two variables</vt:lpstr>
      <vt:lpstr>Pearson correlation coefficient quantifies the linear relationship between two variables</vt:lpstr>
      <vt:lpstr>Pearson correlation coefficient quantifies the linear relationship between two variables</vt:lpstr>
      <vt:lpstr>Pearson correlation coefficient quantifies the linear relationship between two variables</vt:lpstr>
      <vt:lpstr>Pearson correlation coefficient quantifies the linear relationship between two variables</vt:lpstr>
      <vt:lpstr>So r = covariance of x and y divided by product of their standard deviations</vt:lpstr>
      <vt:lpstr>In python, there are many implementations of Pearson’s r to choose from </vt:lpstr>
      <vt:lpstr>Pearson r is sensitive to outliers</vt:lpstr>
      <vt:lpstr>Pearson correlation coefficient will be misleading for nonlinearly related variables</vt:lpstr>
      <vt:lpstr>Pearson correlation coefficient will be misleading for nonmonotic relationships</vt:lpstr>
      <vt:lpstr>Anscombe’s quartet: identical means, variances, corr. coeffs.  And yet…</vt:lpstr>
      <vt:lpstr>PowerPoint Presentation</vt:lpstr>
      <vt:lpstr>Pearson correlation coefficient interpretation tricky for data w/ secular trends</vt:lpstr>
      <vt:lpstr>An example Pearson correlation computed from our Central Park dataset</vt:lpstr>
      <vt:lpstr>…but isn’t there a secular trend?</vt:lpstr>
      <vt:lpstr>…yes, but this is very small compared to seasonal cycle</vt:lpstr>
      <vt:lpstr>Correlation does not imply causation:  it could be due to random chance</vt:lpstr>
      <vt:lpstr>Correlation does not imply causation:  </vt:lpstr>
      <vt:lpstr>Correlation does not imply causation:  a 3rd variable could be the cause</vt:lpstr>
      <vt:lpstr>Other correlation coefficients exist, but we won’t go into them in any detail</vt:lpstr>
      <vt:lpstr>Spearman’s rank coefficient is a nonlinear measure of relationship b/w two variables</vt:lpstr>
      <vt:lpstr>Linear Regression</vt:lpstr>
      <vt:lpstr>Linear regression uses the covariance of X and Y to model Y given the values of X</vt:lpstr>
      <vt:lpstr>Linear regression uses the covariance of X and Y to model Y given the values of X</vt:lpstr>
      <vt:lpstr>Linear regression uses the covariance of X and Y to model Y given the values of X</vt:lpstr>
      <vt:lpstr>Each true value of y equals an intercept plus a slope times x plus an error term</vt:lpstr>
      <vt:lpstr>Linear regression minimizes mean squared error between the predicted and actual Y</vt:lpstr>
      <vt:lpstr>Linear regression minimizes mean squared error between the predicted and actual Y</vt:lpstr>
      <vt:lpstr>How to minimize the mean squared error? First, algebra (2 equations for 2 unknowns)</vt:lpstr>
      <vt:lpstr>How to minimize the mean squared error? Second, calculus!</vt:lpstr>
      <vt:lpstr>How to minimize the mean squared error? Second, calculus!</vt:lpstr>
      <vt:lpstr>How to minimize the mean squared error? Second, calculus!</vt:lpstr>
      <vt:lpstr>How to minimize the mean squared error? Third, more algebra!</vt:lpstr>
      <vt:lpstr>How to minimize the mean squared error? Third, more algebra!</vt:lpstr>
      <vt:lpstr>How to minimize the mean squared error? Third, more algebra!</vt:lpstr>
      <vt:lpstr>&lt;interactive plot of mean squared error&gt;</vt:lpstr>
      <vt:lpstr>In python, there are several implementations of linear regression to choose from </vt:lpstr>
      <vt:lpstr>Using any of these, for Central Park daily max temp regressed on min temp: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the Earth &amp; Atmospheric Sciences</dc:title>
  <dc:creator>Spencer Alan Hill</dc:creator>
  <cp:lastModifiedBy>Spencer A Hill</cp:lastModifiedBy>
  <cp:revision>166</cp:revision>
  <cp:lastPrinted>2023-10-23T17:51:39Z</cp:lastPrinted>
  <dcterms:created xsi:type="dcterms:W3CDTF">2023-08-21T13:32:13Z</dcterms:created>
  <dcterms:modified xsi:type="dcterms:W3CDTF">2025-10-28T00:04:29Z</dcterms:modified>
</cp:coreProperties>
</file>