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77" r:id="rId3"/>
    <p:sldId id="315" r:id="rId4"/>
    <p:sldId id="311" r:id="rId5"/>
    <p:sldId id="330" r:id="rId6"/>
    <p:sldId id="312" r:id="rId7"/>
    <p:sldId id="313" r:id="rId8"/>
    <p:sldId id="314" r:id="rId9"/>
    <p:sldId id="310" r:id="rId10"/>
    <p:sldId id="324" r:id="rId11"/>
    <p:sldId id="325" r:id="rId12"/>
    <p:sldId id="316" r:id="rId13"/>
    <p:sldId id="317" r:id="rId14"/>
    <p:sldId id="318" r:id="rId15"/>
    <p:sldId id="319" r:id="rId16"/>
    <p:sldId id="320" r:id="rId17"/>
    <p:sldId id="323" r:id="rId18"/>
    <p:sldId id="322" r:id="rId19"/>
    <p:sldId id="332" r:id="rId20"/>
    <p:sldId id="326" r:id="rId21"/>
    <p:sldId id="328" r:id="rId22"/>
    <p:sldId id="327" r:id="rId23"/>
    <p:sldId id="329" r:id="rId24"/>
    <p:sldId id="331" r:id="rId25"/>
    <p:sldId id="333" r:id="rId26"/>
    <p:sldId id="344" r:id="rId27"/>
    <p:sldId id="347" r:id="rId28"/>
    <p:sldId id="345" r:id="rId29"/>
    <p:sldId id="348" r:id="rId30"/>
    <p:sldId id="361" r:id="rId31"/>
    <p:sldId id="359" r:id="rId32"/>
    <p:sldId id="349" r:id="rId33"/>
    <p:sldId id="350" r:id="rId34"/>
    <p:sldId id="360" r:id="rId35"/>
    <p:sldId id="363" r:id="rId36"/>
    <p:sldId id="3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BCC392-C028-7846-9394-326088594AAE}">
          <p14:sldIdLst>
            <p14:sldId id="256"/>
            <p14:sldId id="277"/>
          </p14:sldIdLst>
        </p14:section>
        <p14:section name="Motivation" id="{F54E177E-2804-3447-9053-7D5F5C04B5D1}">
          <p14:sldIdLst>
            <p14:sldId id="315"/>
            <p14:sldId id="311"/>
            <p14:sldId id="330"/>
            <p14:sldId id="312"/>
            <p14:sldId id="313"/>
            <p14:sldId id="314"/>
          </p14:sldIdLst>
        </p14:section>
        <p14:section name="Timeseries, box and whiskers, histograms" id="{D8AA022D-BDD4-CA43-B63A-CA22797B8F80}">
          <p14:sldIdLst>
            <p14:sldId id="310"/>
            <p14:sldId id="324"/>
            <p14:sldId id="325"/>
            <p14:sldId id="316"/>
            <p14:sldId id="317"/>
            <p14:sldId id="318"/>
            <p14:sldId id="319"/>
            <p14:sldId id="320"/>
            <p14:sldId id="323"/>
            <p14:sldId id="322"/>
            <p14:sldId id="332"/>
            <p14:sldId id="326"/>
            <p14:sldId id="328"/>
            <p14:sldId id="327"/>
            <p14:sldId id="329"/>
            <p14:sldId id="331"/>
            <p14:sldId id="333"/>
            <p14:sldId id="344"/>
            <p14:sldId id="347"/>
            <p14:sldId id="345"/>
            <p14:sldId id="348"/>
            <p14:sldId id="361"/>
            <p14:sldId id="359"/>
            <p14:sldId id="349"/>
            <p14:sldId id="350"/>
            <p14:sldId id="360"/>
            <p14:sldId id="363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35"/>
    <p:restoredTop sz="94486"/>
  </p:normalViewPr>
  <p:slideViewPr>
    <p:cSldViewPr snapToGrid="0">
      <p:cViewPr varScale="1">
        <p:scale>
          <a:sx n="96" d="100"/>
          <a:sy n="96" d="100"/>
        </p:scale>
        <p:origin x="176" y="3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29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21FD-58CC-2F4C-B253-ECFF5457A26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57FC-CCC6-2445-89CB-675E32C0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9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5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8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8C98-BCC8-8287-D00A-EFFD9D6C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10515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B349-32C0-3BCF-09F2-6A84BDD6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10515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B286-DDFE-ADA3-B3E5-BFF4D45E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10C-76F1-EB10-89D0-69ADEB69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FAE7-FEBA-589B-EF33-44FE79C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86C-AE68-739F-791B-DEE4A28B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DB6F-59C5-ED84-6D36-B5630B8B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54D2-74A9-73BB-0FDD-A4EB7226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DDF5-3467-1E66-EA4A-6F0C803A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D16F-B9D7-36EF-D074-29A011BA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C8CBF-12BC-16D3-3905-0AC9C922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CD947-06E0-9D11-7608-252BA3FC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25A-3807-703B-124E-3041B45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5A98-AF17-C7E4-1C9E-345FF9B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DF90-F4FF-C097-98BC-1F31E8C3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20FD-BD32-2C50-4D21-E0095B8B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3E87-EF6F-C0CD-E894-2B62844F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0573-EA2A-34B9-C57F-60D49BC7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97ED-5D7E-2EC3-44CD-4E387C4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499F-0BBA-3E33-CE1D-3FEA55B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C92-7B2F-1A42-36D7-B231AA9C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A126-3275-3C8E-6A96-2D1D463B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73C5-835E-F2AC-27CE-5C8ACBB6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3116-F4EB-7341-2DCF-DC275E8F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250D-A20A-A6C1-7AF4-0053436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7D40-8BDA-7B43-D518-1FE0A1D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099C-2CA4-7353-B6CA-13B99D68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C383-A1B3-C8CA-7473-E34E5892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7A1-2DFF-9CAD-C441-2815614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B76D-0433-EA66-D24A-A649496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3621-C422-652B-17E1-B171C74F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A691-1596-651D-1DAE-B3174B10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B1A6-64E4-880E-B2AE-233F4141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87BA-9CAF-3D0C-81D9-3DB19AA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7254-B135-93F7-872D-1D07E46E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9198-49B7-DCEE-5D25-EB619FBC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E5405-DBAD-CB05-BE54-FAA1B42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819D-07C6-20F0-E3D4-BF736B7A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3A17-AFAB-9122-6FA1-98444AC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4F0-A099-B544-FB17-2DE28B8C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3A7B-3FB5-F01D-2B08-0E90027D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E4C1-5109-5D9E-662B-3B05CC02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CECF-6C26-7811-5430-FB801E8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738C-D1B5-6244-D7E0-1C0B7F1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5AA9-80B4-95E6-DA7C-879922C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7BFF-1F2A-665F-B8A8-0F8EAA4C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064-F3F7-E22C-D021-4A1A35B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279A-251E-6492-3919-90FF249B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1470-D5F4-4A5F-8F66-8DB91BBA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EF56-52E5-1A53-B9BC-27F09507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5809-F775-522F-86F5-0CC55063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FF91-3476-5FFB-E05A-0779F95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294-1AF2-2A1C-7FD6-EAAA8418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4657D-040D-3191-4B97-8AA81AA81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47D77-264C-8897-1742-4CFB2ACC1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865E-3AC6-C8BA-7F36-7253B79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ACEE-E2C2-628D-5CD8-9B592C8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989B-F258-3D63-A518-1AD95724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06845-AE49-EC1D-6051-58A6BB0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CCF3-DBDA-1286-8A6E-928F8EB7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515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72C5-F1D7-2993-B1F6-EC0C4D13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49E4-EF0F-DD4F-9523-E1E9E1AA5371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45E7-D9A3-4E75-7003-2DB3574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CB96-A590-0633-E10C-45D61212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readthedocs.io/en/stable/interactive/magic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docs.xarray.dev%2F&amp;psig=AOvVaw3lQ50COKjL6YFF-T4NkrGm&amp;ust=1759606833744000&amp;source=images&amp;cd=vfe&amp;opi=89978449&amp;ved=0CBYQjRxqFwoTCOjF5rPkiJADFQAAAAAdAAAAABA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40F3-0DC9-900C-50AA-FA4445BD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31" y="1122363"/>
            <a:ext cx="1009356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8D28-989B-EC1A-CF4A-6C1027E3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31" y="4079875"/>
            <a:ext cx="1051560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 42000/A4200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9/29/2025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Lab 02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Prof. Spencer Hill</a:t>
            </a:r>
          </a:p>
        </p:txBody>
      </p:sp>
    </p:spTree>
    <p:extLst>
      <p:ext uri="{BB962C8B-B14F-4D97-AF65-F5344CB8AC3E}">
        <p14:creationId xmlns:p14="http://schemas.microsoft.com/office/powerpoint/2010/main" val="2050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Box-and-whisker</a:t>
            </a:r>
            <a:r>
              <a:rPr lang="en-US" dirty="0"/>
              <a:t> plots summarize the median, IQR, and outlier values of a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2EA91-E3CB-0130-EA90-98F7888A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20292"/>
            <a:ext cx="6414655" cy="3544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186A0B-B6BB-5A09-1BC7-E1D7A48FF427}"/>
              </a:ext>
            </a:extLst>
          </p:cNvPr>
          <p:cNvSpPr txBox="1"/>
          <p:nvPr/>
        </p:nvSpPr>
        <p:spPr>
          <a:xfrm>
            <a:off x="4151745" y="3761509"/>
            <a:ext cx="107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5BDD79-4992-1A51-782A-5E7E0A42A0AE}"/>
              </a:ext>
            </a:extLst>
          </p:cNvPr>
          <p:cNvCxnSpPr/>
          <p:nvPr/>
        </p:nvCxnSpPr>
        <p:spPr>
          <a:xfrm>
            <a:off x="3879273" y="3616036"/>
            <a:ext cx="0" cy="514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01ECE-D4BC-12AB-C4FE-495E8648AACC}"/>
              </a:ext>
            </a:extLst>
          </p:cNvPr>
          <p:cNvCxnSpPr/>
          <p:nvPr/>
        </p:nvCxnSpPr>
        <p:spPr>
          <a:xfrm>
            <a:off x="5486400" y="3616035"/>
            <a:ext cx="0" cy="514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B7E1A1-7E36-380B-772A-09B43C050F42}"/>
              </a:ext>
            </a:extLst>
          </p:cNvPr>
          <p:cNvCxnSpPr/>
          <p:nvPr/>
        </p:nvCxnSpPr>
        <p:spPr>
          <a:xfrm>
            <a:off x="1357746" y="3696793"/>
            <a:ext cx="0" cy="514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E785B-87CD-0E43-A946-9895257ED83C}"/>
              </a:ext>
            </a:extLst>
          </p:cNvPr>
          <p:cNvCxnSpPr>
            <a:cxnSpLocks/>
          </p:cNvCxnSpPr>
          <p:nvPr/>
        </p:nvCxnSpPr>
        <p:spPr>
          <a:xfrm flipV="1">
            <a:off x="1510145" y="4563338"/>
            <a:ext cx="0" cy="509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AFEA6-694A-E915-B2C5-D150C04C3120}"/>
              </a:ext>
            </a:extLst>
          </p:cNvPr>
          <p:cNvCxnSpPr>
            <a:cxnSpLocks/>
          </p:cNvCxnSpPr>
          <p:nvPr/>
        </p:nvCxnSpPr>
        <p:spPr>
          <a:xfrm flipH="1" flipV="1">
            <a:off x="6899562" y="4563338"/>
            <a:ext cx="1" cy="6941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7A8A2A-83AE-68C8-069E-354DDCB2D21A}"/>
              </a:ext>
            </a:extLst>
          </p:cNvPr>
          <p:cNvCxnSpPr>
            <a:cxnSpLocks/>
          </p:cNvCxnSpPr>
          <p:nvPr/>
        </p:nvCxnSpPr>
        <p:spPr>
          <a:xfrm>
            <a:off x="3893128" y="4794940"/>
            <a:ext cx="160712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E2351B-D5B4-85B6-D09C-0874EEC30099}"/>
              </a:ext>
            </a:extLst>
          </p:cNvPr>
          <p:cNvSpPr txBox="1"/>
          <p:nvPr/>
        </p:nvSpPr>
        <p:spPr>
          <a:xfrm>
            <a:off x="5211213" y="32506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19C9-13AB-3BE7-8F19-4F2B5E5F87ED}"/>
              </a:ext>
            </a:extLst>
          </p:cNvPr>
          <p:cNvSpPr txBox="1"/>
          <p:nvPr/>
        </p:nvSpPr>
        <p:spPr>
          <a:xfrm>
            <a:off x="3199541" y="3307864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 </a:t>
            </a:r>
          </a:p>
          <a:p>
            <a:r>
              <a:rPr lang="en-US" dirty="0"/>
              <a:t>(Q1)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1AB17E-9691-723D-1DFB-809B942ED7F1}"/>
              </a:ext>
            </a:extLst>
          </p:cNvPr>
          <p:cNvSpPr txBox="1"/>
          <p:nvPr/>
        </p:nvSpPr>
        <p:spPr>
          <a:xfrm>
            <a:off x="4370458" y="48180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IQR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A77C4-B87E-56A2-6686-CE6E3948123A}"/>
              </a:ext>
            </a:extLst>
          </p:cNvPr>
          <p:cNvSpPr txBox="1"/>
          <p:nvPr/>
        </p:nvSpPr>
        <p:spPr>
          <a:xfrm>
            <a:off x="1108364" y="507286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Q1– 1.5*IQR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279F9-6F30-5B4A-ADB9-63428F9FF50E}"/>
              </a:ext>
            </a:extLst>
          </p:cNvPr>
          <p:cNvSpPr txBox="1"/>
          <p:nvPr/>
        </p:nvSpPr>
        <p:spPr>
          <a:xfrm>
            <a:off x="6589221" y="51874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BE0734-6215-12D2-E5D7-16EA4458037A}"/>
              </a:ext>
            </a:extLst>
          </p:cNvPr>
          <p:cNvSpPr txBox="1"/>
          <p:nvPr/>
        </p:nvSpPr>
        <p:spPr>
          <a:xfrm>
            <a:off x="1024785" y="332746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“flier”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429F3DF-CCC0-8A1B-D952-FC7C2E5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858" y="2680856"/>
            <a:ext cx="3842473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Precisely what quantity the whiskers end at depends on the plot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 sure to read the captions or legend carefully!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2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Box-and-whisker</a:t>
            </a:r>
            <a:r>
              <a:rPr lang="en-US" dirty="0"/>
              <a:t> plots summarize the median, IQR, and outlier values of a dataset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429F3DF-CCC0-8A1B-D952-FC7C2E5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858" y="2680856"/>
            <a:ext cx="3842473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for long-tailed data like </a:t>
            </a:r>
            <a:r>
              <a:rPr lang="en-US" dirty="0" err="1"/>
              <a:t>precip</a:t>
            </a:r>
            <a:r>
              <a:rPr lang="en-US" dirty="0"/>
              <a:t>, not as helpful!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3978A-788B-6447-1542-CAE70EFD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31390"/>
            <a:ext cx="6359236" cy="34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7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We’ve already seen </a:t>
            </a:r>
            <a:r>
              <a:rPr lang="en-US" b="1" dirty="0"/>
              <a:t>timeseries</a:t>
            </a:r>
            <a:r>
              <a:rPr lang="en-US" dirty="0"/>
              <a:t>: time as one axis, the values at each time as the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Central Park daily average temperature: seasonality, likely warming trend, bad values at 0°F,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 though we also decided plots alone aren’t sufficient!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E2E4F-13DC-134D-533C-4A48CA28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99" y="2465025"/>
            <a:ext cx="5541075" cy="42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2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Timeseries are one type of </a:t>
            </a:r>
            <a:r>
              <a:rPr lang="en-US" b="1" dirty="0"/>
              <a:t>scatterplot</a:t>
            </a:r>
            <a:r>
              <a:rPr lang="en-US" dirty="0"/>
              <a:t>: quantity A on one axis; quantity B the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Here’s the daily average temperature vs. </a:t>
            </a:r>
            <a:r>
              <a:rPr lang="en-US" dirty="0" err="1"/>
              <a:t>precip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Scatterplots help reveal </a:t>
            </a:r>
            <a:r>
              <a:rPr lang="en-US" b="1" dirty="0"/>
              <a:t>relationships</a:t>
            </a:r>
            <a:r>
              <a:rPr lang="en-US" dirty="0"/>
              <a:t> between two quantities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504D9-CEA4-4F4F-68D0-827E3E5F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15" y="2513446"/>
            <a:ext cx="5343844" cy="36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less </a:t>
            </a:r>
            <a:r>
              <a:rPr lang="en-US" i="1" dirty="0"/>
              <a:t>scatter</a:t>
            </a:r>
            <a:r>
              <a:rPr lang="en-US" dirty="0"/>
              <a:t>, the tighter the relationship between the two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temperature on each day vs. the temperature on the next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strong relationship!  Intuitive: weather usually sticks around for a few days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50C86-9C7D-EA7B-844F-6B72DC5F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30" y="2285998"/>
            <a:ext cx="5828670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8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less </a:t>
            </a:r>
            <a:r>
              <a:rPr lang="en-US" i="1" dirty="0"/>
              <a:t>scatter</a:t>
            </a:r>
            <a:r>
              <a:rPr lang="en-US" dirty="0"/>
              <a:t>, the tighter the relationship between the two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bad values at 0°F really stick out: can be 80°F one day and go to 0°F the next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Further establishes that these are spurious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 let’s drop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50C86-9C7D-EA7B-844F-6B72DC5F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30" y="2285998"/>
            <a:ext cx="5828670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1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less </a:t>
            </a:r>
            <a:r>
              <a:rPr lang="en-US" i="1" dirty="0"/>
              <a:t>scatter</a:t>
            </a:r>
            <a:r>
              <a:rPr lang="en-US" dirty="0"/>
              <a:t>, the tighter the relationship between the two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bad values at 0°F really stick out: can be 80°F one day and go to 0°F the next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Further establishes that these are spurious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 let’s drop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FE3FD-BD84-7852-112B-EEF3A950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96" y="2680856"/>
            <a:ext cx="5635990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can be strong positive relationship, or negative, or in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temperature each day vs. the temperature six months later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Strong (but less strong) </a:t>
            </a:r>
            <a:r>
              <a:rPr lang="en-US" i="1" dirty="0"/>
              <a:t>negative</a:t>
            </a:r>
            <a:r>
              <a:rPr lang="en-US" dirty="0"/>
              <a:t> relationship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8F5C4-8EA9-C0F8-3302-ED000D92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610" y="2535380"/>
            <a:ext cx="5635990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0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can be strong positive relationship, or negative, or in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temperature from one randomly selected day vs. from another random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relationship!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We’ll quantify this all soon: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covariance, linear regression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883ED-E43B-CF96-135F-C7BDF3F6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65" y="2452253"/>
            <a:ext cx="5635990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2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can be strong positive relationship, or negative, or in between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A9328-5DC7-8CB4-3869-C73F4799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7" y="3006433"/>
            <a:ext cx="395138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D4521-3A67-7563-64C4-6290BEED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81" y="3006434"/>
            <a:ext cx="3951387" cy="265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BBFD2-A986-F5FC-C276-24678710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44" y="3006434"/>
            <a:ext cx="395138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Why a whole class on data visualization?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Core plot types for 1D data: box-and-whiskers, timeseries, scatterplots, histograms</a:t>
            </a:r>
          </a:p>
        </p:txBody>
      </p:sp>
    </p:spTree>
    <p:extLst>
      <p:ext uri="{BB962C8B-B14F-4D97-AF65-F5344CB8AC3E}">
        <p14:creationId xmlns:p14="http://schemas.microsoft.com/office/powerpoint/2010/main" val="323497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b="1" dirty="0"/>
              <a:t>histogram</a:t>
            </a:r>
            <a:r>
              <a:rPr lang="en-US" dirty="0"/>
              <a:t> shows how many values fall into different </a:t>
            </a:r>
            <a:r>
              <a:rPr lang="en-US" i="1" dirty="0"/>
              <a:t>bins</a:t>
            </a:r>
            <a:r>
              <a:rPr lang="en-US" dirty="0"/>
              <a:t> from smallest to largest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each bin, count how many values fell within its upper and lower bounds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Here: temperature, with bins [-5°F, -3°F), [-3°F, -1°F), …, [97°F, 99°F)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I.e. uniform 2°F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bin width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C5666-179A-F8BB-5A12-CB6070D3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65" y="2609852"/>
            <a:ext cx="5943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</a:t>
            </a:r>
            <a:r>
              <a:rPr lang="en-US" i="1" dirty="0"/>
              <a:t>normalize </a:t>
            </a:r>
            <a:r>
              <a:rPr lang="en-US" dirty="0"/>
              <a:t>by the width of each bin, </a:t>
            </a:r>
            <a:br>
              <a:rPr lang="en-US" dirty="0"/>
            </a:br>
            <a:r>
              <a:rPr lang="en-US" dirty="0"/>
              <a:t>this becomes a </a:t>
            </a:r>
            <a:r>
              <a:rPr lang="en-US" i="1" dirty="0"/>
              <a:t>probability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D081A-C2B2-5AF7-9076-FB9FF70A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02923"/>
            <a:ext cx="10335491" cy="3462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60FB4-5B1E-A6A9-3C63-923C7899F621}"/>
              </a:ext>
            </a:extLst>
          </p:cNvPr>
          <p:cNvSpPr txBox="1"/>
          <p:nvPr/>
        </p:nvSpPr>
        <p:spPr>
          <a:xfrm>
            <a:off x="1624955" y="6018930"/>
            <a:ext cx="8669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In matplotlib, use the density </a:t>
            </a:r>
            <a:r>
              <a:rPr lang="en-US" sz="2400" dirty="0" err="1">
                <a:latin typeface="Helvetica" pitchFamily="2" charset="0"/>
              </a:rPr>
              <a:t>kwarg</a:t>
            </a:r>
            <a:r>
              <a:rPr lang="en-US" sz="2400" dirty="0">
                <a:latin typeface="Helvetica" pitchFamily="2" charset="0"/>
              </a:rPr>
              <a:t> for </a:t>
            </a:r>
            <a:r>
              <a:rPr lang="en-US" sz="2400" dirty="0" err="1">
                <a:latin typeface="Helvetica" pitchFamily="2" charset="0"/>
              </a:rPr>
              <a:t>plt.hist</a:t>
            </a:r>
            <a:r>
              <a:rPr lang="en-US" sz="2400" dirty="0">
                <a:latin typeface="Helvetica" pitchFamily="2" charset="0"/>
              </a:rPr>
              <a:t> to change this.  </a:t>
            </a:r>
          </a:p>
          <a:p>
            <a:r>
              <a:rPr lang="en-US" sz="2400" dirty="0">
                <a:latin typeface="Helvetica" pitchFamily="2" charset="0"/>
              </a:rPr>
              <a:t>Left panel: density=False.  Right: density=True.</a:t>
            </a:r>
          </a:p>
        </p:txBody>
      </p:sp>
    </p:spTree>
    <p:extLst>
      <p:ext uri="{BB962C8B-B14F-4D97-AF65-F5344CB8AC3E}">
        <p14:creationId xmlns:p14="http://schemas.microsoft.com/office/powerpoint/2010/main" val="408155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no single “right” bin size: balancing act b/w enough resolution vs. too much noise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4EACD-1D30-D13B-2E3E-39D7D314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8" y="2890981"/>
            <a:ext cx="10946843" cy="266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DE805-83A4-FC59-9CBA-17F1036130E3}"/>
              </a:ext>
            </a:extLst>
          </p:cNvPr>
          <p:cNvSpPr txBox="1"/>
          <p:nvPr/>
        </p:nvSpPr>
        <p:spPr>
          <a:xfrm>
            <a:off x="675861" y="5817704"/>
            <a:ext cx="8808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bins: lose the bimodal structure…too coarse!</a:t>
            </a:r>
          </a:p>
          <a:p>
            <a:r>
              <a:rPr lang="en-US" dirty="0"/>
              <a:t>200+ bins: lots of “noise”, a.k.a. jumps up and down from one bin to a next…too fine!</a:t>
            </a:r>
          </a:p>
          <a:p>
            <a:r>
              <a:rPr lang="en-US" dirty="0"/>
              <a:t>In this case, around 50 seems to be a good compromise</a:t>
            </a:r>
          </a:p>
        </p:txBody>
      </p:sp>
    </p:spTree>
    <p:extLst>
      <p:ext uri="{BB962C8B-B14F-4D97-AF65-F5344CB8AC3E}">
        <p14:creationId xmlns:p14="http://schemas.microsoft.com/office/powerpoint/2010/main" val="161236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the density rather than raw count makes the values less sensitive to bin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5BBB3-A0B6-15D7-F08B-F3566400839A}"/>
              </a:ext>
            </a:extLst>
          </p:cNvPr>
          <p:cNvSpPr txBox="1"/>
          <p:nvPr/>
        </p:nvSpPr>
        <p:spPr>
          <a:xfrm>
            <a:off x="657043" y="5681991"/>
            <a:ext cx="10576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Previous slide: density=True.  These: same but density=False.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But not the shape!  All bins just scaled up or down by same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8EB23-EADF-ECAE-334B-E39A8290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3" y="2793999"/>
            <a:ext cx="10508768" cy="25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the temperature histogram </a:t>
            </a:r>
            <a:r>
              <a:rPr lang="en-US" i="1" dirty="0"/>
              <a:t>bimodal</a:t>
            </a:r>
            <a:r>
              <a:rPr lang="en-US" dirty="0"/>
              <a:t> (i.e. has two peaks) rather than </a:t>
            </a:r>
            <a:r>
              <a:rPr lang="en-US" i="1" dirty="0"/>
              <a:t>unimodal</a:t>
            </a:r>
            <a:r>
              <a:rPr lang="en-US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2EA08-669A-A6A4-4794-0DFDC98A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23534"/>
            <a:ext cx="7772400" cy="38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Why a whole lecture on data visualization? ✅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Core plot types for 1D data: box-and-whiskers, timeseries, scatterplots, histograms ✅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dirty="0"/>
              <a:t>Actually doing these in python: </a:t>
            </a:r>
            <a:r>
              <a:rPr lang="en-US" b="1" dirty="0" err="1"/>
              <a:t>numpy</a:t>
            </a:r>
            <a:r>
              <a:rPr lang="en-US" b="1" dirty="0"/>
              <a:t>, matplotlib, Jupyter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6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 </a:t>
            </a:r>
            <a:r>
              <a:rPr lang="en-US" dirty="0"/>
              <a:t>is the most widely used plotting package in EAS &amp; what we’ll use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Etymology: it mimics the </a:t>
            </a:r>
            <a:r>
              <a:rPr lang="en-US" b="1" dirty="0"/>
              <a:t>plot</a:t>
            </a:r>
            <a:r>
              <a:rPr lang="en-US" dirty="0"/>
              <a:t>ting </a:t>
            </a:r>
            <a:r>
              <a:rPr lang="en-US" b="1" dirty="0"/>
              <a:t>lib</a:t>
            </a:r>
            <a:r>
              <a:rPr lang="en-US" dirty="0"/>
              <a:t>rary from the </a:t>
            </a:r>
            <a:r>
              <a:rPr lang="en-US" b="1" dirty="0"/>
              <a:t>MAT</a:t>
            </a:r>
            <a:r>
              <a:rPr lang="en-US" dirty="0"/>
              <a:t>LAB language, hence </a:t>
            </a:r>
            <a:r>
              <a:rPr lang="en-US" b="1" dirty="0"/>
              <a:t>matplotlib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F7104-636F-CC50-ECF9-1F8D585D5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023" y="2918846"/>
            <a:ext cx="4251278" cy="10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1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 </a:t>
            </a:r>
            <a:r>
              <a:rPr lang="en-US" dirty="0"/>
              <a:t>is the most widely used plotting package in EAS &amp; what we’ll use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of its stuff we need is within a </a:t>
            </a:r>
            <a:r>
              <a:rPr lang="en-US" i="1" dirty="0"/>
              <a:t>submodule</a:t>
            </a:r>
            <a:r>
              <a:rPr lang="en-US" dirty="0"/>
              <a:t>: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matplotlib.pyplot</a:t>
            </a: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By </a:t>
            </a:r>
            <a:r>
              <a:rPr lang="en-US" i="1" dirty="0"/>
              <a:t>convention</a:t>
            </a:r>
            <a:r>
              <a:rPr lang="en-US" dirty="0"/>
              <a:t>, imported as: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from matplotlib import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pyplot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as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</a:t>
            </a: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programming, follow conventions unless you have a good reason not to!  Makes it easier to share code, etc.</a:t>
            </a:r>
          </a:p>
        </p:txBody>
      </p:sp>
    </p:spTree>
    <p:extLst>
      <p:ext uri="{BB962C8B-B14F-4D97-AF65-F5344CB8AC3E}">
        <p14:creationId xmlns:p14="http://schemas.microsoft.com/office/powerpoint/2010/main" val="1725949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 </a:t>
            </a:r>
            <a:r>
              <a:rPr lang="en-US" dirty="0"/>
              <a:t>supports all of the types of plots we’ll need (and many more)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ones you’ll use most often: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plt.plot</a:t>
            </a:r>
            <a:r>
              <a:rPr lang="en-US" dirty="0"/>
              <a:t> : line plot (good for timeseries)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plt.hist</a:t>
            </a:r>
            <a:r>
              <a:rPr lang="en-US" dirty="0"/>
              <a:t> : histogram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plt.boxplot</a:t>
            </a:r>
            <a:r>
              <a:rPr lang="en-US" dirty="0"/>
              <a:t> : box-and-whisker plot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plt.scatter</a:t>
            </a:r>
            <a:r>
              <a:rPr lang="en-US" dirty="0"/>
              <a:t> : scatter plots</a:t>
            </a:r>
          </a:p>
        </p:txBody>
      </p:sp>
    </p:spTree>
    <p:extLst>
      <p:ext uri="{BB962C8B-B14F-4D97-AF65-F5344CB8AC3E}">
        <p14:creationId xmlns:p14="http://schemas.microsoft.com/office/powerpoint/2010/main" val="3396866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use any of them?  </a:t>
            </a:r>
            <a:br>
              <a:rPr lang="en-US" dirty="0"/>
            </a:br>
            <a:r>
              <a:rPr lang="en-US" dirty="0"/>
              <a:t>Jupyter will tell us if we just ask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 the name of any object followed by a question mark: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CDBDA-0719-E81A-1A15-BDE2B27C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617" y="3367586"/>
            <a:ext cx="8412086" cy="317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559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Why a whole class on data visualization?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Core plot types for 1D data: box-and-whiskers, timeseries, scatterplots, histograms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25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ndale Mono" panose="020B0509000000000004" pitchFamily="49" charset="0"/>
              </a:rPr>
              <a:t>xarray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also provides some of these directly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have an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xr.DataArray</a:t>
            </a:r>
            <a:r>
              <a:rPr lang="en-US" dirty="0"/>
              <a:t> named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arr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arr.plot</a:t>
            </a:r>
            <a:r>
              <a:rPr lang="en-US" dirty="0"/>
              <a:t> : line plot if </a:t>
            </a:r>
            <a:r>
              <a:rPr lang="en-US" dirty="0" err="1"/>
              <a:t>arr</a:t>
            </a:r>
            <a:r>
              <a:rPr lang="en-US" dirty="0"/>
              <a:t> is 1D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arr.plot</a:t>
            </a:r>
            <a:r>
              <a:rPr lang="en-US" dirty="0"/>
              <a:t> : contour plot if </a:t>
            </a:r>
            <a:r>
              <a:rPr lang="en-US" dirty="0" err="1"/>
              <a:t>arr</a:t>
            </a:r>
            <a:r>
              <a:rPr lang="en-US" dirty="0"/>
              <a:t> is 2D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arr.plot</a:t>
            </a:r>
            <a:r>
              <a:rPr lang="en-US" dirty="0"/>
              <a:t> : histogram if </a:t>
            </a:r>
            <a:r>
              <a:rPr lang="en-US" dirty="0" err="1"/>
              <a:t>arr</a:t>
            </a:r>
            <a:r>
              <a:rPr lang="en-US" dirty="0"/>
              <a:t> is &gt;=3D</a:t>
            </a:r>
          </a:p>
        </p:txBody>
      </p:sp>
    </p:spTree>
    <p:extLst>
      <p:ext uri="{BB962C8B-B14F-4D97-AF65-F5344CB8AC3E}">
        <p14:creationId xmlns:p14="http://schemas.microsoft.com/office/powerpoint/2010/main" val="206599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your notebook with the </a:t>
            </a:r>
            <a:r>
              <a:rPr lang="en-US" i="1" dirty="0"/>
              <a:t>Jupyter magic </a:t>
            </a:r>
            <a:r>
              <a:rPr lang="en-US" dirty="0"/>
              <a:t>command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%matplotlib inline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makes the plots that you create get automatically generated within the notebook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Might be on by default, but better to include it to be safe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There are many other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 magic commands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to explore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on Macs: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%config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InlineBackend.figure_format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= "retina"</a:t>
            </a:r>
          </a:p>
        </p:txBody>
      </p:sp>
    </p:spTree>
    <p:extLst>
      <p:ext uri="{BB962C8B-B14F-4D97-AF65-F5344CB8AC3E}">
        <p14:creationId xmlns:p14="http://schemas.microsoft.com/office/powerpoint/2010/main" val="1119895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</a:t>
            </a:r>
            <a:r>
              <a:rPr lang="en-US" dirty="0"/>
              <a:t> works with lists, but for data analysis in general better to use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endParaRPr lang="en-US" b="1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“Powerful N-Dimensional Arrays”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93CAF219-A9C9-060D-D4D2-4502D229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2" y="2285999"/>
            <a:ext cx="6096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7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provides an </a:t>
            </a:r>
            <a:r>
              <a:rPr lang="en-US" b="1" dirty="0" err="1">
                <a:latin typeface="Andale Mono" panose="020B0509000000000004" pitchFamily="49" charset="0"/>
              </a:rPr>
              <a:t>ndarray</a:t>
            </a:r>
            <a:r>
              <a:rPr lang="en-US" dirty="0"/>
              <a:t> class that’s perfect for representing scientific datasets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9EA9BB-DC54-876D-1C9F-78FB1D26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46" y="2660549"/>
            <a:ext cx="7772400" cy="3822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7310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provides an </a:t>
            </a:r>
            <a:r>
              <a:rPr lang="en-US" b="1" dirty="0" err="1">
                <a:latin typeface="Andale Mono" panose="020B0509000000000004" pitchFamily="49" charset="0"/>
              </a:rPr>
              <a:t>ndarray</a:t>
            </a:r>
            <a:r>
              <a:rPr lang="en-US" dirty="0"/>
              <a:t> class that’s perfect for representing scientific datasets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51F09-36D0-027D-1B11-8B13B699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2" y="3234709"/>
            <a:ext cx="10953590" cy="2169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6361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 better: </a:t>
            </a:r>
            <a:r>
              <a:rPr lang="en-US" b="1" dirty="0" err="1">
                <a:latin typeface="Andale Mono" panose="020B0509000000000004" pitchFamily="49" charset="0"/>
              </a:rPr>
              <a:t>xarray</a:t>
            </a:r>
            <a:r>
              <a:rPr lang="en-US" b="1" dirty="0">
                <a:latin typeface="Andale Mono" panose="020B0509000000000004" pitchFamily="49" charset="0"/>
              </a:rPr>
              <a:t>.</a:t>
            </a:r>
            <a:r>
              <a:rPr lang="en-US" dirty="0"/>
              <a:t>  Adds labels and lots of other helpful stuff.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4A074-3D98-024E-8462-294CA3F04B70}"/>
              </a:ext>
            </a:extLst>
          </p:cNvPr>
          <p:cNvSpPr txBox="1"/>
          <p:nvPr/>
        </p:nvSpPr>
        <p:spPr>
          <a:xfrm>
            <a:off x="1033670" y="5297270"/>
            <a:ext cx="819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Convention: </a:t>
            </a:r>
            <a:r>
              <a:rPr lang="en-US" sz="3600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</a:t>
            </a:r>
            <a:r>
              <a:rPr lang="en-US" sz="3600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xarray</a:t>
            </a:r>
            <a:r>
              <a:rPr lang="en-US" sz="3600" b="1" dirty="0">
                <a:highlight>
                  <a:srgbClr val="C0C0C0"/>
                </a:highlight>
                <a:latin typeface="Andale Mono" panose="020B0509000000000004" pitchFamily="49" charset="0"/>
              </a:rPr>
              <a:t> as </a:t>
            </a:r>
            <a:r>
              <a:rPr lang="en-US" sz="3600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xr</a:t>
            </a:r>
            <a:endParaRPr lang="en-US" sz="3600" b="1" dirty="0">
              <a:highlight>
                <a:srgbClr val="C0C0C0"/>
              </a:highlight>
              <a:latin typeface="Andale Mono" panose="020B0509000000000004" pitchFamily="49" charset="0"/>
            </a:endParaRPr>
          </a:p>
        </p:txBody>
      </p:sp>
      <p:pic>
        <p:nvPicPr>
          <p:cNvPr id="1032" name="Picture 8" descr="Xarray documentation">
            <a:hlinkClick r:id="rId3"/>
            <a:extLst>
              <a:ext uri="{FF2B5EF4-FFF2-40B4-BE49-F238E27FC236}">
                <a16:creationId xmlns:a16="http://schemas.microsoft.com/office/drawing/2014/main" id="{C244671C-4C04-4F63-67EF-AE139C3B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90" y="2419350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59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ndale Mono" panose="020B0509000000000004" pitchFamily="49" charset="0"/>
              </a:rPr>
              <a:t>xarray.DataArray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objects store their values </a:t>
            </a:r>
            <a:r>
              <a:rPr lang="en-US" b="1" dirty="0" err="1">
                <a:latin typeface="Andale Mono" panose="020B0509000000000004" pitchFamily="49" charset="0"/>
              </a:rPr>
              <a:t>numpy.ndarray</a:t>
            </a:r>
            <a:r>
              <a:rPr lang="en-US" dirty="0"/>
              <a:t>: access it via the</a:t>
            </a:r>
            <a:r>
              <a:rPr lang="en-US" b="1" dirty="0">
                <a:latin typeface="Andale Mono" panose="020B0509000000000004" pitchFamily="49" charset="0"/>
              </a:rPr>
              <a:t> values </a:t>
            </a:r>
            <a:r>
              <a:rPr lang="en-US" dirty="0"/>
              <a:t>attribute: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81F96-42CC-F6E9-14D4-3EAACFC1A7D4}"/>
              </a:ext>
            </a:extLst>
          </p:cNvPr>
          <p:cNvSpPr txBox="1"/>
          <p:nvPr/>
        </p:nvSpPr>
        <p:spPr>
          <a:xfrm>
            <a:off x="914400" y="3230218"/>
            <a:ext cx="10283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dirty="0"/>
              <a:t>If you have an </a:t>
            </a:r>
            <a:r>
              <a:rPr lang="en-US" sz="3600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xr.DataArray</a:t>
            </a:r>
            <a:r>
              <a:rPr lang="en-US" sz="3600" dirty="0"/>
              <a:t> named </a:t>
            </a:r>
            <a:r>
              <a:rPr lang="en-US" sz="3600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arr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endParaRPr lang="en-US" sz="3600" dirty="0"/>
          </a:p>
          <a:p>
            <a:pPr algn="ctr"/>
            <a:r>
              <a:rPr lang="en-US" sz="3600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arr.values</a:t>
            </a:r>
            <a:endParaRPr lang="en-US" sz="3600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algn="ctr"/>
            <a:endParaRPr lang="en-US" sz="3600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r>
              <a:rPr lang="en-US" sz="3600" dirty="0"/>
              <a:t>(But for plotting and most things, just use </a:t>
            </a:r>
            <a:r>
              <a:rPr lang="en-US" sz="3600" dirty="0" err="1"/>
              <a:t>arr</a:t>
            </a:r>
            <a:r>
              <a:rPr lang="en-US" sz="3600" dirty="0"/>
              <a:t> itself!)</a:t>
            </a:r>
          </a:p>
        </p:txBody>
      </p:sp>
    </p:spTree>
    <p:extLst>
      <p:ext uri="{BB962C8B-B14F-4D97-AF65-F5344CB8AC3E}">
        <p14:creationId xmlns:p14="http://schemas.microsoft.com/office/powerpoint/2010/main" val="192162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Already, we saw that a single plot can give us a lot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Central Park daily average temperature: seasonality, likely warming trend, bad values at 0°F,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 though we also decided plots alone aren’t sufficient!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E2E4F-13DC-134D-533C-4A48CA28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99" y="2465025"/>
            <a:ext cx="5541075" cy="42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6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kinds of plots can provide different key pieces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1276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</a:t>
            </a:r>
            <a:r>
              <a:rPr lang="en-US" b="1" dirty="0"/>
              <a:t>timeseries</a:t>
            </a:r>
            <a:r>
              <a:rPr lang="en-US" dirty="0"/>
              <a:t> plots are great for examining how the dataset varies </a:t>
            </a:r>
            <a:r>
              <a:rPr lang="en-US" i="1" dirty="0"/>
              <a:t>with time</a:t>
            </a:r>
            <a:r>
              <a:rPr lang="en-US" dirty="0"/>
              <a:t>, but that’s not the whole story!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We might want to summarize the overall range of values across </a:t>
            </a:r>
            <a:r>
              <a:rPr lang="en-US" i="1" dirty="0"/>
              <a:t>all</a:t>
            </a:r>
            <a:r>
              <a:rPr lang="en-US" dirty="0"/>
              <a:t> times in a succinct way: </a:t>
            </a:r>
            <a:r>
              <a:rPr lang="en-US" b="1" dirty="0"/>
              <a:t>box-and-whisker plot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685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kinds of plots can provide different key pieces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1276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We might want to see how closely the behavior of one variable is related to another: </a:t>
            </a:r>
            <a:r>
              <a:rPr lang="en-US" b="1" dirty="0"/>
              <a:t>scatterplot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Or see graphically the ranges of values where the dataset has lots of values vs. few values: </a:t>
            </a:r>
            <a:r>
              <a:rPr lang="en-US" b="1" dirty="0"/>
              <a:t>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7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a given plot, different choices can either clarify or obscure the underlying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030691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of these are obvious (see below), but others aren’t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AC4CE-6EF2-03D8-F6FB-68F5925F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3429000"/>
            <a:ext cx="9243132" cy="31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(histograms especially) provide a conceptual bridge into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essence, a histogram is a way of approximating the </a:t>
            </a:r>
            <a:r>
              <a:rPr lang="en-US" b="1" dirty="0"/>
              <a:t>probability density function </a:t>
            </a:r>
            <a:r>
              <a:rPr lang="en-US" dirty="0"/>
              <a:t>(PDF) of a distribution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PDFs are the beating heart of statistics!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That makes histograms a nice segue into probability theory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Which we’ll cover next time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3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Why a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whole class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 data visualization? ✅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Core plot types for 1D data: box-and-whiskers, timeseries, scatterplots, histograms</a:t>
            </a:r>
          </a:p>
        </p:txBody>
      </p:sp>
    </p:spTree>
    <p:extLst>
      <p:ext uri="{BB962C8B-B14F-4D97-AF65-F5344CB8AC3E}">
        <p14:creationId xmlns:p14="http://schemas.microsoft.com/office/powerpoint/2010/main" val="363168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34351</TotalTime>
  <Words>1425</Words>
  <Application>Microsoft Macintosh PowerPoint</Application>
  <PresentationFormat>Widescreen</PresentationFormat>
  <Paragraphs>175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Andale Mono</vt:lpstr>
      <vt:lpstr>Arial</vt:lpstr>
      <vt:lpstr>Calibri</vt:lpstr>
      <vt:lpstr>Helvetica</vt:lpstr>
      <vt:lpstr>Office Theme 2013 - 2022</vt:lpstr>
      <vt:lpstr>Data Visualization</vt:lpstr>
      <vt:lpstr>What we’re covering today:</vt:lpstr>
      <vt:lpstr>What we’re covering today:</vt:lpstr>
      <vt:lpstr>Already, we saw that a single plot can give us a lot of information</vt:lpstr>
      <vt:lpstr>Different kinds of plots can provide different key pieces of information</vt:lpstr>
      <vt:lpstr>Different kinds of plots can provide different key pieces of information</vt:lpstr>
      <vt:lpstr>For a given plot, different choices can either clarify or obscure the underlying behaviors</vt:lpstr>
      <vt:lpstr>Plots (histograms especially) provide a conceptual bridge into probability theory</vt:lpstr>
      <vt:lpstr>What we’re covering today:</vt:lpstr>
      <vt:lpstr>Box-and-whisker plots summarize the median, IQR, and outlier values of a dataset</vt:lpstr>
      <vt:lpstr>Box-and-whisker plots summarize the median, IQR, and outlier values of a dataset</vt:lpstr>
      <vt:lpstr>We’ve already seen timeseries: time as one axis, the values at each time as the other</vt:lpstr>
      <vt:lpstr>Timeseries are one type of scatterplot: quantity A on one axis; quantity B the other</vt:lpstr>
      <vt:lpstr>The less scatter, the tighter the relationship between the two quantities</vt:lpstr>
      <vt:lpstr>The less scatter, the tighter the relationship between the two quantities</vt:lpstr>
      <vt:lpstr>The less scatter, the tighter the relationship between the two quantities</vt:lpstr>
      <vt:lpstr>There can be strong positive relationship, or negative, or in between</vt:lpstr>
      <vt:lpstr>There can be strong positive relationship, or negative, or in between</vt:lpstr>
      <vt:lpstr>There can be strong positive relationship, or negative, or in between</vt:lpstr>
      <vt:lpstr>A histogram shows how many values fall into different bins from smallest to largest</vt:lpstr>
      <vt:lpstr>If you normalize by the width of each bin,  this becomes a probability density</vt:lpstr>
      <vt:lpstr>There is no single “right” bin size: balancing act b/w enough resolution vs. too much noise</vt:lpstr>
      <vt:lpstr>Plotting the density rather than raw count makes the values less sensitive to bin size</vt:lpstr>
      <vt:lpstr>Why is the temperature histogram bimodal (i.e. has two peaks) rather than unimodal?</vt:lpstr>
      <vt:lpstr>What we’re covering today:</vt:lpstr>
      <vt:lpstr>matplotlib is the most widely used plotting package in EAS &amp; what we’ll use </vt:lpstr>
      <vt:lpstr>matplotlib is the most widely used plotting package in EAS &amp; what we’ll use </vt:lpstr>
      <vt:lpstr>matplotlib supports all of the types of plots we’ll need (and many more)</vt:lpstr>
      <vt:lpstr>How do we use any of them?   Jupyter will tell us if we just ask </vt:lpstr>
      <vt:lpstr>xarray also provides some of these directly</vt:lpstr>
      <vt:lpstr>Start your notebook with the Jupyter magic command %matplotlib inline</vt:lpstr>
      <vt:lpstr>matplotlib works with lists, but for data analysis in general better to use numpy</vt:lpstr>
      <vt:lpstr>numpy provides an ndarray class that’s perfect for representing scientific datasets </vt:lpstr>
      <vt:lpstr>numpy provides an ndarray class that’s perfect for representing scientific datasets </vt:lpstr>
      <vt:lpstr>Even better: xarray.  Adds labels and lots of other helpful stuff.</vt:lpstr>
      <vt:lpstr>xarray.DataArray objects store their values numpy.ndarray: access it via the values attribute: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the Earth &amp; Atmospheric Sciences</dc:title>
  <dc:creator>Spencer Alan Hill</dc:creator>
  <cp:lastModifiedBy>Spencer A Hill</cp:lastModifiedBy>
  <cp:revision>103</cp:revision>
  <dcterms:created xsi:type="dcterms:W3CDTF">2023-08-21T13:32:13Z</dcterms:created>
  <dcterms:modified xsi:type="dcterms:W3CDTF">2025-10-03T19:41:23Z</dcterms:modified>
</cp:coreProperties>
</file>