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334" r:id="rId3"/>
    <p:sldId id="335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344" r:id="rId12"/>
    <p:sldId id="347" r:id="rId13"/>
    <p:sldId id="345" r:id="rId14"/>
    <p:sldId id="348" r:id="rId15"/>
    <p:sldId id="359" r:id="rId16"/>
    <p:sldId id="349" r:id="rId17"/>
    <p:sldId id="350" r:id="rId18"/>
    <p:sldId id="360" r:id="rId19"/>
    <p:sldId id="351" r:id="rId20"/>
    <p:sldId id="352" r:id="rId21"/>
    <p:sldId id="353" r:id="rId22"/>
    <p:sldId id="354" r:id="rId23"/>
    <p:sldId id="355" r:id="rId24"/>
    <p:sldId id="356" r:id="rId25"/>
    <p:sldId id="357" r:id="rId26"/>
    <p:sldId id="358" r:id="rId27"/>
    <p:sldId id="361" r:id="rId28"/>
    <p:sldId id="36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3BCC392-C028-7846-9394-326088594AAE}">
          <p14:sldIdLst>
            <p14:sldId id="256"/>
          </p14:sldIdLst>
        </p14:section>
        <p14:section name="First section" id="{F54E177E-2804-3447-9053-7D5F5C04B5D1}">
          <p14:sldIdLst/>
        </p14:section>
        <p14:section name="Timeseries, box and whiskers, histograms" id="{D8AA022D-BDD4-CA43-B63A-CA22797B8F80}">
          <p14:sldIdLst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4"/>
            <p14:sldId id="347"/>
            <p14:sldId id="345"/>
            <p14:sldId id="348"/>
            <p14:sldId id="359"/>
            <p14:sldId id="349"/>
            <p14:sldId id="350"/>
            <p14:sldId id="36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61"/>
            <p14:sldId id="36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888"/>
    <p:restoredTop sz="94482"/>
  </p:normalViewPr>
  <p:slideViewPr>
    <p:cSldViewPr snapToGrid="0">
      <p:cViewPr varScale="1">
        <p:scale>
          <a:sx n="98" d="100"/>
          <a:sy n="98" d="100"/>
        </p:scale>
        <p:origin x="224" y="3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9" d="100"/>
          <a:sy n="119" d="100"/>
        </p:scale>
        <p:origin x="298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9021FD-58CC-2F4C-B253-ECFF5457A26A}" type="datetimeFigureOut">
              <a:rPr lang="en-US" smtClean="0"/>
              <a:t>9/15/25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457FC-CCC6-2445-89CB-675E32C0B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80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94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67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756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982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956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57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015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979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153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696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26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626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674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61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478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903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1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86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69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613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02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87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34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164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08C98-BCC8-8287-D00A-EFFD9D6C3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914400"/>
            <a:ext cx="105156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B4B349-32C0-3BCF-09F2-6A84BDD6F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3657600"/>
            <a:ext cx="105156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4B286-DDFE-ADA3-B3E5-BFF4D45E1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49E4-EF0F-DD4F-9523-E1E9E1AA5371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FC10C-76F1-EB10-89D0-69ADEB69F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3FAE7-FEBA-589B-EF33-44FE79C7C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2442-82E0-014F-95D0-87D437CC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22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9A86C-AE68-739F-791B-DEE4A28B0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84DB6F-59C5-ED84-6D36-B5630B8B2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054D2-74A9-73BB-0FDD-A4EB72263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49E4-EF0F-DD4F-9523-E1E9E1AA5371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CDDF5-3467-1E66-EA4A-6F0C803A1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0D16F-B9D7-36EF-D074-29A011BA6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2442-82E0-014F-95D0-87D437CC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03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4C8CBF-12BC-16D3-3905-0AC9C9223A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6CD947-06E0-9D11-7608-252BA3FC5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FB25A-3807-703B-124E-3041B45E4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49E4-EF0F-DD4F-9523-E1E9E1AA5371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B5A98-AF17-C7E4-1C9E-345FF9B79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EDF90-F4FF-C097-98BC-1F31E8C38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2442-82E0-014F-95D0-87D437CC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45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A20FD-BD32-2C50-4D21-E0095B8B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93E87-EF6F-C0CD-E894-2B62844F8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  <a:lvl2pPr>
              <a:lnSpc>
                <a:spcPct val="100000"/>
              </a:lnSpc>
              <a:spcBef>
                <a:spcPts val="0"/>
              </a:spcBef>
              <a:defRPr/>
            </a:lvl2pPr>
            <a:lvl3pPr>
              <a:lnSpc>
                <a:spcPct val="100000"/>
              </a:lnSpc>
              <a:spcBef>
                <a:spcPts val="0"/>
              </a:spcBef>
              <a:defRPr/>
            </a:lvl3pPr>
            <a:lvl4pPr>
              <a:lnSpc>
                <a:spcPct val="100000"/>
              </a:lnSpc>
              <a:spcBef>
                <a:spcPts val="0"/>
              </a:spcBef>
              <a:defRPr/>
            </a:lvl4pPr>
            <a:lvl5pPr>
              <a:lnSpc>
                <a:spcPct val="10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E0573-EA2A-34B9-C57F-60D49BC7D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49E4-EF0F-DD4F-9523-E1E9E1AA5371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B97ED-5D7E-2EC3-44CD-4E387C4D4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499F-0BBA-3E33-CE1D-3FEA55B2E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2442-82E0-014F-95D0-87D437CC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5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E9C92-7B2F-1A42-36D7-B231AA9C0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2A126-3275-3C8E-6A96-2D1D463B6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373C5-835E-F2AC-27CE-5C8ACBB64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49E4-EF0F-DD4F-9523-E1E9E1AA5371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D3116-F4EB-7341-2DCF-DC275E8F2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5250D-A20A-A6C1-7AF4-0053436FA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2442-82E0-014F-95D0-87D437CC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27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A7D40-8BDA-7B43-D518-1FE0A1D5B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5099C-2CA4-7353-B6CA-13B99D681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BC383-A1B3-C8CA-7473-E34E58920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597A1-2DFF-9CAD-C441-28156141C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49E4-EF0F-DD4F-9523-E1E9E1AA5371}" type="datetimeFigureOut">
              <a:rPr lang="en-US" smtClean="0"/>
              <a:t>9/15/25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AB76D-0433-EA66-D24A-A6494969F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E3621-C422-652B-17E1-B171C74FA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2442-82E0-014F-95D0-87D437CC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97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A691-1596-651D-1DAE-B3174B103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AB1A6-64E4-880E-B2AE-233F41410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F987BA-9CAF-3D0C-81D9-3DB19AAE9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057254-B135-93F7-872D-1D07E46E2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E59198-49B7-DCEE-5D25-EB619FBC9D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DE5405-DBAD-CB05-BE54-FAA1B427C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49E4-EF0F-DD4F-9523-E1E9E1AA5371}" type="datetimeFigureOut">
              <a:rPr lang="en-US" smtClean="0"/>
              <a:t>9/15/25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70819D-07C6-20F0-E3D4-BF736B7A8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663A17-AFAB-9122-6FA1-98444AC64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2442-82E0-014F-95D0-87D437CC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68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734F0-A099-B544-FB17-2DE28B8C6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FA3A7B-3FB5-F01D-2B08-0E90027DD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49E4-EF0F-DD4F-9523-E1E9E1AA5371}" type="datetimeFigureOut">
              <a:rPr lang="en-US" smtClean="0"/>
              <a:t>9/15/25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EDE4C1-5109-5D9E-662B-3B05CC02F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D3CECF-6C26-7811-5430-FB801E847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2442-82E0-014F-95D0-87D437CC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6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A2738C-D1B5-6244-D7E0-1C0B7F119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49E4-EF0F-DD4F-9523-E1E9E1AA5371}" type="datetimeFigureOut">
              <a:rPr lang="en-US" smtClean="0"/>
              <a:t>9/15/25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C75AA9-80B4-95E6-DA7C-879922CAA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77BFF-1F2A-665F-B8A8-0F8EAA4C6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2442-82E0-014F-95D0-87D437CC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9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72064-F3F7-E22C-D021-4A1A35B29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D279A-251E-6492-3919-90FF249BD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E31470-D5F4-4A5F-8F66-8DB91BBA3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3EF56-52E5-1A53-B9BC-27F095071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49E4-EF0F-DD4F-9523-E1E9E1AA5371}" type="datetimeFigureOut">
              <a:rPr lang="en-US" smtClean="0"/>
              <a:t>9/15/25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05809-F775-522F-86F5-0CC550638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0FF91-3476-5FFB-E05A-0779F95EF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2442-82E0-014F-95D0-87D437CC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22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02294-1AF2-2A1C-7FD6-EAAA8418E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F4657D-040D-3191-4B97-8AA81AA81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847D77-264C-8897-1742-4CFB2ACC1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D9865E-3AC6-C8BA-7F36-7253B7912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49E4-EF0F-DD4F-9523-E1E9E1AA5371}" type="datetimeFigureOut">
              <a:rPr lang="en-US" smtClean="0"/>
              <a:t>9/15/25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AACEE-E2C2-628D-5CD8-9B592C811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D989B-F258-3D63-A518-1AD957246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2442-82E0-014F-95D0-87D437CC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2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D06845-AE49-EC1D-6051-58A6BB01E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399"/>
            <a:ext cx="105156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ECCF3-DBDA-1286-8A6E-928F8EB71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2743200"/>
            <a:ext cx="10515600" cy="32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872C5-F1D7-2993-B1F6-EC0C4D1344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A49E4-EF0F-DD4F-9523-E1E9E1AA5371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F45E7-D9A3-4E75-7003-2DB35744A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5CB96-A590-0633-E10C-45D612121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02442-82E0-014F-95D0-87D437CC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80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python.readthedocs.io/en/stable/interactive/magics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numpy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unidata.github.io/netcdf4-python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idata.ucar.edu/software/netcdf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ip_(package_manager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Recursive_acronym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pip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940F3-0DC9-900C-50AA-FA4445BD2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4431" y="1122363"/>
            <a:ext cx="10093569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Visualization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558D28-989B-EC1A-CF4A-6C1027E39A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4431" y="4079875"/>
            <a:ext cx="10515600" cy="1655762"/>
          </a:xfrm>
        </p:spPr>
        <p:txBody>
          <a:bodyPr/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857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use </a:t>
            </a:r>
            <a:r>
              <a:rPr lang="en-US" b="1" dirty="0">
                <a:latin typeface="Andale Mono" panose="020B0509000000000004" pitchFamily="49" charset="0"/>
              </a:rPr>
              <a:t>pip</a:t>
            </a:r>
            <a:r>
              <a:rPr lang="en-US" dirty="0"/>
              <a:t> now to install the other packages we need: </a:t>
            </a:r>
            <a:r>
              <a:rPr lang="en-US" b="1" dirty="0" err="1">
                <a:latin typeface="Andale Mono" panose="020B0509000000000004" pitchFamily="49" charset="0"/>
              </a:rPr>
              <a:t>numpy</a:t>
            </a:r>
            <a:r>
              <a:rPr lang="en-US" dirty="0">
                <a:latin typeface="Andale Mono" panose="020B0509000000000004" pitchFamily="49" charset="0"/>
              </a:rPr>
              <a:t> &amp;</a:t>
            </a:r>
            <a:r>
              <a:rPr lang="en-US" b="1" dirty="0">
                <a:latin typeface="Andale Mono" panose="020B0509000000000004" pitchFamily="49" charset="0"/>
              </a:rPr>
              <a:t> matplotlib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BCA251-AA78-F29C-2C49-0E7A6E059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743199"/>
            <a:ext cx="10280073" cy="34543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Q: What are the commands to install these?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A: </a:t>
            </a:r>
            <a:r>
              <a:rPr lang="en-US" b="1" dirty="0">
                <a:highlight>
                  <a:srgbClr val="C0C0C0"/>
                </a:highlight>
                <a:latin typeface="Andale Mono" panose="020B0509000000000004" pitchFamily="49" charset="0"/>
              </a:rPr>
              <a:t>pip install </a:t>
            </a:r>
            <a:r>
              <a:rPr lang="en-US" b="1" dirty="0" err="1">
                <a:highlight>
                  <a:srgbClr val="C0C0C0"/>
                </a:highlight>
                <a:latin typeface="Andale Mono" panose="020B0509000000000004" pitchFamily="49" charset="0"/>
              </a:rPr>
              <a:t>numpy</a:t>
            </a:r>
            <a:r>
              <a:rPr lang="en-US" b="1" dirty="0">
                <a:highlight>
                  <a:srgbClr val="C0C0C0"/>
                </a:highlight>
                <a:latin typeface="Andale Mono" panose="020B0509000000000004" pitchFamily="49" charset="0"/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and </a:t>
            </a:r>
            <a:r>
              <a:rPr lang="en-US" b="1" dirty="0">
                <a:highlight>
                  <a:srgbClr val="C0C0C0"/>
                </a:highlight>
                <a:latin typeface="Andale Mono" panose="020B0509000000000004" pitchFamily="49" charset="0"/>
              </a:rPr>
              <a:t>pip install matplotlib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OR </a:t>
            </a:r>
            <a:r>
              <a:rPr lang="en-US" b="1" dirty="0">
                <a:highlight>
                  <a:srgbClr val="C0C0C0"/>
                </a:highlight>
                <a:latin typeface="Andale Mono" panose="020B0509000000000004" pitchFamily="49" charset="0"/>
              </a:rPr>
              <a:t>pip install </a:t>
            </a:r>
            <a:r>
              <a:rPr lang="en-US" b="1" dirty="0" err="1">
                <a:highlight>
                  <a:srgbClr val="C0C0C0"/>
                </a:highlight>
                <a:latin typeface="Andale Mono" panose="020B0509000000000004" pitchFamily="49" charset="0"/>
              </a:rPr>
              <a:t>numpy</a:t>
            </a:r>
            <a:r>
              <a:rPr lang="en-US" b="1" dirty="0">
                <a:highlight>
                  <a:srgbClr val="C0C0C0"/>
                </a:highlight>
                <a:latin typeface="Andale Mono" panose="020B0509000000000004" pitchFamily="49" charset="0"/>
              </a:rPr>
              <a:t> matplotlib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(can do multiple at once)</a:t>
            </a:r>
          </a:p>
        </p:txBody>
      </p:sp>
    </p:spTree>
    <p:extLst>
      <p:ext uri="{BB962C8B-B14F-4D97-AF65-F5344CB8AC3E}">
        <p14:creationId xmlns:p14="http://schemas.microsoft.com/office/powerpoint/2010/main" val="375888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Andale Mono" panose="020B0509000000000004" pitchFamily="49" charset="0"/>
              </a:rPr>
              <a:t>matplotlib </a:t>
            </a:r>
            <a:r>
              <a:rPr lang="en-US" dirty="0"/>
              <a:t>is the most widely used plotting package in EAS &amp; what we’ll use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BCA251-AA78-F29C-2C49-0E7A6E059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743199"/>
            <a:ext cx="10280073" cy="34543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hlinkClick r:id="rId3"/>
            </a:endParaRPr>
          </a:p>
          <a:p>
            <a:pPr marL="0" indent="0">
              <a:buNone/>
            </a:pPr>
            <a:endParaRPr lang="en-US" dirty="0">
              <a:hlinkClick r:id="rId3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Etymology: it mimics the </a:t>
            </a:r>
            <a:r>
              <a:rPr lang="en-US" b="1" dirty="0"/>
              <a:t>plot</a:t>
            </a:r>
            <a:r>
              <a:rPr lang="en-US" dirty="0"/>
              <a:t>ting </a:t>
            </a:r>
            <a:r>
              <a:rPr lang="en-US" b="1" dirty="0"/>
              <a:t>lib</a:t>
            </a:r>
            <a:r>
              <a:rPr lang="en-US" dirty="0"/>
              <a:t>rary from the </a:t>
            </a:r>
            <a:r>
              <a:rPr lang="en-US" b="1" dirty="0"/>
              <a:t>MAT</a:t>
            </a:r>
            <a:r>
              <a:rPr lang="en-US" dirty="0"/>
              <a:t>LAB language, hence </a:t>
            </a:r>
            <a:r>
              <a:rPr lang="en-US" b="1" dirty="0"/>
              <a:t>matplotlib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https://matplotlib.org/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6F7104-636F-CC50-ECF9-1F8D585D5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5023" y="2918846"/>
            <a:ext cx="4251278" cy="102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214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Andale Mono" panose="020B0509000000000004" pitchFamily="49" charset="0"/>
              </a:rPr>
              <a:t>matplotlib </a:t>
            </a:r>
            <a:r>
              <a:rPr lang="en-US" dirty="0"/>
              <a:t>is the most widely used plotting package in EAS &amp; what we’ll use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BCA251-AA78-F29C-2C49-0E7A6E059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743199"/>
            <a:ext cx="10280073" cy="3454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All of its stuff we need is within a </a:t>
            </a:r>
            <a:r>
              <a:rPr lang="en-US" i="1" dirty="0"/>
              <a:t>submodule</a:t>
            </a:r>
            <a:r>
              <a:rPr lang="en-US" dirty="0"/>
              <a:t>: </a:t>
            </a:r>
            <a:r>
              <a:rPr lang="en-US" b="1" dirty="0" err="1">
                <a:highlight>
                  <a:srgbClr val="C0C0C0"/>
                </a:highlight>
                <a:latin typeface="Andale Mono" panose="020B0509000000000004" pitchFamily="49" charset="0"/>
              </a:rPr>
              <a:t>matplotlib.pyplot</a:t>
            </a:r>
            <a:endParaRPr lang="en-US" b="1" dirty="0">
              <a:highlight>
                <a:srgbClr val="C0C0C0"/>
              </a:highlight>
              <a:latin typeface="Andale Mono" panose="020B0509000000000004" pitchFamily="49" charset="0"/>
            </a:endParaRPr>
          </a:p>
          <a:p>
            <a:pPr marL="0" indent="0">
              <a:buNone/>
            </a:pPr>
            <a:endParaRPr lang="en-US" b="1" dirty="0">
              <a:highlight>
                <a:srgbClr val="C0C0C0"/>
              </a:highlight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/>
              <a:t>By </a:t>
            </a:r>
            <a:r>
              <a:rPr lang="en-US" i="1" dirty="0"/>
              <a:t>convention</a:t>
            </a:r>
            <a:r>
              <a:rPr lang="en-US" dirty="0"/>
              <a:t>, imported as: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>
                <a:highlight>
                  <a:srgbClr val="C0C0C0"/>
                </a:highlight>
                <a:latin typeface="Andale Mono" panose="020B0509000000000004" pitchFamily="49" charset="0"/>
              </a:rPr>
              <a:t>from matplotlib import </a:t>
            </a:r>
            <a:r>
              <a:rPr lang="en-US" b="1" dirty="0" err="1">
                <a:highlight>
                  <a:srgbClr val="C0C0C0"/>
                </a:highlight>
                <a:latin typeface="Andale Mono" panose="020B0509000000000004" pitchFamily="49" charset="0"/>
              </a:rPr>
              <a:t>pyplot</a:t>
            </a:r>
            <a:r>
              <a:rPr lang="en-US" b="1" dirty="0">
                <a:highlight>
                  <a:srgbClr val="C0C0C0"/>
                </a:highlight>
                <a:latin typeface="Andale Mono" panose="020B0509000000000004" pitchFamily="49" charset="0"/>
              </a:rPr>
              <a:t> as </a:t>
            </a:r>
            <a:r>
              <a:rPr lang="en-US" b="1" dirty="0" err="1">
                <a:highlight>
                  <a:srgbClr val="C0C0C0"/>
                </a:highlight>
                <a:latin typeface="Andale Mono" panose="020B0509000000000004" pitchFamily="49" charset="0"/>
              </a:rPr>
              <a:t>plt</a:t>
            </a:r>
            <a:endParaRPr lang="en-US" b="1" dirty="0">
              <a:highlight>
                <a:srgbClr val="C0C0C0"/>
              </a:highlight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 programming, follow conventions unless you have a good reason not to!  Makes it easier to share code, etc.</a:t>
            </a:r>
          </a:p>
        </p:txBody>
      </p:sp>
    </p:spTree>
    <p:extLst>
      <p:ext uri="{BB962C8B-B14F-4D97-AF65-F5344CB8AC3E}">
        <p14:creationId xmlns:p14="http://schemas.microsoft.com/office/powerpoint/2010/main" val="1725949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Andale Mono" panose="020B0509000000000004" pitchFamily="49" charset="0"/>
              </a:rPr>
              <a:t>matplotlib </a:t>
            </a:r>
            <a:r>
              <a:rPr lang="en-US" dirty="0"/>
              <a:t>supports all of the types of plots we’ll need (and many more)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BCA251-AA78-F29C-2C49-0E7A6E059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743199"/>
            <a:ext cx="10280073" cy="3454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ones you’ll use most often: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 err="1">
                <a:highlight>
                  <a:srgbClr val="C0C0C0"/>
                </a:highlight>
                <a:latin typeface="Andale Mono" panose="020B0509000000000004" pitchFamily="49" charset="0"/>
              </a:rPr>
              <a:t>plt.plot</a:t>
            </a:r>
            <a:r>
              <a:rPr lang="en-US" dirty="0"/>
              <a:t> : line plot (good for timeseries)</a:t>
            </a:r>
          </a:p>
          <a:p>
            <a:r>
              <a:rPr lang="en-US" b="1" dirty="0" err="1">
                <a:highlight>
                  <a:srgbClr val="C0C0C0"/>
                </a:highlight>
                <a:latin typeface="Andale Mono" panose="020B0509000000000004" pitchFamily="49" charset="0"/>
              </a:rPr>
              <a:t>plt.hist</a:t>
            </a:r>
            <a:r>
              <a:rPr lang="en-US" dirty="0"/>
              <a:t> : histogram</a:t>
            </a:r>
          </a:p>
          <a:p>
            <a:r>
              <a:rPr lang="en-US" b="1" dirty="0" err="1">
                <a:highlight>
                  <a:srgbClr val="C0C0C0"/>
                </a:highlight>
                <a:latin typeface="Andale Mono" panose="020B0509000000000004" pitchFamily="49" charset="0"/>
              </a:rPr>
              <a:t>plt.boxplot</a:t>
            </a:r>
            <a:r>
              <a:rPr lang="en-US" dirty="0"/>
              <a:t> : box-and-whisker plot</a:t>
            </a:r>
          </a:p>
          <a:p>
            <a:r>
              <a:rPr lang="en-US" b="1" dirty="0" err="1">
                <a:highlight>
                  <a:srgbClr val="C0C0C0"/>
                </a:highlight>
                <a:latin typeface="Andale Mono" panose="020B0509000000000004" pitchFamily="49" charset="0"/>
              </a:rPr>
              <a:t>plt.scatter</a:t>
            </a:r>
            <a:r>
              <a:rPr lang="en-US" dirty="0"/>
              <a:t> : scatter plots</a:t>
            </a:r>
          </a:p>
        </p:txBody>
      </p:sp>
    </p:spTree>
    <p:extLst>
      <p:ext uri="{BB962C8B-B14F-4D97-AF65-F5344CB8AC3E}">
        <p14:creationId xmlns:p14="http://schemas.microsoft.com/office/powerpoint/2010/main" val="3396866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we use any of them?  </a:t>
            </a:r>
            <a:br>
              <a:rPr lang="en-US" dirty="0"/>
            </a:br>
            <a:r>
              <a:rPr lang="en-US" dirty="0"/>
              <a:t>Jupyter will tell us if we just ask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BCA251-AA78-F29C-2C49-0E7A6E059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743199"/>
            <a:ext cx="10280073" cy="3454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Type the name of any object followed by a question mark: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CDBDA-0719-E81A-1A15-BDE2B27C4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617" y="3367586"/>
            <a:ext cx="8412086" cy="317016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65596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Start your notebook with the </a:t>
            </a:r>
            <a:r>
              <a:rPr lang="en-US" i="1" dirty="0"/>
              <a:t>Jupyter magic </a:t>
            </a:r>
            <a:r>
              <a:rPr lang="en-US" dirty="0"/>
              <a:t>command </a:t>
            </a:r>
            <a:r>
              <a:rPr lang="en-US" b="1" dirty="0">
                <a:highlight>
                  <a:srgbClr val="C0C0C0"/>
                </a:highlight>
                <a:latin typeface="Andale Mono" panose="020B0509000000000004" pitchFamily="49" charset="0"/>
              </a:rPr>
              <a:t>%matplotlib inline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BCA251-AA78-F29C-2C49-0E7A6E059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743199"/>
            <a:ext cx="10280073" cy="3454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 makes the plots that you create get automatically generated within the notebook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Might be on by default, but better to include it to be safe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There are many other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Jupyter magic commands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/>
              <a:t>to explore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E.g. on Macs: </a:t>
            </a:r>
            <a:r>
              <a:rPr lang="en-US" b="1" dirty="0">
                <a:highlight>
                  <a:srgbClr val="C0C0C0"/>
                </a:highlight>
                <a:latin typeface="Andale Mono" panose="020B0509000000000004" pitchFamily="49" charset="0"/>
              </a:rPr>
              <a:t>%config </a:t>
            </a:r>
            <a:r>
              <a:rPr lang="en-US" b="1" dirty="0" err="1">
                <a:highlight>
                  <a:srgbClr val="C0C0C0"/>
                </a:highlight>
                <a:latin typeface="Andale Mono" panose="020B0509000000000004" pitchFamily="49" charset="0"/>
              </a:rPr>
              <a:t>InlineBackend.figure_format</a:t>
            </a:r>
            <a:r>
              <a:rPr lang="en-US" b="1" dirty="0">
                <a:highlight>
                  <a:srgbClr val="C0C0C0"/>
                </a:highlight>
                <a:latin typeface="Andale Mono" panose="020B0509000000000004" pitchFamily="49" charset="0"/>
              </a:rPr>
              <a:t> = "retina"</a:t>
            </a:r>
          </a:p>
        </p:txBody>
      </p:sp>
    </p:spTree>
    <p:extLst>
      <p:ext uri="{BB962C8B-B14F-4D97-AF65-F5344CB8AC3E}">
        <p14:creationId xmlns:p14="http://schemas.microsoft.com/office/powerpoint/2010/main" val="1119895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Andale Mono" panose="020B0509000000000004" pitchFamily="49" charset="0"/>
              </a:rPr>
              <a:t>matplotlib</a:t>
            </a:r>
            <a:r>
              <a:rPr lang="en-US" dirty="0"/>
              <a:t> works with lists, but for data analysis in general better to use</a:t>
            </a:r>
            <a:r>
              <a:rPr lang="en-US" b="1" dirty="0">
                <a:latin typeface="Andale Mono" panose="020B0509000000000004" pitchFamily="49" charset="0"/>
              </a:rPr>
              <a:t> </a:t>
            </a:r>
            <a:r>
              <a:rPr lang="en-US" b="1" dirty="0" err="1">
                <a:latin typeface="Andale Mono" panose="020B0509000000000004" pitchFamily="49" charset="0"/>
              </a:rPr>
              <a:t>numpy</a:t>
            </a:r>
            <a:endParaRPr lang="en-US" b="1" dirty="0">
              <a:latin typeface="Andale Mono" panose="020B05090000000000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BCA251-AA78-F29C-2C49-0E7A6E059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743199"/>
            <a:ext cx="10280073" cy="34543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“Powerful N-Dimensional Arrays”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https://numpy.org/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</p:txBody>
      </p:sp>
      <p:pic>
        <p:nvPicPr>
          <p:cNvPr id="17412" name="Picture 4">
            <a:extLst>
              <a:ext uri="{FF2B5EF4-FFF2-40B4-BE49-F238E27FC236}">
                <a16:creationId xmlns:a16="http://schemas.microsoft.com/office/drawing/2014/main" id="{93CAF219-A9C9-060D-D4D2-4502D2291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132" y="2285999"/>
            <a:ext cx="60960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77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>
                <a:latin typeface="Andale Mono" panose="020B0509000000000004" pitchFamily="49" charset="0"/>
              </a:rPr>
              <a:t>numpy</a:t>
            </a:r>
            <a:r>
              <a:rPr lang="en-US" b="1" dirty="0">
                <a:latin typeface="Andale Mono" panose="020B0509000000000004" pitchFamily="49" charset="0"/>
              </a:rPr>
              <a:t> </a:t>
            </a:r>
            <a:r>
              <a:rPr lang="en-US" dirty="0"/>
              <a:t>provides an </a:t>
            </a:r>
            <a:r>
              <a:rPr lang="en-US" b="1" dirty="0" err="1">
                <a:latin typeface="Andale Mono" panose="020B0509000000000004" pitchFamily="49" charset="0"/>
              </a:rPr>
              <a:t>ndarray</a:t>
            </a:r>
            <a:r>
              <a:rPr lang="en-US" dirty="0"/>
              <a:t> class that’s perfect for representing scientific datasets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9EA9BB-DC54-876D-1C9F-78FB1D260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246" y="2660549"/>
            <a:ext cx="7772400" cy="382290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77310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>
                <a:latin typeface="Andale Mono" panose="020B0509000000000004" pitchFamily="49" charset="0"/>
              </a:rPr>
              <a:t>numpy</a:t>
            </a:r>
            <a:r>
              <a:rPr lang="en-US" b="1" dirty="0">
                <a:latin typeface="Andale Mono" panose="020B0509000000000004" pitchFamily="49" charset="0"/>
              </a:rPr>
              <a:t> </a:t>
            </a:r>
            <a:r>
              <a:rPr lang="en-US" dirty="0"/>
              <a:t>provides an </a:t>
            </a:r>
            <a:r>
              <a:rPr lang="en-US" b="1" dirty="0" err="1">
                <a:latin typeface="Andale Mono" panose="020B0509000000000004" pitchFamily="49" charset="0"/>
              </a:rPr>
              <a:t>ndarray</a:t>
            </a:r>
            <a:r>
              <a:rPr lang="en-US" dirty="0"/>
              <a:t> class that’s perfect for representing scientific datasets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D51F09-36D0-027D-1B11-8B13B6999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052" y="3234709"/>
            <a:ext cx="10953590" cy="216980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16361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 load a dataset that’s saved on disk into a </a:t>
            </a:r>
            <a:r>
              <a:rPr lang="en-US" b="1" dirty="0" err="1">
                <a:latin typeface="Andale Mono" panose="020B0509000000000004" pitchFamily="49" charset="0"/>
              </a:rPr>
              <a:t>numpy</a:t>
            </a:r>
            <a:r>
              <a:rPr lang="en-US" b="1" dirty="0">
                <a:latin typeface="Andale Mono" panose="020B0509000000000004" pitchFamily="49" charset="0"/>
              </a:rPr>
              <a:t> </a:t>
            </a:r>
            <a:r>
              <a:rPr lang="en-US" dirty="0"/>
              <a:t>array, use the </a:t>
            </a:r>
            <a:r>
              <a:rPr lang="en-US" b="1" dirty="0">
                <a:latin typeface="Andale Mono" panose="020B0509000000000004" pitchFamily="49" charset="0"/>
              </a:rPr>
              <a:t>netCDF4 </a:t>
            </a:r>
            <a:r>
              <a:rPr lang="en-US" dirty="0"/>
              <a:t>package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BCA251-AA78-F29C-2C49-0E7A6E059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743199"/>
            <a:ext cx="10280073" cy="34543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https://unidata.github.io/netcdf4-python/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Q: What command will install this package?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A: From a terminal session, </a:t>
            </a:r>
            <a:r>
              <a:rPr lang="en-US" b="1" dirty="0">
                <a:highlight>
                  <a:srgbClr val="C0C0C0"/>
                </a:highlight>
                <a:latin typeface="Andale Mono" panose="020B0509000000000004" pitchFamily="49" charset="0"/>
              </a:rPr>
              <a:t>pip install netCDF4</a:t>
            </a:r>
          </a:p>
        </p:txBody>
      </p:sp>
    </p:spTree>
    <p:extLst>
      <p:ext uri="{BB962C8B-B14F-4D97-AF65-F5344CB8AC3E}">
        <p14:creationId xmlns:p14="http://schemas.microsoft.com/office/powerpoint/2010/main" val="124598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Jupyter notebooks are a powerful environment for quantitative data analysis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BCA251-AA78-F29C-2C49-0E7A6E059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743199"/>
            <a:ext cx="6985417" cy="34543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Interactive python session: can’t see plots, hard to do more complicated things, etc.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And python scripts: cumbersome for exploratory analyses to have to save script, run it, edit it, run it again, etc.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Enter Jupyter Notebooks: “computational documents”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764EAB4E-783D-6712-2A72-333F90B8E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384" y="2616244"/>
            <a:ext cx="2870616" cy="3327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300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 load a dataset that’s saved on disk into a </a:t>
            </a:r>
            <a:r>
              <a:rPr lang="en-US" b="1" dirty="0" err="1">
                <a:latin typeface="Andale Mono" panose="020B0509000000000004" pitchFamily="49" charset="0"/>
              </a:rPr>
              <a:t>numpy</a:t>
            </a:r>
            <a:r>
              <a:rPr lang="en-US" b="1" dirty="0">
                <a:latin typeface="Andale Mono" panose="020B0509000000000004" pitchFamily="49" charset="0"/>
              </a:rPr>
              <a:t> </a:t>
            </a:r>
            <a:r>
              <a:rPr lang="en-US" dirty="0"/>
              <a:t>array, use the </a:t>
            </a:r>
            <a:r>
              <a:rPr lang="en-US" b="1" dirty="0">
                <a:latin typeface="Andale Mono" panose="020B0509000000000004" pitchFamily="49" charset="0"/>
              </a:rPr>
              <a:t>netCDF4 </a:t>
            </a:r>
            <a:r>
              <a:rPr lang="en-US" dirty="0"/>
              <a:t>package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BCA251-AA78-F29C-2C49-0E7A6E059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743199"/>
            <a:ext cx="10280073" cy="34543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”</a:t>
            </a:r>
            <a:r>
              <a:rPr lang="en-US" dirty="0" err="1"/>
              <a:t>netCDF</a:t>
            </a:r>
            <a:r>
              <a:rPr lang="en-US" dirty="0"/>
              <a:t>” is a file format that weather, climate, and other Earth scientists commonly use to store our data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https://www.unidata.ucar.edu/software/netcdf/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”Self-describing”: includes </a:t>
            </a:r>
            <a:r>
              <a:rPr lang="en-US" i="1" dirty="0"/>
              <a:t>metadata</a:t>
            </a:r>
            <a:r>
              <a:rPr lang="en-US" b="1" dirty="0"/>
              <a:t> </a:t>
            </a:r>
            <a:r>
              <a:rPr lang="en-US" dirty="0"/>
              <a:t>(data about data) describing the data’s dimensions, coordinates, etc.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E.g. if it’s a function of latitude x longitude x time, and what the precise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lat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lon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and time values are</a:t>
            </a:r>
          </a:p>
        </p:txBody>
      </p:sp>
    </p:spTree>
    <p:extLst>
      <p:ext uri="{BB962C8B-B14F-4D97-AF65-F5344CB8AC3E}">
        <p14:creationId xmlns:p14="http://schemas.microsoft.com/office/powerpoint/2010/main" val="2580923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 load a dataset that’s saved on disk into a </a:t>
            </a:r>
            <a:r>
              <a:rPr lang="en-US" b="1" dirty="0" err="1">
                <a:latin typeface="Andale Mono" panose="020B0509000000000004" pitchFamily="49" charset="0"/>
              </a:rPr>
              <a:t>numpy</a:t>
            </a:r>
            <a:r>
              <a:rPr lang="en-US" b="1" dirty="0">
                <a:latin typeface="Andale Mono" panose="020B0509000000000004" pitchFamily="49" charset="0"/>
              </a:rPr>
              <a:t> </a:t>
            </a:r>
            <a:r>
              <a:rPr lang="en-US" dirty="0"/>
              <a:t>array, use the </a:t>
            </a:r>
            <a:r>
              <a:rPr lang="en-US" b="1" dirty="0">
                <a:latin typeface="Andale Mono" panose="020B0509000000000004" pitchFamily="49" charset="0"/>
              </a:rPr>
              <a:t>netCDF4 </a:t>
            </a:r>
            <a:r>
              <a:rPr lang="en-US" dirty="0"/>
              <a:t>package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BCA251-AA78-F29C-2C49-0E7A6E059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743199"/>
            <a:ext cx="10280073" cy="3454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>
                <a:highlight>
                  <a:srgbClr val="C0C0C0"/>
                </a:highlight>
                <a:latin typeface="Andale Mono" panose="020B0509000000000004" pitchFamily="49" charset="0"/>
              </a:rPr>
              <a:t>netCDF4</a:t>
            </a:r>
            <a:r>
              <a:rPr lang="en-US" dirty="0"/>
              <a:t> package enables you to load </a:t>
            </a:r>
            <a:r>
              <a:rPr lang="en-US" dirty="0" err="1"/>
              <a:t>netCDF</a:t>
            </a:r>
            <a:r>
              <a:rPr lang="en-US" dirty="0"/>
              <a:t> files (ending in </a:t>
            </a:r>
            <a:r>
              <a:rPr lang="en-US" b="1" dirty="0">
                <a:highlight>
                  <a:srgbClr val="C0C0C0"/>
                </a:highlight>
                <a:latin typeface="Andale Mono" panose="020B0509000000000004" pitchFamily="49" charset="0"/>
              </a:rPr>
              <a:t>.</a:t>
            </a:r>
            <a:r>
              <a:rPr lang="en-US" b="1" dirty="0" err="1">
                <a:highlight>
                  <a:srgbClr val="C0C0C0"/>
                </a:highlight>
                <a:latin typeface="Andale Mono" panose="020B0509000000000004" pitchFamily="49" charset="0"/>
              </a:rPr>
              <a:t>nc</a:t>
            </a:r>
            <a:r>
              <a:rPr lang="en-US" dirty="0"/>
              <a:t>) into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Such as the Central Park weather station data!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data stored in Excel spreadsheets or CSV (comma separated values): use the pandas library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We’ll return to </a:t>
            </a:r>
            <a:r>
              <a:rPr lang="en-US" b="1" dirty="0">
                <a:highlight>
                  <a:srgbClr val="C0C0C0"/>
                </a:highlight>
                <a:latin typeface="Andale Mono" panose="020B0509000000000004" pitchFamily="49" charset="0"/>
              </a:rPr>
              <a:t>pandas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later in the course</a:t>
            </a:r>
          </a:p>
        </p:txBody>
      </p:sp>
    </p:spTree>
    <p:extLst>
      <p:ext uri="{BB962C8B-B14F-4D97-AF65-F5344CB8AC3E}">
        <p14:creationId xmlns:p14="http://schemas.microsoft.com/office/powerpoint/2010/main" val="3377245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Specifically, use the </a:t>
            </a:r>
            <a:r>
              <a:rPr lang="en-US" b="1" dirty="0">
                <a:latin typeface="Andale Mono" panose="020B0509000000000004" pitchFamily="49" charset="0"/>
              </a:rPr>
              <a:t>Dataset </a:t>
            </a:r>
            <a:r>
              <a:rPr lang="en-US" dirty="0"/>
              <a:t>class that the</a:t>
            </a:r>
            <a:r>
              <a:rPr lang="en-US" b="1" dirty="0">
                <a:latin typeface="Andale Mono" panose="020B0509000000000004" pitchFamily="49" charset="0"/>
              </a:rPr>
              <a:t> netCDF4 </a:t>
            </a:r>
            <a:r>
              <a:rPr lang="en-US" dirty="0"/>
              <a:t>package provides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BCA251-AA78-F29C-2C49-0E7A6E059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743199"/>
            <a:ext cx="10280073" cy="34543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Q: What Python commands enable us to use Dataset?  (Assume we haven’t imported anything yet)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A: </a:t>
            </a:r>
            <a:r>
              <a:rPr lang="en-US" b="1" dirty="0">
                <a:highlight>
                  <a:srgbClr val="C0C0C0"/>
                </a:highlight>
                <a:latin typeface="Andale Mono" panose="020B0509000000000004" pitchFamily="49" charset="0"/>
              </a:rPr>
              <a:t>from netCDF4 import Dataset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then </a:t>
            </a:r>
            <a:r>
              <a:rPr lang="en-US" b="1" dirty="0">
                <a:highlight>
                  <a:srgbClr val="C0C0C0"/>
                </a:highlight>
                <a:latin typeface="Andale Mono" panose="020B0509000000000004" pitchFamily="49" charset="0"/>
              </a:rPr>
              <a:t>Dataset(…)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or</a:t>
            </a:r>
          </a:p>
          <a:p>
            <a:pPr marL="0" indent="0">
              <a:buNone/>
            </a:pPr>
            <a:r>
              <a:rPr lang="en-US" b="1" dirty="0">
                <a:highlight>
                  <a:srgbClr val="C0C0C0"/>
                </a:highlight>
                <a:latin typeface="Andale Mono" panose="020B0509000000000004" pitchFamily="49" charset="0"/>
              </a:rPr>
              <a:t>import netCDF4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then </a:t>
            </a:r>
            <a:r>
              <a:rPr lang="en-US" b="1" dirty="0">
                <a:highlight>
                  <a:srgbClr val="C0C0C0"/>
                </a:highlight>
                <a:latin typeface="Andale Mono" panose="020B0509000000000004" pitchFamily="49" charset="0"/>
              </a:rPr>
              <a:t>netCDF4.Dataset(…)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or</a:t>
            </a:r>
          </a:p>
          <a:p>
            <a:pPr marL="0" indent="0">
              <a:buNone/>
            </a:pPr>
            <a:r>
              <a:rPr lang="en-US" b="1" dirty="0">
                <a:highlight>
                  <a:srgbClr val="C0C0C0"/>
                </a:highlight>
                <a:latin typeface="Andale Mono" panose="020B0509000000000004" pitchFamily="49" charset="0"/>
              </a:rPr>
              <a:t>import netCDF4.Dataset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then </a:t>
            </a:r>
            <a:r>
              <a:rPr lang="en-US" b="1" dirty="0">
                <a:highlight>
                  <a:srgbClr val="C0C0C0"/>
                </a:highlight>
                <a:latin typeface="Andale Mono" panose="020B0509000000000004" pitchFamily="49" charset="0"/>
              </a:rPr>
              <a:t>netCDF4.Dataset(…)</a:t>
            </a:r>
          </a:p>
        </p:txBody>
      </p:sp>
    </p:spTree>
    <p:extLst>
      <p:ext uri="{BB962C8B-B14F-4D97-AF65-F5344CB8AC3E}">
        <p14:creationId xmlns:p14="http://schemas.microsoft.com/office/powerpoint/2010/main" val="350288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Specifically, use the </a:t>
            </a:r>
            <a:r>
              <a:rPr lang="en-US" b="1" dirty="0">
                <a:latin typeface="Andale Mono" panose="020B0509000000000004" pitchFamily="49" charset="0"/>
              </a:rPr>
              <a:t>Dataset </a:t>
            </a:r>
            <a:r>
              <a:rPr lang="en-US" dirty="0"/>
              <a:t>class that the</a:t>
            </a:r>
            <a:r>
              <a:rPr lang="en-US" b="1" dirty="0">
                <a:latin typeface="Andale Mono" panose="020B0509000000000004" pitchFamily="49" charset="0"/>
              </a:rPr>
              <a:t> netCDF4 </a:t>
            </a:r>
            <a:r>
              <a:rPr lang="en-US" dirty="0"/>
              <a:t>package provides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BCA251-AA78-F29C-2C49-0E7A6E059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743199"/>
            <a:ext cx="10280073" cy="3454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Once you’ve loaded the file into a Dataset, you can access each of its variables like you would the values in a </a:t>
            </a:r>
            <a:r>
              <a:rPr lang="en-US" b="1" dirty="0" err="1">
                <a:highlight>
                  <a:srgbClr val="C0C0C0"/>
                </a:highlight>
                <a:latin typeface="Andale Mono" panose="020B0509000000000004" pitchFamily="49" charset="0"/>
              </a:rPr>
              <a:t>dict</a:t>
            </a:r>
            <a:r>
              <a:rPr lang="en-US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0FF208-01F4-D60D-C7BC-4C264DC95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136" y="3828880"/>
            <a:ext cx="9419728" cy="282591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41530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Specifically, use the </a:t>
            </a:r>
            <a:r>
              <a:rPr lang="en-US" b="1" dirty="0">
                <a:latin typeface="Andale Mono" panose="020B0509000000000004" pitchFamily="49" charset="0"/>
              </a:rPr>
              <a:t>Dataset </a:t>
            </a:r>
            <a:r>
              <a:rPr lang="en-US" dirty="0"/>
              <a:t>class that the</a:t>
            </a:r>
            <a:r>
              <a:rPr lang="en-US" b="1" dirty="0">
                <a:latin typeface="Andale Mono" panose="020B0509000000000004" pitchFamily="49" charset="0"/>
              </a:rPr>
              <a:t> netCDF4 </a:t>
            </a:r>
            <a:r>
              <a:rPr lang="en-US" dirty="0"/>
              <a:t>package provides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BCA251-AA78-F29C-2C49-0E7A6E059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743199"/>
            <a:ext cx="10280073" cy="3454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Once you’ve loaded the file into a Dataset, you can access each of its variables like you would the values in a </a:t>
            </a:r>
            <a:r>
              <a:rPr lang="en-US" b="1" dirty="0" err="1">
                <a:highlight>
                  <a:srgbClr val="C0C0C0"/>
                </a:highlight>
                <a:latin typeface="Andale Mono" panose="020B0509000000000004" pitchFamily="49" charset="0"/>
              </a:rPr>
              <a:t>dict</a:t>
            </a:r>
            <a:r>
              <a:rPr lang="en-US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3E1EC0-086C-A4FC-0BBB-1EBE502FB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395" y="3928109"/>
            <a:ext cx="9245210" cy="252728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301716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Specifically, use the </a:t>
            </a:r>
            <a:r>
              <a:rPr lang="en-US" b="1" dirty="0">
                <a:latin typeface="Andale Mono" panose="020B0509000000000004" pitchFamily="49" charset="0"/>
              </a:rPr>
              <a:t>Dataset </a:t>
            </a:r>
            <a:r>
              <a:rPr lang="en-US" dirty="0"/>
              <a:t>class that the</a:t>
            </a:r>
            <a:r>
              <a:rPr lang="en-US" b="1" dirty="0">
                <a:latin typeface="Andale Mono" panose="020B0509000000000004" pitchFamily="49" charset="0"/>
              </a:rPr>
              <a:t> netCDF4 </a:t>
            </a:r>
            <a:r>
              <a:rPr lang="en-US" dirty="0"/>
              <a:t>package provides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BCA251-AA78-F29C-2C49-0E7A6E059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743199"/>
            <a:ext cx="10280073" cy="3454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Add </a:t>
            </a:r>
            <a:r>
              <a:rPr lang="en-US" b="1" dirty="0">
                <a:highlight>
                  <a:srgbClr val="C0C0C0"/>
                </a:highlight>
                <a:latin typeface="Andale Mono" panose="020B0509000000000004" pitchFamily="49" charset="0"/>
              </a:rPr>
              <a:t>[:]</a:t>
            </a:r>
            <a:r>
              <a:rPr lang="en-US" dirty="0"/>
              <a:t> at the end to get the underlying </a:t>
            </a:r>
            <a:r>
              <a:rPr lang="en-US" b="1" dirty="0" err="1">
                <a:highlight>
                  <a:srgbClr val="C0C0C0"/>
                </a:highlight>
                <a:latin typeface="Andale Mono" panose="020B0509000000000004" pitchFamily="49" charset="0"/>
              </a:rPr>
              <a:t>numpy</a:t>
            </a:r>
            <a:r>
              <a:rPr lang="en-US" dirty="0"/>
              <a:t> array: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0C0FC1-E1D7-D6A1-2636-F96F4BF45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528" y="3682238"/>
            <a:ext cx="9993457" cy="251536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72942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Then you can analyze / plot / etc. it just like you would any </a:t>
            </a:r>
            <a:r>
              <a:rPr lang="en-US" dirty="0" err="1"/>
              <a:t>numpy</a:t>
            </a:r>
            <a:r>
              <a:rPr lang="en-US" dirty="0"/>
              <a:t> array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45D9DD7-ADB7-AB0D-0724-1316F4F5A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28" y="2530022"/>
            <a:ext cx="6489700" cy="1460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B5A8EA-25F2-0653-DEFA-389EB52D6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0178" y="2530022"/>
            <a:ext cx="7772400" cy="4083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4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Then you can analyze / plot / etc. it just like you would any </a:t>
            </a:r>
            <a:r>
              <a:rPr lang="en-US" dirty="0" err="1"/>
              <a:t>numpy</a:t>
            </a:r>
            <a:r>
              <a:rPr lang="en-US" dirty="0"/>
              <a:t> array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E0BCAD-E3BB-53C9-1B5B-648CC3F3F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11" y="3117045"/>
            <a:ext cx="3795152" cy="27491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2DEEB13-B64E-66FD-4EB2-455C8E5147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3335" y="3152405"/>
            <a:ext cx="3795151" cy="28391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306CE9-10C4-AE0D-B93F-C3CD5932FD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5287" y="3198931"/>
            <a:ext cx="3455902" cy="25853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9B5BBB-2C77-6B64-E325-DB2CE60093B8}"/>
              </a:ext>
            </a:extLst>
          </p:cNvPr>
          <p:cNvSpPr txBox="1"/>
          <p:nvPr/>
        </p:nvSpPr>
        <p:spPr>
          <a:xfrm>
            <a:off x="8980227" y="5943601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 temp vs. max temp</a:t>
            </a:r>
          </a:p>
        </p:txBody>
      </p:sp>
    </p:spTree>
    <p:extLst>
      <p:ext uri="{BB962C8B-B14F-4D97-AF65-F5344CB8AC3E}">
        <p14:creationId xmlns:p14="http://schemas.microsoft.com/office/powerpoint/2010/main" val="41175131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But notice: no nice axis labels, etc. like the plots shown previously: enter </a:t>
            </a:r>
            <a:r>
              <a:rPr lang="en-US" sz="3100" b="1" dirty="0" err="1">
                <a:solidFill>
                  <a:schemeClr val="tx1"/>
                </a:solidFill>
                <a:highlight>
                  <a:srgbClr val="C0C0C0"/>
                </a:highlight>
                <a:latin typeface="Andale Mono" panose="020B0509000000000004" pitchFamily="49" charset="0"/>
                <a:ea typeface="+mn-ea"/>
                <a:cs typeface="+mn-cs"/>
              </a:rPr>
              <a:t>xarray</a:t>
            </a:r>
            <a:endParaRPr lang="en-US" sz="3100" b="1" dirty="0">
              <a:solidFill>
                <a:schemeClr val="tx1"/>
              </a:solidFill>
              <a:highlight>
                <a:srgbClr val="C0C0C0"/>
              </a:highlight>
              <a:latin typeface="Andale Mono" panose="020B0509000000000004" pitchFamily="49" charset="0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E0BCAD-E3BB-53C9-1B5B-648CC3F3F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11" y="3117045"/>
            <a:ext cx="3795152" cy="27491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28E8D8-2D73-EBF2-806B-AA134E1BD966}"/>
              </a:ext>
            </a:extLst>
          </p:cNvPr>
          <p:cNvSpPr txBox="1"/>
          <p:nvPr/>
        </p:nvSpPr>
        <p:spPr>
          <a:xfrm>
            <a:off x="5022375" y="3725839"/>
            <a:ext cx="34772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Next time </a:t>
            </a:r>
            <a:r>
              <a:rPr lang="en-US" sz="4800" dirty="0">
                <a:sym typeface="Wingdings" pitchFamily="2" charset="2"/>
              </a:rPr>
              <a:t>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594207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all open a Jupyter notebook session right now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BCA251-AA78-F29C-2C49-0E7A6E059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743199"/>
            <a:ext cx="10280073" cy="34543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Q: What terminal command should we call to do this?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A: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jupyter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 notebook</a:t>
            </a:r>
          </a:p>
        </p:txBody>
      </p:sp>
    </p:spTree>
    <p:extLst>
      <p:ext uri="{BB962C8B-B14F-4D97-AF65-F5344CB8AC3E}">
        <p14:creationId xmlns:p14="http://schemas.microsoft.com/office/powerpoint/2010/main" val="145705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Jupyter is not part of the python </a:t>
            </a:r>
            <a:r>
              <a:rPr lang="en-US" i="1" dirty="0"/>
              <a:t>standard library</a:t>
            </a:r>
            <a:r>
              <a:rPr lang="en-US" dirty="0"/>
              <a:t>, so we had to install it with </a:t>
            </a:r>
            <a:r>
              <a:rPr lang="en-US" b="1" dirty="0">
                <a:latin typeface="Andale Mono" panose="020B0509000000000004" pitchFamily="49" charset="0"/>
              </a:rPr>
              <a:t>pip</a:t>
            </a:r>
            <a:endParaRPr lang="en-US" dirty="0">
              <a:latin typeface="Andale Mono" panose="020B05090000000000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BCA251-AA78-F29C-2C49-0E7A6E059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743199"/>
            <a:ext cx="10280073" cy="34543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i="1" dirty="0"/>
              <a:t>standard library</a:t>
            </a:r>
            <a:r>
              <a:rPr lang="en-US" dirty="0"/>
              <a:t> = everything that’s directly </a:t>
            </a:r>
            <a:r>
              <a:rPr lang="en-US" dirty="0" err="1"/>
              <a:t>builtin</a:t>
            </a:r>
            <a:r>
              <a:rPr lang="en-US" dirty="0"/>
              <a:t> to python.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https://docs.python.org/3/library/index.html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includes:</a:t>
            </a:r>
          </a:p>
          <a:p>
            <a:endParaRPr lang="en-US" dirty="0"/>
          </a:p>
          <a:p>
            <a:r>
              <a:rPr lang="en-US" dirty="0"/>
              <a:t>Everything we discussed in the Python bootcamp</a:t>
            </a:r>
          </a:p>
          <a:p>
            <a:r>
              <a:rPr lang="en-US" dirty="0"/>
              <a:t>Everything you can access via </a:t>
            </a:r>
            <a:r>
              <a:rPr lang="en-US" b="1" dirty="0">
                <a:highlight>
                  <a:srgbClr val="C0C0C0"/>
                </a:highlight>
                <a:latin typeface="Andale Mono" panose="020B0509000000000004" pitchFamily="49" charset="0"/>
              </a:rPr>
              <a:t>import X</a:t>
            </a:r>
            <a:r>
              <a:rPr lang="en-US" dirty="0"/>
              <a:t> statements without having separately installed X</a:t>
            </a:r>
          </a:p>
        </p:txBody>
      </p:sp>
    </p:spTree>
    <p:extLst>
      <p:ext uri="{BB962C8B-B14F-4D97-AF65-F5344CB8AC3E}">
        <p14:creationId xmlns:p14="http://schemas.microsoft.com/office/powerpoint/2010/main" val="109650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Jupyter is not part of the python </a:t>
            </a:r>
            <a:r>
              <a:rPr lang="en-US" i="1" dirty="0"/>
              <a:t>standard library</a:t>
            </a:r>
            <a:r>
              <a:rPr lang="en-US" dirty="0"/>
              <a:t>, so we had to install it with </a:t>
            </a:r>
            <a:r>
              <a:rPr lang="en-US" b="1" dirty="0">
                <a:latin typeface="Andale Mono" panose="020B0509000000000004" pitchFamily="49" charset="0"/>
              </a:rPr>
              <a:t>pip</a:t>
            </a:r>
            <a:endParaRPr lang="en-US" dirty="0">
              <a:latin typeface="Andale Mono" panose="020B05090000000000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BCA251-AA78-F29C-2C49-0E7A6E059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743199"/>
            <a:ext cx="10280073" cy="3454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Jupyter is </a:t>
            </a:r>
            <a:r>
              <a:rPr lang="en-US" i="1" dirty="0"/>
              <a:t>not</a:t>
            </a:r>
            <a:r>
              <a:rPr lang="en-US" dirty="0"/>
              <a:t> part of the standard library.  It is a </a:t>
            </a:r>
            <a:r>
              <a:rPr lang="en-US" i="1" dirty="0"/>
              <a:t>3</a:t>
            </a:r>
            <a:r>
              <a:rPr lang="en-US" i="1" baseline="30000" dirty="0"/>
              <a:t>rd</a:t>
            </a:r>
            <a:r>
              <a:rPr lang="en-US" i="1" dirty="0"/>
              <a:t> party package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And any 3</a:t>
            </a:r>
            <a:r>
              <a:rPr lang="en-US" baseline="30000" dirty="0">
                <a:solidFill>
                  <a:schemeClr val="bg1">
                    <a:lumMod val="50000"/>
                  </a:schemeClr>
                </a:solidFill>
              </a:rPr>
              <a:t>rd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party package has to be installed separately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Fortunately, python has a very powerful </a:t>
            </a:r>
            <a:r>
              <a:rPr lang="en-US" dirty="0" err="1"/>
              <a:t>builtin</a:t>
            </a:r>
            <a:r>
              <a:rPr lang="en-US" dirty="0"/>
              <a:t> utility for installing these packages called </a:t>
            </a:r>
            <a:r>
              <a:rPr lang="en-US" b="1" dirty="0">
                <a:highlight>
                  <a:srgbClr val="C0C0C0"/>
                </a:highlight>
                <a:latin typeface="Andale Mono" panose="020B0509000000000004" pitchFamily="49" charset="0"/>
              </a:rPr>
              <a:t>pip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Short for “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Pip Installs Packages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”  (a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recursive acronym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! 🤓)</a:t>
            </a:r>
          </a:p>
        </p:txBody>
      </p:sp>
    </p:spTree>
    <p:extLst>
      <p:ext uri="{BB962C8B-B14F-4D97-AF65-F5344CB8AC3E}">
        <p14:creationId xmlns:p14="http://schemas.microsoft.com/office/powerpoint/2010/main" val="3583511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Jupyter is not part of the python </a:t>
            </a:r>
            <a:r>
              <a:rPr lang="en-US" i="1" dirty="0"/>
              <a:t>standard library</a:t>
            </a:r>
            <a:r>
              <a:rPr lang="en-US" dirty="0"/>
              <a:t>, so we had to install it with </a:t>
            </a:r>
            <a:r>
              <a:rPr lang="en-US" b="1" dirty="0">
                <a:latin typeface="Andale Mono" panose="020B0509000000000004" pitchFamily="49" charset="0"/>
              </a:rPr>
              <a:t>pip</a:t>
            </a:r>
            <a:endParaRPr lang="en-US" dirty="0">
              <a:latin typeface="Andale Mono" panose="020B05090000000000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BCA251-AA78-F29C-2C49-0E7A6E059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743199"/>
            <a:ext cx="10280073" cy="34543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You run pip from the terminal: </a:t>
            </a:r>
          </a:p>
          <a:p>
            <a:pPr marL="0" indent="0">
              <a:buNone/>
            </a:pPr>
            <a:r>
              <a:rPr lang="en-US" b="1" dirty="0">
                <a:highlight>
                  <a:srgbClr val="C0C0C0"/>
                </a:highlight>
                <a:latin typeface="Andale Mono" panose="020B0509000000000004" pitchFamily="49" charset="0"/>
              </a:rPr>
              <a:t>pip install &lt;</a:t>
            </a:r>
            <a:r>
              <a:rPr lang="en-US" b="1" dirty="0" err="1">
                <a:highlight>
                  <a:srgbClr val="C0C0C0"/>
                </a:highlight>
                <a:latin typeface="Andale Mono" panose="020B0509000000000004" pitchFamily="49" charset="0"/>
              </a:rPr>
              <a:t>package_name</a:t>
            </a:r>
            <a:r>
              <a:rPr lang="en-US" b="1" dirty="0">
                <a:highlight>
                  <a:srgbClr val="C0C0C0"/>
                </a:highlight>
                <a:latin typeface="Andale Mono" panose="020B050900000000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Not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from an open python/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ipython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session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Replace </a:t>
            </a:r>
            <a:r>
              <a:rPr lang="en-US" b="1" dirty="0">
                <a:highlight>
                  <a:srgbClr val="C0C0C0"/>
                </a:highlight>
                <a:latin typeface="Andale Mono" panose="020B0509000000000004" pitchFamily="49" charset="0"/>
              </a:rPr>
              <a:t>&lt;</a:t>
            </a:r>
            <a:r>
              <a:rPr lang="en-US" b="1" dirty="0" err="1">
                <a:highlight>
                  <a:srgbClr val="C0C0C0"/>
                </a:highlight>
                <a:latin typeface="Andale Mono" panose="020B0509000000000004" pitchFamily="49" charset="0"/>
              </a:rPr>
              <a:t>package_name</a:t>
            </a:r>
            <a:r>
              <a:rPr lang="en-US" b="1" dirty="0">
                <a:highlight>
                  <a:srgbClr val="C0C0C0"/>
                </a:highlight>
                <a:latin typeface="Andale Mono" panose="020B0509000000000004" pitchFamily="49" charset="0"/>
              </a:rPr>
              <a:t>&gt;</a:t>
            </a:r>
            <a:r>
              <a:rPr lang="en-US" dirty="0"/>
              <a:t> above with the actual name of the package you want to install</a:t>
            </a:r>
            <a:endParaRPr lang="en-US" b="1" dirty="0">
              <a:highlight>
                <a:srgbClr val="C0C0C0"/>
              </a:highlight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You should already have done this once: </a:t>
            </a:r>
          </a:p>
          <a:p>
            <a:pPr marL="0" indent="0">
              <a:buNone/>
            </a:pPr>
            <a:r>
              <a:rPr lang="en-US" b="1" dirty="0">
                <a:highlight>
                  <a:srgbClr val="C0C0C0"/>
                </a:highlight>
                <a:latin typeface="Andale Mono" panose="020B0509000000000004" pitchFamily="49" charset="0"/>
              </a:rPr>
              <a:t>pip install notebook</a:t>
            </a:r>
          </a:p>
        </p:txBody>
      </p:sp>
    </p:spTree>
    <p:extLst>
      <p:ext uri="{BB962C8B-B14F-4D97-AF65-F5344CB8AC3E}">
        <p14:creationId xmlns:p14="http://schemas.microsoft.com/office/powerpoint/2010/main" val="2688945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Andale Mono" panose="020B0509000000000004" pitchFamily="49" charset="0"/>
              </a:rPr>
              <a:t>pip </a:t>
            </a:r>
            <a:r>
              <a:rPr lang="en-US" dirty="0"/>
              <a:t>installs the desired package as well as any of its </a:t>
            </a:r>
            <a:r>
              <a:rPr lang="en-US" i="1" dirty="0"/>
              <a:t>dependencies</a:t>
            </a:r>
            <a:r>
              <a:rPr lang="en-US" dirty="0"/>
              <a:t> that are also missing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BCA251-AA78-F29C-2C49-0E7A6E059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743199"/>
            <a:ext cx="10280073" cy="3454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Almost every package uses things from </a:t>
            </a:r>
            <a:r>
              <a:rPr lang="en-US" i="1" dirty="0"/>
              <a:t>other</a:t>
            </a:r>
            <a:r>
              <a:rPr lang="en-US" dirty="0"/>
              <a:t> packages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To avoid reinventing the wheel; to build off what others do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So for a package to work, all the packages it </a:t>
            </a:r>
            <a:r>
              <a:rPr lang="en-US" i="1" dirty="0"/>
              <a:t>calls</a:t>
            </a:r>
            <a:r>
              <a:rPr lang="en-US" dirty="0"/>
              <a:t> have to be installed too: it </a:t>
            </a:r>
            <a:r>
              <a:rPr lang="en-US" i="1" dirty="0"/>
              <a:t>depends</a:t>
            </a:r>
            <a:r>
              <a:rPr lang="en-US" dirty="0"/>
              <a:t> on them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And all their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dependencies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have to be installed too, and so on</a:t>
            </a:r>
          </a:p>
        </p:txBody>
      </p:sp>
    </p:spTree>
    <p:extLst>
      <p:ext uri="{BB962C8B-B14F-4D97-AF65-F5344CB8AC3E}">
        <p14:creationId xmlns:p14="http://schemas.microsoft.com/office/powerpoint/2010/main" val="4284826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Andale Mono" panose="020B0509000000000004" pitchFamily="49" charset="0"/>
              </a:rPr>
              <a:t>pip </a:t>
            </a:r>
            <a:r>
              <a:rPr lang="en-US" dirty="0"/>
              <a:t>installs the desired package as well as any of its </a:t>
            </a:r>
            <a:r>
              <a:rPr lang="en-US" i="1" dirty="0"/>
              <a:t>dependencies</a:t>
            </a:r>
            <a:r>
              <a:rPr lang="en-US" dirty="0"/>
              <a:t> that are also missing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BCA251-AA78-F29C-2C49-0E7A6E059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743199"/>
            <a:ext cx="10280073" cy="34543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highlight>
                  <a:srgbClr val="C0C0C0"/>
                </a:highlight>
                <a:latin typeface="Andale Mono" panose="020B0509000000000004" pitchFamily="49" charset="0"/>
              </a:rPr>
              <a:t>pip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/>
              <a:t>takes care of all of this!  It searches the </a:t>
            </a:r>
            <a:r>
              <a:rPr lang="en-US" i="1" dirty="0"/>
              <a:t>dependency tree</a:t>
            </a:r>
            <a:r>
              <a:rPr lang="en-US" dirty="0"/>
              <a:t>, finds what’s missing, and installs all of it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And deals with more complicated things like Windows-specific packages, etc.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For more info: see the official docs: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https://pypi.org/project/pip/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And from the terminal: </a:t>
            </a:r>
            <a:r>
              <a:rPr lang="en-US" b="1" dirty="0">
                <a:highlight>
                  <a:srgbClr val="C0C0C0"/>
                </a:highlight>
                <a:latin typeface="Andale Mono" panose="020B0509000000000004" pitchFamily="49" charset="0"/>
              </a:rPr>
              <a:t>pip --help</a:t>
            </a:r>
          </a:p>
        </p:txBody>
      </p:sp>
    </p:spTree>
    <p:extLst>
      <p:ext uri="{BB962C8B-B14F-4D97-AF65-F5344CB8AC3E}">
        <p14:creationId xmlns:p14="http://schemas.microsoft.com/office/powerpoint/2010/main" val="3301738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use </a:t>
            </a:r>
            <a:r>
              <a:rPr lang="en-US" b="1" dirty="0">
                <a:latin typeface="Andale Mono" panose="020B0509000000000004" pitchFamily="49" charset="0"/>
              </a:rPr>
              <a:t>pip</a:t>
            </a:r>
            <a:r>
              <a:rPr lang="en-US" dirty="0"/>
              <a:t> now to install the other packages we need: </a:t>
            </a:r>
            <a:r>
              <a:rPr lang="en-US" b="1" dirty="0" err="1">
                <a:latin typeface="Andale Mono" panose="020B0509000000000004" pitchFamily="49" charset="0"/>
              </a:rPr>
              <a:t>numpy</a:t>
            </a:r>
            <a:r>
              <a:rPr lang="en-US" dirty="0">
                <a:latin typeface="Andale Mono" panose="020B0509000000000004" pitchFamily="49" charset="0"/>
              </a:rPr>
              <a:t> &amp;</a:t>
            </a:r>
            <a:r>
              <a:rPr lang="en-US" b="1" dirty="0">
                <a:latin typeface="Andale Mono" panose="020B0509000000000004" pitchFamily="49" charset="0"/>
              </a:rPr>
              <a:t> matplotlib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BCA251-AA78-F29C-2C49-0E7A6E059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743199"/>
            <a:ext cx="10280073" cy="3454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But first, let’s see if they’re installed already!  Q: what python code could we enter in our Jupyter notebook to check?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A: </a:t>
            </a:r>
            <a:r>
              <a:rPr lang="en-US" b="1" dirty="0">
                <a:highlight>
                  <a:srgbClr val="C0C0C0"/>
                </a:highlight>
                <a:latin typeface="Andale Mono" panose="020B0509000000000004" pitchFamily="49" charset="0"/>
              </a:rPr>
              <a:t>import </a:t>
            </a:r>
            <a:r>
              <a:rPr lang="en-US" b="1" dirty="0" err="1">
                <a:highlight>
                  <a:srgbClr val="C0C0C0"/>
                </a:highlight>
                <a:latin typeface="Andale Mono" panose="020B0509000000000004" pitchFamily="49" charset="0"/>
              </a:rPr>
              <a:t>numpy</a:t>
            </a:r>
            <a:r>
              <a:rPr lang="en-US" dirty="0"/>
              <a:t> and </a:t>
            </a:r>
            <a:r>
              <a:rPr lang="en-US" b="1" dirty="0">
                <a:highlight>
                  <a:srgbClr val="C0C0C0"/>
                </a:highlight>
                <a:latin typeface="Andale Mono" panose="020B0509000000000004" pitchFamily="49" charset="0"/>
              </a:rPr>
              <a:t>import matplotlib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nothing seems to happen, they’re installed!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If instead you get an </a:t>
            </a:r>
            <a:r>
              <a:rPr lang="en-US" b="1" dirty="0" err="1">
                <a:highlight>
                  <a:srgbClr val="C0C0C0"/>
                </a:highlight>
                <a:latin typeface="Andale Mono" panose="020B0509000000000004" pitchFamily="49" charset="0"/>
              </a:rPr>
              <a:t>ImportError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they’re not!</a:t>
            </a:r>
          </a:p>
        </p:txBody>
      </p:sp>
    </p:spTree>
    <p:extLst>
      <p:ext uri="{BB962C8B-B14F-4D97-AF65-F5344CB8AC3E}">
        <p14:creationId xmlns:p14="http://schemas.microsoft.com/office/powerpoint/2010/main" val="209057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34302</TotalTime>
  <Words>1303</Words>
  <Application>Microsoft Macintosh PowerPoint</Application>
  <PresentationFormat>Widescreen</PresentationFormat>
  <Paragraphs>158</Paragraphs>
  <Slides>28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Andale Mono</vt:lpstr>
      <vt:lpstr>Arial</vt:lpstr>
      <vt:lpstr>Calibri</vt:lpstr>
      <vt:lpstr>Helvetica</vt:lpstr>
      <vt:lpstr>Office Theme 2013 - 2022</vt:lpstr>
      <vt:lpstr>Data Visualization in python</vt:lpstr>
      <vt:lpstr>Jupyter notebooks are a powerful environment for quantitative data analysis</vt:lpstr>
      <vt:lpstr>Let’s all open a Jupyter notebook session right now</vt:lpstr>
      <vt:lpstr>Jupyter is not part of the python standard library, so we had to install it with pip</vt:lpstr>
      <vt:lpstr>Jupyter is not part of the python standard library, so we had to install it with pip</vt:lpstr>
      <vt:lpstr>Jupyter is not part of the python standard library, so we had to install it with pip</vt:lpstr>
      <vt:lpstr>pip installs the desired package as well as any of its dependencies that are also missing</vt:lpstr>
      <vt:lpstr>pip installs the desired package as well as any of its dependencies that are also missing</vt:lpstr>
      <vt:lpstr>Let’s use pip now to install the other packages we need: numpy &amp; matplotlib</vt:lpstr>
      <vt:lpstr>Let’s use pip now to install the other packages we need: numpy &amp; matplotlib</vt:lpstr>
      <vt:lpstr>matplotlib is the most widely used plotting package in EAS &amp; what we’ll use </vt:lpstr>
      <vt:lpstr>matplotlib is the most widely used plotting package in EAS &amp; what we’ll use </vt:lpstr>
      <vt:lpstr>matplotlib supports all of the types of plots we’ll need (and many more)</vt:lpstr>
      <vt:lpstr>How do we use any of them?   Jupyter will tell us if we just ask </vt:lpstr>
      <vt:lpstr>Start your notebook with the Jupyter magic command %matplotlib inline</vt:lpstr>
      <vt:lpstr>matplotlib works with lists, but for data analysis in general better to use numpy</vt:lpstr>
      <vt:lpstr>numpy provides an ndarray class that’s perfect for representing scientific datasets </vt:lpstr>
      <vt:lpstr>numpy provides an ndarray class that’s perfect for representing scientific datasets </vt:lpstr>
      <vt:lpstr>To load a dataset that’s saved on disk into a numpy array, use the netCDF4 package</vt:lpstr>
      <vt:lpstr>To load a dataset that’s saved on disk into a numpy array, use the netCDF4 package</vt:lpstr>
      <vt:lpstr>To load a dataset that’s saved on disk into a numpy array, use the netCDF4 package</vt:lpstr>
      <vt:lpstr>Specifically, use the Dataset class that the netCDF4 package provides</vt:lpstr>
      <vt:lpstr>Specifically, use the Dataset class that the netCDF4 package provides</vt:lpstr>
      <vt:lpstr>Specifically, use the Dataset class that the netCDF4 package provides</vt:lpstr>
      <vt:lpstr>Specifically, use the Dataset class that the netCDF4 package provides</vt:lpstr>
      <vt:lpstr>Then you can analyze / plot / etc. it just like you would any numpy array</vt:lpstr>
      <vt:lpstr>Then you can analyze / plot / etc. it just like you would any numpy array</vt:lpstr>
      <vt:lpstr>But notice: no nice axis labels, etc. like the plots shown previously: enter xarray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Methods in the Earth &amp; Atmospheric Sciences</dc:title>
  <dc:creator>Spencer Alan Hill</dc:creator>
  <cp:lastModifiedBy>Spencer A Hill</cp:lastModifiedBy>
  <cp:revision>92</cp:revision>
  <dcterms:created xsi:type="dcterms:W3CDTF">2023-08-21T13:32:13Z</dcterms:created>
  <dcterms:modified xsi:type="dcterms:W3CDTF">2025-09-15T17:02:51Z</dcterms:modified>
</cp:coreProperties>
</file>