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56" r:id="rId2"/>
    <p:sldId id="277" r:id="rId3"/>
    <p:sldId id="458" r:id="rId4"/>
    <p:sldId id="393" r:id="rId5"/>
    <p:sldId id="460" r:id="rId6"/>
    <p:sldId id="461" r:id="rId7"/>
    <p:sldId id="454" r:id="rId8"/>
    <p:sldId id="463" r:id="rId9"/>
    <p:sldId id="455" r:id="rId10"/>
    <p:sldId id="462" r:id="rId11"/>
    <p:sldId id="478" r:id="rId12"/>
    <p:sldId id="474" r:id="rId13"/>
    <p:sldId id="452" r:id="rId14"/>
    <p:sldId id="381" r:id="rId15"/>
    <p:sldId id="388" r:id="rId16"/>
    <p:sldId id="391" r:id="rId17"/>
    <p:sldId id="382" r:id="rId18"/>
    <p:sldId id="383" r:id="rId19"/>
    <p:sldId id="421" r:id="rId20"/>
    <p:sldId id="422" r:id="rId21"/>
    <p:sldId id="385" r:id="rId22"/>
    <p:sldId id="426" r:id="rId23"/>
    <p:sldId id="423" r:id="rId24"/>
    <p:sldId id="427" r:id="rId25"/>
    <p:sldId id="386" r:id="rId26"/>
    <p:sldId id="464" r:id="rId27"/>
    <p:sldId id="465" r:id="rId28"/>
    <p:sldId id="467" r:id="rId29"/>
    <p:sldId id="466" r:id="rId30"/>
    <p:sldId id="475" r:id="rId31"/>
    <p:sldId id="476" r:id="rId32"/>
    <p:sldId id="477" r:id="rId33"/>
    <p:sldId id="380" r:id="rId34"/>
    <p:sldId id="468" r:id="rId35"/>
    <p:sldId id="451" r:id="rId36"/>
    <p:sldId id="443" r:id="rId37"/>
    <p:sldId id="441" r:id="rId38"/>
    <p:sldId id="442" r:id="rId39"/>
    <p:sldId id="448" r:id="rId40"/>
    <p:sldId id="445" r:id="rId41"/>
    <p:sldId id="483" r:id="rId42"/>
    <p:sldId id="447" r:id="rId43"/>
    <p:sldId id="390" r:id="rId44"/>
    <p:sldId id="469" r:id="rId45"/>
    <p:sldId id="473" r:id="rId46"/>
    <p:sldId id="449" r:id="rId47"/>
    <p:sldId id="434" r:id="rId48"/>
    <p:sldId id="479" r:id="rId49"/>
    <p:sldId id="481" r:id="rId50"/>
    <p:sldId id="471" r:id="rId51"/>
    <p:sldId id="482" r:id="rId52"/>
    <p:sldId id="472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3BCC392-C028-7846-9394-326088594AAE}">
          <p14:sldIdLst>
            <p14:sldId id="256"/>
            <p14:sldId id="277"/>
          </p14:sldIdLst>
        </p14:section>
        <p14:section name="Probability distributions" id="{FCB9789A-BED4-9944-BAEE-BB013229B111}">
          <p14:sldIdLst>
            <p14:sldId id="458"/>
            <p14:sldId id="393"/>
            <p14:sldId id="460"/>
            <p14:sldId id="461"/>
            <p14:sldId id="454"/>
            <p14:sldId id="463"/>
            <p14:sldId id="455"/>
            <p14:sldId id="462"/>
            <p14:sldId id="478"/>
            <p14:sldId id="474"/>
          </p14:sldIdLst>
        </p14:section>
        <p14:section name="Theoretical distributions" id="{A5E6034F-F79C-7C45-80E5-DBDC2464D282}">
          <p14:sldIdLst>
            <p14:sldId id="452"/>
            <p14:sldId id="381"/>
            <p14:sldId id="388"/>
            <p14:sldId id="391"/>
            <p14:sldId id="382"/>
            <p14:sldId id="383"/>
            <p14:sldId id="421"/>
            <p14:sldId id="422"/>
            <p14:sldId id="385"/>
            <p14:sldId id="426"/>
            <p14:sldId id="423"/>
            <p14:sldId id="427"/>
            <p14:sldId id="386"/>
            <p14:sldId id="464"/>
            <p14:sldId id="465"/>
            <p14:sldId id="467"/>
            <p14:sldId id="466"/>
            <p14:sldId id="475"/>
            <p14:sldId id="476"/>
            <p14:sldId id="477"/>
            <p14:sldId id="380"/>
            <p14:sldId id="468"/>
          </p14:sldIdLst>
        </p14:section>
        <p14:section name="Samples vs. populations" id="{F54E177E-2804-3447-9053-7D5F5C04B5D1}">
          <p14:sldIdLst>
            <p14:sldId id="451"/>
            <p14:sldId id="443"/>
            <p14:sldId id="441"/>
            <p14:sldId id="442"/>
            <p14:sldId id="448"/>
            <p14:sldId id="445"/>
            <p14:sldId id="483"/>
            <p14:sldId id="447"/>
            <p14:sldId id="390"/>
            <p14:sldId id="469"/>
            <p14:sldId id="473"/>
            <p14:sldId id="449"/>
            <p14:sldId id="434"/>
            <p14:sldId id="479"/>
            <p14:sldId id="481"/>
            <p14:sldId id="471"/>
            <p14:sldId id="482"/>
            <p14:sldId id="47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515"/>
  </p:normalViewPr>
  <p:slideViewPr>
    <p:cSldViewPr snapToGrid="0">
      <p:cViewPr varScale="1">
        <p:scale>
          <a:sx n="96" d="100"/>
          <a:sy n="96" d="100"/>
        </p:scale>
        <p:origin x="168" y="3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8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021FD-58CC-2F4C-B253-ECFF5457A26A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457FC-CCC6-2445-89CB-675E32C0B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80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54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88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65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28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91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12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43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89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83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40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32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44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8C98-BCC8-8287-D00A-EFFD9D6C3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914400"/>
            <a:ext cx="105156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4B349-32C0-3BCF-09F2-6A84BDD6F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657600"/>
            <a:ext cx="105156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4B286-DDFE-ADA3-B3E5-BFF4D45E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FC10C-76F1-EB10-89D0-69ADEB69F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3FAE7-FEBA-589B-EF33-44FE79C7C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2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A86C-AE68-739F-791B-DEE4A28B0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4DB6F-59C5-ED84-6D36-B5630B8B2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054D2-74A9-73BB-0FDD-A4EB72263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CDDF5-3467-1E66-EA4A-6F0C803A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0D16F-B9D7-36EF-D074-29A011BA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0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C8CBF-12BC-16D3-3905-0AC9C9223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CD947-06E0-9D11-7608-252BA3FC5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FB25A-3807-703B-124E-3041B45E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B5A98-AF17-C7E4-1C9E-345FF9B7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DF90-F4FF-C097-98BC-1F31E8C38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4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A20FD-BD32-2C50-4D21-E0095B8B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93E87-EF6F-C0CD-E894-2B62844F8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  <a:lvl3pPr>
              <a:lnSpc>
                <a:spcPct val="100000"/>
              </a:lnSpc>
              <a:spcBef>
                <a:spcPts val="0"/>
              </a:spcBef>
              <a:defRPr/>
            </a:lvl3pPr>
            <a:lvl4pPr>
              <a:lnSpc>
                <a:spcPct val="100000"/>
              </a:lnSpc>
              <a:spcBef>
                <a:spcPts val="0"/>
              </a:spcBef>
              <a:defRPr/>
            </a:lvl4pPr>
            <a:lvl5pPr>
              <a:lnSpc>
                <a:spcPct val="10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E0573-EA2A-34B9-C57F-60D49BC7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B97ED-5D7E-2EC3-44CD-4E387C4D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499F-0BBA-3E33-CE1D-3FEA55B2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5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9C92-7B2F-1A42-36D7-B231AA9C0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2A126-3275-3C8E-6A96-2D1D463B6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373C5-835E-F2AC-27CE-5C8ACBB6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D3116-F4EB-7341-2DCF-DC275E8F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5250D-A20A-A6C1-7AF4-0053436F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2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7D40-8BDA-7B43-D518-1FE0A1D5B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5099C-2CA4-7353-B6CA-13B99D681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BC383-A1B3-C8CA-7473-E34E58920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597A1-2DFF-9CAD-C441-28156141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AB76D-0433-EA66-D24A-A6494969F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E3621-C422-652B-17E1-B171C74FA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9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A691-1596-651D-1DAE-B3174B10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AB1A6-64E4-880E-B2AE-233F41410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987BA-9CAF-3D0C-81D9-3DB19AAE9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57254-B135-93F7-872D-1D07E46E2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59198-49B7-DCEE-5D25-EB619FBC9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DE5405-DBAD-CB05-BE54-FAA1B427C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0819D-07C6-20F0-E3D4-BF736B7A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663A17-AFAB-9122-6FA1-98444AC6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6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34F0-A099-B544-FB17-2DE28B8C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A3A7B-3FB5-F01D-2B08-0E90027DD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DE4C1-5109-5D9E-662B-3B05CC02F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3CECF-6C26-7811-5430-FB801E84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6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2738C-D1B5-6244-D7E0-1C0B7F11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75AA9-80B4-95E6-DA7C-879922CA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77BFF-1F2A-665F-B8A8-0F8EAA4C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9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72064-F3F7-E22C-D021-4A1A35B2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D279A-251E-6492-3919-90FF249BD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31470-D5F4-4A5F-8F66-8DB91BBA3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3EF56-52E5-1A53-B9BC-27F09507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05809-F775-522F-86F5-0CC55063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0FF91-3476-5FFB-E05A-0779F95E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2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294-1AF2-2A1C-7FD6-EAAA8418E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F4657D-040D-3191-4B97-8AA81AA81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47D77-264C-8897-1742-4CFB2ACC1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9865E-3AC6-C8BA-7F36-7253B791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AACEE-E2C2-628D-5CD8-9B592C81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D989B-F258-3D63-A518-1AD95724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2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D06845-AE49-EC1D-6051-58A6BB01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399"/>
            <a:ext cx="10515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ECCF3-DBDA-1286-8A6E-928F8EB71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743200"/>
            <a:ext cx="105156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872C5-F1D7-2993-B1F6-EC0C4D134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A49E4-EF0F-DD4F-9523-E1E9E1AA5371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F45E7-D9A3-4E75-7003-2DB35744A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5CB96-A590-0633-E10C-45D612121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8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Normal_distribution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YXLVjCKVP7U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eJD6dqJ5lo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prwatech.in/blog/data-science/data-science-modules/central-limit-theorem-tutorial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940F3-0DC9-900C-50AA-FA4445BD2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431" y="1122363"/>
            <a:ext cx="10093569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Probability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58D28-989B-EC1A-CF4A-6C1027E39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431" y="4079875"/>
            <a:ext cx="10515600" cy="2592388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Distributions, samples, populations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CCNY EAS 42000 / A4200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04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October 14, 2025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Prof. Spencer Hill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85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Continuous</a:t>
            </a:r>
            <a:r>
              <a:rPr lang="en-US" dirty="0"/>
              <a:t> variables: </a:t>
            </a:r>
            <a:r>
              <a:rPr lang="en-US" b="1" dirty="0"/>
              <a:t>probability density function </a:t>
            </a:r>
            <a:r>
              <a:rPr lang="en-US" dirty="0"/>
              <a:t>is the </a:t>
            </a:r>
            <a:r>
              <a:rPr lang="en-US" i="1" dirty="0"/>
              <a:t>derivative</a:t>
            </a:r>
            <a:r>
              <a:rPr lang="en-US" dirty="0"/>
              <a:t> of the CDF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77339-1793-56C7-66B4-F15D9A0C55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399" y="2743200"/>
                <a:ext cx="5006715" cy="370257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Like the PMF for discrete variables,  d</a:t>
                </a:r>
                <a:r>
                  <a:rPr lang="en-US" dirty="0">
                    <a:solidFill>
                      <a:schemeClr val="tx1"/>
                    </a:solidFill>
                  </a:rPr>
                  <a:t>enoted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Density rather than mass: it gives the probability </a:t>
                </a:r>
                <a:r>
                  <a:rPr lang="en-US" i="1" dirty="0"/>
                  <a:t>per unit width in x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Rather than the probability at each value x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77339-1793-56C7-66B4-F15D9A0C55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399" y="2743200"/>
                <a:ext cx="5006715" cy="3702570"/>
              </a:xfrm>
              <a:blipFill>
                <a:blip r:embed="rId2"/>
                <a:stretch>
                  <a:fillRect l="-2785" t="-3082" b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FCF406-29A5-94B4-B234-97BDAC8E48AE}"/>
                  </a:ext>
                </a:extLst>
              </p:cNvPr>
              <p:cNvSpPr txBox="1"/>
              <p:nvPr/>
            </p:nvSpPr>
            <p:spPr>
              <a:xfrm>
                <a:off x="6475751" y="4809784"/>
                <a:ext cx="4475264" cy="1422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FCF406-29A5-94B4-B234-97BDAC8E4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751" y="4809784"/>
                <a:ext cx="4475264" cy="1422377"/>
              </a:xfrm>
              <a:prstGeom prst="rect">
                <a:avLst/>
              </a:prstGeom>
              <a:blipFill>
                <a:blip r:embed="rId3"/>
                <a:stretch>
                  <a:fillRect l="-6780" t="-176106" b="-257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505B4A-A48D-3181-E4C9-F1BE20243DED}"/>
                  </a:ext>
                </a:extLst>
              </p:cNvPr>
              <p:cNvSpPr txBox="1"/>
              <p:nvPr/>
            </p:nvSpPr>
            <p:spPr>
              <a:xfrm>
                <a:off x="7182788" y="3086325"/>
                <a:ext cx="2630014" cy="1257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𝑑𝐹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505B4A-A48D-3181-E4C9-F1BE2024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2788" y="3086325"/>
                <a:ext cx="2630014" cy="1257075"/>
              </a:xfrm>
              <a:prstGeom prst="rect">
                <a:avLst/>
              </a:prstGeom>
              <a:blipFill>
                <a:blip r:embed="rId4"/>
                <a:stretch>
                  <a:fillRect b="-10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744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1" dirty="0"/>
              <a:t>Continuous</a:t>
            </a:r>
            <a:r>
              <a:rPr lang="en-US" sz="4000" dirty="0"/>
              <a:t> variables: </a:t>
            </a:r>
            <a:r>
              <a:rPr lang="en-US" sz="4000" b="1" dirty="0"/>
              <a:t>probability density function </a:t>
            </a:r>
            <a:r>
              <a:rPr lang="en-US" sz="4000" dirty="0"/>
              <a:t>is the </a:t>
            </a:r>
            <a:r>
              <a:rPr lang="en-US" sz="4000" i="1" dirty="0"/>
              <a:t>derivative</a:t>
            </a:r>
            <a:r>
              <a:rPr lang="en-US" sz="4000" dirty="0"/>
              <a:t> of the CDF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43A48-698F-2D33-0BCA-3A1DD6149491}"/>
              </a:ext>
            </a:extLst>
          </p:cNvPr>
          <p:cNvSpPr txBox="1"/>
          <p:nvPr/>
        </p:nvSpPr>
        <p:spPr>
          <a:xfrm>
            <a:off x="914400" y="3631369"/>
            <a:ext cx="10403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&lt;go to interactive </a:t>
            </a:r>
            <a:r>
              <a:rPr lang="en-US" sz="2400" dirty="0" err="1"/>
              <a:t>holoviews</a:t>
            </a:r>
            <a:r>
              <a:rPr lang="en-US" sz="2400" dirty="0"/>
              <a:t> plot&gt;</a:t>
            </a:r>
          </a:p>
        </p:txBody>
      </p:sp>
    </p:spTree>
    <p:extLst>
      <p:ext uri="{BB962C8B-B14F-4D97-AF65-F5344CB8AC3E}">
        <p14:creationId xmlns:p14="http://schemas.microsoft.com/office/powerpoint/2010/main" val="2887377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The probability </a:t>
            </a:r>
            <a:r>
              <a:rPr lang="en-US" sz="4000" i="1" dirty="0"/>
              <a:t>density </a:t>
            </a:r>
            <a:r>
              <a:rPr lang="en-US" sz="4000" dirty="0"/>
              <a:t>function tells how </a:t>
            </a:r>
            <a:r>
              <a:rPr lang="en-US" sz="4000" i="1" dirty="0"/>
              <a:t>densely </a:t>
            </a:r>
            <a:r>
              <a:rPr lang="en-US" sz="4000" dirty="0"/>
              <a:t>packed randomly drawn points will be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57E482-550D-414F-C569-51B047E63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449" y="2409669"/>
            <a:ext cx="9679101" cy="34402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943A48-698F-2D33-0BCA-3A1DD6149491}"/>
              </a:ext>
            </a:extLst>
          </p:cNvPr>
          <p:cNvSpPr txBox="1"/>
          <p:nvPr/>
        </p:nvSpPr>
        <p:spPr>
          <a:xfrm>
            <a:off x="914400" y="5849913"/>
            <a:ext cx="10403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1000 values randomly drawn from a standard Normal.  Dots = each value.  Bars = histogram of this sample.  Blue curve=true std. normal PDF</a:t>
            </a:r>
          </a:p>
        </p:txBody>
      </p:sp>
    </p:spTree>
    <p:extLst>
      <p:ext uri="{BB962C8B-B14F-4D97-AF65-F5344CB8AC3E}">
        <p14:creationId xmlns:p14="http://schemas.microsoft.com/office/powerpoint/2010/main" val="2865762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Probability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38400"/>
            <a:ext cx="10515600" cy="3975652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Probability distributions: mass, density, cumulative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b="1" dirty="0"/>
              <a:t>Theoretical probability distributions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vs. samples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018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Recall: </a:t>
            </a:r>
            <a:r>
              <a:rPr lang="en-US" i="1" dirty="0"/>
              <a:t>empirical</a:t>
            </a:r>
            <a:r>
              <a:rPr lang="en-US" dirty="0"/>
              <a:t> probabilities and distribution are the ones that come directly from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Empirical: “based on, concerned with, or verifiable by observation or experience rather than theory or pure logic”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likely is Central Park rainfall ≥5.48”?  The </a:t>
            </a:r>
            <a:r>
              <a:rPr lang="en-US" i="1" dirty="0"/>
              <a:t>empirical</a:t>
            </a:r>
            <a:r>
              <a:rPr lang="en-US" dirty="0"/>
              <a:t> answer is: well, there have been 9 such days out of 56,620 total days, so 9/56,620 = 0.000159</a:t>
            </a:r>
          </a:p>
        </p:txBody>
      </p:sp>
    </p:spTree>
    <p:extLst>
      <p:ext uri="{BB962C8B-B14F-4D97-AF65-F5344CB8AC3E}">
        <p14:creationId xmlns:p14="http://schemas.microsoft.com/office/powerpoint/2010/main" val="120151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Recall: </a:t>
            </a:r>
            <a:r>
              <a:rPr lang="en-US" i="1" dirty="0"/>
              <a:t>empirical</a:t>
            </a:r>
            <a:r>
              <a:rPr lang="en-US" dirty="0"/>
              <a:t> probabilities and distribution are the ones that come directly from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199"/>
            <a:ext cx="4586990" cy="3582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Empirical approximation to the PDF: histogram of the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Empirical CDF: sort the values, lowest becomes 0</a:t>
            </a:r>
            <a:r>
              <a:rPr lang="en-US" baseline="30000" dirty="0"/>
              <a:t>th</a:t>
            </a:r>
            <a:r>
              <a:rPr lang="en-US" dirty="0"/>
              <a:t> percentile, highest becomes 100</a:t>
            </a:r>
            <a:r>
              <a:rPr lang="en-US" baseline="30000" dirty="0"/>
              <a:t>th</a:t>
            </a:r>
            <a:r>
              <a:rPr lang="en-US" dirty="0"/>
              <a:t> percentile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64477C-7CF9-541D-0B2C-0BB93DCF9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85999"/>
            <a:ext cx="4401383" cy="445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407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</a:t>
            </a:r>
            <a:r>
              <a:rPr lang="en-US" b="1" dirty="0"/>
              <a:t>theoretical probability distribution</a:t>
            </a:r>
            <a:r>
              <a:rPr lang="en-US" dirty="0"/>
              <a:t> is one that’s </a:t>
            </a:r>
            <a:r>
              <a:rPr lang="en-US" i="1" dirty="0"/>
              <a:t>defined</a:t>
            </a:r>
            <a:r>
              <a:rPr lang="en-US" dirty="0"/>
              <a:t> using an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Empirical distributions, because they are finite, suffer from </a:t>
            </a:r>
            <a:r>
              <a:rPr lang="en-US" i="1" dirty="0"/>
              <a:t>noise</a:t>
            </a:r>
            <a:r>
              <a:rPr lang="en-US" dirty="0"/>
              <a:t> and are limited in their span (their range)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They are also very difficult to investigate cleanly in a mathematical way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649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</a:t>
            </a:r>
            <a:r>
              <a:rPr lang="en-US" b="1" dirty="0"/>
              <a:t>theoretical distribution</a:t>
            </a:r>
            <a:r>
              <a:rPr lang="en-US" dirty="0"/>
              <a:t> is one that’s </a:t>
            </a:r>
            <a:r>
              <a:rPr lang="en-US" i="1" dirty="0"/>
              <a:t>defined</a:t>
            </a:r>
            <a:r>
              <a:rPr lang="en-US" dirty="0"/>
              <a:t> using an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199"/>
            <a:ext cx="10515600" cy="3732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Also known as </a:t>
            </a:r>
            <a:r>
              <a:rPr lang="en-US" b="1" dirty="0"/>
              <a:t>parametric distributions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Ones we’ll cover today: </a:t>
            </a:r>
            <a:r>
              <a:rPr lang="en-US" b="1" dirty="0"/>
              <a:t>uniform</a:t>
            </a:r>
            <a:r>
              <a:rPr lang="en-US" dirty="0"/>
              <a:t>, </a:t>
            </a:r>
            <a:r>
              <a:rPr lang="en-US" b="1" dirty="0"/>
              <a:t>binomial</a:t>
            </a:r>
            <a:r>
              <a:rPr lang="en-US" dirty="0"/>
              <a:t>, and </a:t>
            </a:r>
            <a:r>
              <a:rPr lang="en-US" b="1" dirty="0"/>
              <a:t>Gaussian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Often we have good reason to believe that the empirical data we have is </a:t>
            </a:r>
            <a:r>
              <a:rPr lang="en-US" i="1" dirty="0"/>
              <a:t>drawn from</a:t>
            </a:r>
            <a:r>
              <a:rPr lang="en-US" dirty="0"/>
              <a:t> a particular </a:t>
            </a:r>
            <a:r>
              <a:rPr lang="en-US" i="1" dirty="0"/>
              <a:t>theoretical distribution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Examples: Gaussian for many things, gamma distributions for precipitation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07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Perhaps the simplest theoretical distribution is the </a:t>
            </a:r>
            <a:r>
              <a:rPr lang="en-US" b="1" dirty="0"/>
              <a:t>uniform 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77339-1793-56C7-66B4-F15D9A0C55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Exactly what it sounds like: probabilities are </a:t>
                </a:r>
                <a:r>
                  <a:rPr lang="en-US" i="1" dirty="0"/>
                  <a:t>uniform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I.e. each possible value has identical probability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Formally: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denotes the PDF,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is the number of points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Denoting the CDF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77339-1793-56C7-66B4-F15D9A0C55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t="-2372" b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037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PDF and CDF of the </a:t>
            </a:r>
            <a:r>
              <a:rPr lang="en-US" b="1" dirty="0"/>
              <a:t>uniform distribution </a:t>
            </a:r>
            <a:r>
              <a:rPr lang="en-US" dirty="0"/>
              <a:t>as applied to a dice roll: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39AEC7-262E-C59A-4F70-C0155C5A7D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4918" y="2548327"/>
            <a:ext cx="8142163" cy="377752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5B185B-A44D-E891-5035-7085C4700BFC}"/>
              </a:ext>
            </a:extLst>
          </p:cNvPr>
          <p:cNvSpPr txBox="1"/>
          <p:nvPr/>
        </p:nvSpPr>
        <p:spPr>
          <a:xfrm>
            <a:off x="8038299" y="6519446"/>
            <a:ext cx="41537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Fig. 3.4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, Python Recipes for Earth Sciences</a:t>
            </a:r>
          </a:p>
        </p:txBody>
      </p:sp>
    </p:spTree>
    <p:extLst>
      <p:ext uri="{BB962C8B-B14F-4D97-AF65-F5344CB8AC3E}">
        <p14:creationId xmlns:p14="http://schemas.microsoft.com/office/powerpoint/2010/main" val="2060593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Probability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38400"/>
            <a:ext cx="10515600" cy="3975652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Probability distributions: mass, density, cumulative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Theoretical probability distributions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vs. samples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970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/>
              <a:t>binomial distribution</a:t>
            </a:r>
            <a:r>
              <a:rPr lang="en-US" dirty="0"/>
              <a:t> gives the probability of </a:t>
            </a:r>
            <a:r>
              <a:rPr lang="en-US" i="1" dirty="0"/>
              <a:t>x</a:t>
            </a:r>
            <a:r>
              <a:rPr lang="en-US" dirty="0"/>
              <a:t> “successes” in N “trials”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example, the probability of getting 4 heads in 5 flips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Like the uniform distribution, the binomial distribution is </a:t>
            </a:r>
            <a:r>
              <a:rPr lang="en-US" b="1" dirty="0"/>
              <a:t>discrete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As opposed to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continuous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It depends on the number of trial </a:t>
            </a:r>
            <a:r>
              <a:rPr lang="en-US" i="1" dirty="0"/>
              <a:t>N</a:t>
            </a:r>
            <a:r>
              <a:rPr lang="en-US" dirty="0"/>
              <a:t> and the probability of success in each trial, denoted </a:t>
            </a:r>
            <a:r>
              <a:rPr lang="en-US" i="1" dirty="0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352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/>
              <a:t>binomial distribution</a:t>
            </a:r>
            <a:r>
              <a:rPr lang="en-US" dirty="0"/>
              <a:t> gives the probability of </a:t>
            </a:r>
            <a:r>
              <a:rPr lang="en-US" i="1" dirty="0"/>
              <a:t>x</a:t>
            </a:r>
            <a:r>
              <a:rPr lang="en-US" dirty="0"/>
              <a:t> “successes” in N “trials”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199"/>
            <a:ext cx="10515600" cy="37775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PDF 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                           “n choose r”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! symbol means factorial: for example, 5! = 5*4*3*2*1.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7BB50-AC5C-2B33-A12D-1267509B2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973" y="2722276"/>
            <a:ext cx="5073916" cy="14134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BBF7A1-425B-DCDF-6AF5-1A734A7C2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030" y="4343400"/>
            <a:ext cx="23876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70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example, if </a:t>
            </a:r>
            <a:r>
              <a:rPr lang="en-US" i="1" dirty="0"/>
              <a:t>N=10,</a:t>
            </a:r>
            <a:r>
              <a:rPr lang="en-US" dirty="0"/>
              <a:t> </a:t>
            </a:r>
            <a:r>
              <a:rPr lang="en-US" i="1" dirty="0"/>
              <a:t>p=0.1</a:t>
            </a:r>
            <a:r>
              <a:rPr lang="en-US" dirty="0"/>
              <a:t>, and </a:t>
            </a:r>
            <a:r>
              <a:rPr lang="en-US" i="1" dirty="0"/>
              <a:t>x=3, </a:t>
            </a:r>
            <a:r>
              <a:rPr lang="en-US" dirty="0"/>
              <a:t>then:</a:t>
            </a:r>
            <a:endParaRPr lang="en-US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F0FB58-2EC2-2376-448E-62254B522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491" y="2743200"/>
            <a:ext cx="8193018" cy="137159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58EBBF7-DD81-0577-4F89-376AE641C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4819338"/>
            <a:ext cx="10515600" cy="2248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E.g. you know the probability of an Earthquake in any given year at a given location is 10%, and you want to know the likelihood that in a 10 year span there are exactly 3 earthquakes</a:t>
            </a:r>
          </a:p>
        </p:txBody>
      </p:sp>
    </p:spTree>
    <p:extLst>
      <p:ext uri="{BB962C8B-B14F-4D97-AF65-F5344CB8AC3E}">
        <p14:creationId xmlns:p14="http://schemas.microsoft.com/office/powerpoint/2010/main" val="3085238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PDF and of two </a:t>
            </a:r>
            <a:r>
              <a:rPr lang="en-US" b="1" dirty="0"/>
              <a:t>binomial distributions</a:t>
            </a:r>
            <a:r>
              <a:rPr lang="en-US" dirty="0"/>
              <a:t> with </a:t>
            </a:r>
            <a:r>
              <a:rPr lang="en-US" i="1" dirty="0"/>
              <a:t>N</a:t>
            </a:r>
            <a:r>
              <a:rPr lang="en-US" dirty="0"/>
              <a:t>=6 and (left) p=0.1 or (right) p=0.3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D71CB62-CBBE-B2D9-BBF5-0E393B4E8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1038" y="2636979"/>
            <a:ext cx="8069924" cy="3870046"/>
          </a:xfrm>
        </p:spPr>
      </p:pic>
    </p:spTree>
    <p:extLst>
      <p:ext uri="{BB962C8B-B14F-4D97-AF65-F5344CB8AC3E}">
        <p14:creationId xmlns:p14="http://schemas.microsoft.com/office/powerpoint/2010/main" val="3478673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CDF of the </a:t>
            </a:r>
            <a:r>
              <a:rPr lang="en-US" b="1" dirty="0"/>
              <a:t>binomial distribution</a:t>
            </a:r>
            <a:r>
              <a:rPr lang="en-US" dirty="0"/>
              <a:t> 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199"/>
            <a:ext cx="10515600" cy="377752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CDF: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Notice: this is just the sum of the PDF over all values less than (and including) the given value </a:t>
            </a:r>
            <a:r>
              <a:rPr lang="en-US" i="1" dirty="0"/>
              <a:t>x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Earthquake example: F(3) gives probability that 1, 2, or 3 earthquakes occur in that 10 year span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D3A814-6E5C-793C-07CB-C38F63ADE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014" y="2743199"/>
            <a:ext cx="5452696" cy="146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27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/>
              <a:t>normal distribution</a:t>
            </a:r>
            <a:r>
              <a:rPr lang="en-US" dirty="0"/>
              <a:t> (or </a:t>
            </a:r>
            <a:r>
              <a:rPr lang="en-US" b="1" dirty="0"/>
              <a:t>Gaussian</a:t>
            </a:r>
            <a:r>
              <a:rPr lang="en-US" dirty="0"/>
              <a:t>) gives the classic “bell curve” shape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77339-1793-56C7-66B4-F15D9A0C55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PDF: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𝜇 is the </a:t>
                </a:r>
                <a:r>
                  <a:rPr lang="en-US" i="1" dirty="0"/>
                  <a:t>mean 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i="1" dirty="0"/>
                  <a:t>standard deviation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𝜇 controls the location </a:t>
                </a:r>
                <a:r>
                  <a:rPr lang="en-US" i="1" dirty="0">
                    <a:solidFill>
                      <a:schemeClr val="bg1">
                        <a:lumMod val="50000"/>
                      </a:schemeClr>
                    </a:solidFill>
                  </a:rPr>
                  <a:t>and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controls the spread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77339-1793-56C7-66B4-F15D9A0C55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BDD28E7-D155-B1EC-B43F-BDEF197B7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546" y="2606050"/>
            <a:ext cx="6149513" cy="164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31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/>
              <a:t>normal distribution</a:t>
            </a:r>
            <a:r>
              <a:rPr lang="en-US" dirty="0"/>
              <a:t> (or </a:t>
            </a:r>
            <a:r>
              <a:rPr lang="en-US" b="1" dirty="0"/>
              <a:t>Gaussian</a:t>
            </a:r>
            <a:r>
              <a:rPr lang="en-US" dirty="0"/>
              <a:t>) gives the classic “bell curve” shape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F5B34D-92F6-400A-F12A-1E0073222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200"/>
            <a:ext cx="4092315" cy="3200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mean controls where the bell peaks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Standard deviation controls how tall/narrow vs. short/wide it is</a:t>
            </a:r>
          </a:p>
        </p:txBody>
      </p:sp>
      <p:pic>
        <p:nvPicPr>
          <p:cNvPr id="6" name="Picture 2" descr="undefined">
            <a:extLst>
              <a:ext uri="{FF2B5EF4-FFF2-40B4-BE49-F238E27FC236}">
                <a16:creationId xmlns:a16="http://schemas.microsoft.com/office/drawing/2014/main" id="{D7F1CA7A-47DD-075F-507D-C1E6F3DE2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476" y="2864811"/>
            <a:ext cx="5866124" cy="375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4F8CB2-C751-71CD-AEBC-9226AD39C04D}"/>
              </a:ext>
            </a:extLst>
          </p:cNvPr>
          <p:cNvSpPr txBox="1"/>
          <p:nvPr/>
        </p:nvSpPr>
        <p:spPr>
          <a:xfrm>
            <a:off x="6550703" y="2512367"/>
            <a:ext cx="4284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PDFs of 4 different Gaussians</a:t>
            </a:r>
          </a:p>
        </p:txBody>
      </p:sp>
    </p:spTree>
    <p:extLst>
      <p:ext uri="{BB962C8B-B14F-4D97-AF65-F5344CB8AC3E}">
        <p14:creationId xmlns:p14="http://schemas.microsoft.com/office/powerpoint/2010/main" val="1883022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/>
              <a:t>normal distribution</a:t>
            </a:r>
            <a:r>
              <a:rPr lang="en-US" dirty="0"/>
              <a:t> (or </a:t>
            </a:r>
            <a:r>
              <a:rPr lang="en-US" b="1" dirty="0"/>
              <a:t>Gaussian</a:t>
            </a:r>
            <a:r>
              <a:rPr lang="en-US" dirty="0"/>
              <a:t>) gives the classic “bell curve” shape</a:t>
            </a:r>
          </a:p>
        </p:txBody>
      </p:sp>
      <p:pic>
        <p:nvPicPr>
          <p:cNvPr id="6" name="Picture 2" descr="undefined">
            <a:extLst>
              <a:ext uri="{FF2B5EF4-FFF2-40B4-BE49-F238E27FC236}">
                <a16:creationId xmlns:a16="http://schemas.microsoft.com/office/drawing/2014/main" id="{D7F1CA7A-47DD-075F-507D-C1E6F3DE2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2" y="2894792"/>
            <a:ext cx="5866124" cy="375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4F8CB2-C751-71CD-AEBC-9226AD39C04D}"/>
              </a:ext>
            </a:extLst>
          </p:cNvPr>
          <p:cNvSpPr txBox="1"/>
          <p:nvPr/>
        </p:nvSpPr>
        <p:spPr>
          <a:xfrm>
            <a:off x="1259179" y="2542348"/>
            <a:ext cx="4284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PDFs of 4 different Gaussians</a:t>
            </a:r>
          </a:p>
        </p:txBody>
      </p:sp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827E6B2D-4325-2391-15B0-E91D6A380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076" y="2884710"/>
            <a:ext cx="5881858" cy="376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1BD543-F4D2-F8D2-07D7-8C5DA60AB8E1}"/>
              </a:ext>
            </a:extLst>
          </p:cNvPr>
          <p:cNvSpPr txBox="1"/>
          <p:nvPr/>
        </p:nvSpPr>
        <p:spPr>
          <a:xfrm>
            <a:off x="7387160" y="2542347"/>
            <a:ext cx="307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Corresponding CDFs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B507A3-6DF8-2853-6CED-45C28E48D611}"/>
              </a:ext>
            </a:extLst>
          </p:cNvPr>
          <p:cNvSpPr txBox="1"/>
          <p:nvPr/>
        </p:nvSpPr>
        <p:spPr>
          <a:xfrm>
            <a:off x="4450329" y="6550223"/>
            <a:ext cx="3956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https://en.wikipedia.org/wiki/Normal_distribution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126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/>
              <a:t>normal distribution</a:t>
            </a:r>
            <a:r>
              <a:rPr lang="en-US" dirty="0"/>
              <a:t> (or </a:t>
            </a:r>
            <a:r>
              <a:rPr lang="en-US" b="1" dirty="0"/>
              <a:t>Gaussian</a:t>
            </a:r>
            <a:r>
              <a:rPr lang="en-US" dirty="0"/>
              <a:t>) gives the classic “bell curve” shape</a:t>
            </a:r>
          </a:p>
        </p:txBody>
      </p:sp>
      <p:pic>
        <p:nvPicPr>
          <p:cNvPr id="5122" name="Picture 2" descr="undefined">
            <a:extLst>
              <a:ext uri="{FF2B5EF4-FFF2-40B4-BE49-F238E27FC236}">
                <a16:creationId xmlns:a16="http://schemas.microsoft.com/office/drawing/2014/main" id="{3915AFB2-D38B-65EB-D0F5-BC9718AE8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49832"/>
            <a:ext cx="8611850" cy="430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8A6939-3686-80ED-EA1F-CA15F2D0C945}"/>
              </a:ext>
            </a:extLst>
          </p:cNvPr>
          <p:cNvSpPr txBox="1"/>
          <p:nvPr/>
        </p:nvSpPr>
        <p:spPr>
          <a:xfrm>
            <a:off x="7435120" y="2797660"/>
            <a:ext cx="42422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68.2% falls between +/-1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stdev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95.5% falls between +/-2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stdev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9282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standard normal distribution </a:t>
            </a:r>
            <a:r>
              <a:rPr lang="en-US" dirty="0"/>
              <a:t>is the normal distribution with 𝜇=0 and 𝜎=1</a:t>
            </a:r>
          </a:p>
        </p:txBody>
      </p:sp>
      <p:pic>
        <p:nvPicPr>
          <p:cNvPr id="6" name="Picture 2" descr="undefined">
            <a:extLst>
              <a:ext uri="{FF2B5EF4-FFF2-40B4-BE49-F238E27FC236}">
                <a16:creationId xmlns:a16="http://schemas.microsoft.com/office/drawing/2014/main" id="{D7F1CA7A-47DD-075F-507D-C1E6F3DE2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52" y="2894792"/>
            <a:ext cx="5866124" cy="375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4F8CB2-C751-71CD-AEBC-9226AD39C04D}"/>
              </a:ext>
            </a:extLst>
          </p:cNvPr>
          <p:cNvSpPr txBox="1"/>
          <p:nvPr/>
        </p:nvSpPr>
        <p:spPr>
          <a:xfrm>
            <a:off x="1259179" y="2542348"/>
            <a:ext cx="4284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PDFs of 4 different Gaussians</a:t>
            </a:r>
          </a:p>
        </p:txBody>
      </p:sp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827E6B2D-4325-2391-15B0-E91D6A380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076" y="2884710"/>
            <a:ext cx="5881858" cy="376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1BD543-F4D2-F8D2-07D7-8C5DA60AB8E1}"/>
              </a:ext>
            </a:extLst>
          </p:cNvPr>
          <p:cNvSpPr txBox="1"/>
          <p:nvPr/>
        </p:nvSpPr>
        <p:spPr>
          <a:xfrm>
            <a:off x="7387160" y="2542347"/>
            <a:ext cx="307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Corresponding CDFs</a:t>
            </a:r>
          </a:p>
        </p:txBody>
      </p:sp>
    </p:spTree>
    <p:extLst>
      <p:ext uri="{BB962C8B-B14F-4D97-AF65-F5344CB8AC3E}">
        <p14:creationId xmlns:p14="http://schemas.microsoft.com/office/powerpoint/2010/main" val="3659925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Probability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38400"/>
            <a:ext cx="10515600" cy="3975652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b="1" dirty="0"/>
              <a:t>Probability distributions: mass, density, cumulative     </a:t>
            </a:r>
            <a:r>
              <a:rPr lang="en-US" dirty="0"/>
              <a:t>nice 15 min video: </a:t>
            </a:r>
            <a:r>
              <a:rPr lang="en-US" dirty="0">
                <a:hlinkClick r:id="rId2"/>
              </a:rPr>
              <a:t>https://youtu.be/YXLVjCKVP7U</a:t>
            </a:r>
            <a:r>
              <a:rPr lang="en-US" dirty="0"/>
              <a:t> </a:t>
            </a:r>
            <a:endParaRPr lang="en-US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Theoretical probability distributions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Populations vs. samples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28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 few Gaussian PDFs along w/ 1000 random draws and the resulting histograms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57E482-550D-414F-C569-51B047E63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68880"/>
            <a:ext cx="1029063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0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 few Gaussian PDFs along w/ 1000 random draws and the resulting histograms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AF6837-B427-7050-B1CA-C6E9FB5F8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468880"/>
            <a:ext cx="10250424" cy="365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02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 few Gaussian PDFs along w/ 1000 random draws and the resulting histograms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5BD9F7-8375-1D77-6DF4-FBBBA6817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68880"/>
            <a:ext cx="10287000" cy="365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84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Expectation </a:t>
            </a:r>
            <a:r>
              <a:rPr lang="en-US" dirty="0"/>
              <a:t>is the probability-weighted average over a PMF or PDF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77339-1793-56C7-66B4-F15D9A0C55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2743200"/>
                <a:ext cx="10515600" cy="38674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Denoted E(X);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sometimes called “expected value”</a:t>
                </a:r>
                <a:endParaRPr lang="en-US" i="1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Discrete case: E(X) = P(X</a:t>
                </a:r>
                <a:r>
                  <a:rPr lang="en-US" baseline="-25000" dirty="0"/>
                  <a:t>1</a:t>
                </a:r>
                <a:r>
                  <a:rPr lang="en-US" dirty="0"/>
                  <a:t>)* X</a:t>
                </a:r>
                <a:r>
                  <a:rPr lang="en-US" baseline="-25000" dirty="0"/>
                  <a:t>1</a:t>
                </a:r>
                <a:r>
                  <a:rPr lang="en-US" dirty="0"/>
                  <a:t>+ P(X</a:t>
                </a:r>
                <a:r>
                  <a:rPr lang="en-US" baseline="-25000" dirty="0"/>
                  <a:t>2</a:t>
                </a:r>
                <a:r>
                  <a:rPr lang="en-US" dirty="0"/>
                  <a:t>)*X</a:t>
                </a:r>
                <a:r>
                  <a:rPr lang="en-US" baseline="-25000" dirty="0"/>
                  <a:t>2</a:t>
                </a:r>
                <a:r>
                  <a:rPr lang="en-US" dirty="0"/>
                  <a:t> + …+ P(X</a:t>
                </a:r>
                <a:r>
                  <a:rPr lang="en-US" baseline="-25000" dirty="0"/>
                  <a:t>N</a:t>
                </a:r>
                <a:r>
                  <a:rPr lang="en-US" dirty="0"/>
                  <a:t>) *X</a:t>
                </a:r>
                <a:r>
                  <a:rPr lang="en-US" baseline="-25000" dirty="0"/>
                  <a:t>N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Continuous: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Technically more general: can compute E(g(X)) for any function g(X); but we’ll always just use g(X)=X as above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77339-1793-56C7-66B4-F15D9A0C55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2743200"/>
                <a:ext cx="10515600" cy="3867462"/>
              </a:xfrm>
              <a:blipFill>
                <a:blip r:embed="rId2"/>
                <a:stretch>
                  <a:fillRect l="-1327" t="-1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74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Expectation </a:t>
            </a:r>
            <a:r>
              <a:rPr lang="en-US" dirty="0"/>
              <a:t>is the probability-weighted average over a PMF or PDF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77339-1793-56C7-66B4-F15D9A0C55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2743200"/>
                <a:ext cx="10515600" cy="38674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Dice role: E(X) = (1/6)*1 + … + (1/6) * 6 = 3.5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Gaussian: turns out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I.e. the expectation of a Gaussian is </a:t>
                </a:r>
                <a:r>
                  <a:rPr lang="en-US" i="1" dirty="0">
                    <a:solidFill>
                      <a:schemeClr val="bg1">
                        <a:lumMod val="50000"/>
                      </a:schemeClr>
                    </a:solidFill>
                  </a:rPr>
                  <a:t>exactly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its mean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for all theoretical distributions, not just Gaussians, the distribution’s mean is </a:t>
                </a:r>
                <a:r>
                  <a:rPr lang="en-US" i="1" dirty="0"/>
                  <a:t>defined</a:t>
                </a:r>
                <a:r>
                  <a:rPr lang="en-US" dirty="0"/>
                  <a:t> as the distribution’s expectation: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77339-1793-56C7-66B4-F15D9A0C55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2743200"/>
                <a:ext cx="10515600" cy="3867462"/>
              </a:xfrm>
              <a:blipFill>
                <a:blip r:embed="rId2"/>
                <a:stretch>
                  <a:fillRect l="-1327" t="-1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2907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Probability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38400"/>
            <a:ext cx="10515600" cy="3975652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Probability distributions: mass, density, cumulative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Theoretical probability distributions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b="1" dirty="0"/>
              <a:t>Populations vs. samples</a:t>
            </a:r>
          </a:p>
        </p:txBody>
      </p:sp>
    </p:spTree>
    <p:extLst>
      <p:ext uri="{BB962C8B-B14F-4D97-AF65-F5344CB8AC3E}">
        <p14:creationId xmlns:p14="http://schemas.microsoft.com/office/powerpoint/2010/main" val="1931013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515600" cy="37325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Here,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population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has its normal, every-day meaning: all of the people living in a place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Pollsters want to predict if candidate X will win the election.  In other words, they want to know how </a:t>
            </a:r>
            <a:r>
              <a:rPr lang="en-US" i="1" dirty="0"/>
              <a:t>every</a:t>
            </a:r>
            <a:r>
              <a:rPr lang="en-US" dirty="0"/>
              <a:t> person in the (voting) population intends to vote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Consider polling for an election: want to know how whole </a:t>
            </a:r>
            <a:r>
              <a:rPr lang="en-US" i="1" dirty="0"/>
              <a:t>population</a:t>
            </a:r>
            <a:r>
              <a:rPr lang="en-US" dirty="0"/>
              <a:t> will vote</a:t>
            </a:r>
          </a:p>
        </p:txBody>
      </p:sp>
    </p:spTree>
    <p:extLst>
      <p:ext uri="{BB962C8B-B14F-4D97-AF65-F5344CB8AC3E}">
        <p14:creationId xmlns:p14="http://schemas.microsoft.com/office/powerpoint/2010/main" val="3645860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515600" cy="37325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 they ask a </a:t>
            </a:r>
            <a:r>
              <a:rPr lang="en-US" i="1" dirty="0"/>
              <a:t>random sample</a:t>
            </a:r>
            <a:r>
              <a:rPr lang="en-US" dirty="0"/>
              <a:t> of people how they will vote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they survey 100 people, their </a:t>
            </a:r>
            <a:r>
              <a:rPr lang="en-US" i="1" dirty="0"/>
              <a:t>sample size</a:t>
            </a:r>
            <a:r>
              <a:rPr lang="en-US" dirty="0"/>
              <a:t> is 100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Each person is a single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observation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whole group of 100 is a single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sample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Consider polling for an election: impossible to ask everyone, can only ask a </a:t>
            </a:r>
            <a:r>
              <a:rPr lang="en-US" b="1" dirty="0"/>
              <a:t>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4793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515600" cy="3732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the sample size grows, it will more closely approximate the whole population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But it’s always possible that, for any sample size less than the whole population, they get unlucky, and happen to get a much higher percentage of respondents who would vote for Candidate X than the actual percentage of the whole population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Consider polling for an election: impossible to ask everyone, can only ask a </a:t>
            </a:r>
            <a:r>
              <a:rPr lang="en-US" b="1" dirty="0"/>
              <a:t>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3459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515600" cy="3732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Voting summary: because it’s practically impossible to determine how the whole population intends to vote, pollsters ask a random sample of people that hopefully approximates the full population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voting to Earth and Atmospheric Sciences: because it’s impossible to determine the exact causes of any given phenomena, we collect </a:t>
            </a:r>
            <a:r>
              <a:rPr lang="en-US" i="1" dirty="0"/>
              <a:t>samples</a:t>
            </a:r>
            <a:r>
              <a:rPr lang="en-US" dirty="0"/>
              <a:t> of observations (of e.g. snow fall) that hopefully approximate the overarching </a:t>
            </a:r>
            <a:r>
              <a:rPr lang="en-US" i="1" dirty="0"/>
              <a:t>population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Consider polling for an election: summarizing population vs. sample</a:t>
            </a:r>
          </a:p>
        </p:txBody>
      </p:sp>
    </p:spTree>
    <p:extLst>
      <p:ext uri="{BB962C8B-B14F-4D97-AF65-F5344CB8AC3E}">
        <p14:creationId xmlns:p14="http://schemas.microsoft.com/office/powerpoint/2010/main" val="118386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first distinguish between </a:t>
            </a:r>
            <a:r>
              <a:rPr lang="en-US" b="1" dirty="0"/>
              <a:t>discrete</a:t>
            </a:r>
            <a:r>
              <a:rPr lang="en-US" dirty="0"/>
              <a:t> and </a:t>
            </a:r>
            <a:r>
              <a:rPr lang="en-US" b="1" dirty="0"/>
              <a:t>continuous </a:t>
            </a:r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Discrete</a:t>
            </a:r>
            <a:r>
              <a:rPr lang="en-US" dirty="0"/>
              <a:t>: there’s a finite number of possible values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E.g. 1,2,3,4,5,6 for a dice roll; # of days in a year w/ earthquakes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Continuous</a:t>
            </a:r>
            <a:r>
              <a:rPr lang="en-US" dirty="0"/>
              <a:t>: infinitely many possible values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E.g. wind speed, daily precipitation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9425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515600" cy="3732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So, for annual snow fall during 1900-1919, the collection of all 20 observations (one for 1900, one for 1901, …, one for 1919) is our </a:t>
            </a:r>
            <a:r>
              <a:rPr lang="en-US" b="1" dirty="0"/>
              <a:t>sample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And the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sample mean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is the average over those 20 years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These, we assume, are drawn </a:t>
            </a:r>
            <a:r>
              <a:rPr lang="en-US" i="1" dirty="0"/>
              <a:t>randomly</a:t>
            </a:r>
            <a:r>
              <a:rPr lang="en-US" dirty="0"/>
              <a:t> from an overarching </a:t>
            </a:r>
            <a:r>
              <a:rPr lang="en-US" b="1" dirty="0"/>
              <a:t>population</a:t>
            </a:r>
            <a:r>
              <a:rPr lang="en-US" dirty="0"/>
              <a:t> of possible values of annual snowfall, </a:t>
            </a:r>
            <a:r>
              <a:rPr lang="en-US" i="1" dirty="0"/>
              <a:t>each value with a corresponding probability of being drawn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statistics, we treat all datasets analogously: </a:t>
            </a:r>
            <a:r>
              <a:rPr lang="en-US" b="1" dirty="0"/>
              <a:t>samples</a:t>
            </a:r>
            <a:r>
              <a:rPr lang="en-US" dirty="0"/>
              <a:t> drawn </a:t>
            </a:r>
            <a:r>
              <a:rPr lang="en-US" i="1" dirty="0"/>
              <a:t>randomly</a:t>
            </a:r>
            <a:r>
              <a:rPr lang="en-US" dirty="0"/>
              <a:t> from a </a:t>
            </a:r>
            <a:r>
              <a:rPr lang="en-US" b="1" dirty="0"/>
              <a:t>population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65460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515600" cy="3732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&lt;interactive </a:t>
            </a:r>
            <a:r>
              <a:rPr lang="en-US" dirty="0" err="1"/>
              <a:t>holoviews</a:t>
            </a:r>
            <a:r>
              <a:rPr lang="en-US" dirty="0"/>
              <a:t> plot of random draws from normal&gt;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statistics, we treat all datasets analogously: </a:t>
            </a:r>
            <a:r>
              <a:rPr lang="en-US" b="1" dirty="0"/>
              <a:t>samples</a:t>
            </a:r>
            <a:r>
              <a:rPr lang="en-US" dirty="0"/>
              <a:t> drawn </a:t>
            </a:r>
            <a:r>
              <a:rPr lang="en-US" i="1" dirty="0"/>
              <a:t>randomly</a:t>
            </a:r>
            <a:r>
              <a:rPr lang="en-US" dirty="0"/>
              <a:t> from a </a:t>
            </a:r>
            <a:r>
              <a:rPr lang="en-US" b="1" dirty="0"/>
              <a:t>population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1729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515600" cy="3732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example, the laws of physics cause daily rainfall to have approximately </a:t>
            </a:r>
            <a:r>
              <a:rPr lang="en-US" i="1" dirty="0"/>
              <a:t>gamma</a:t>
            </a:r>
            <a:r>
              <a:rPr lang="en-US" dirty="0"/>
              <a:t> distributions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(don’t worry what a gamma is)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Because of the Central Limit Theorem (defined next slide), for any quantity that’s the sum or average of a (decently) large number of smaller things, a good bet is that this population follows a Gaussian distribution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population is determined by whatever physical processes generate the observations</a:t>
            </a:r>
          </a:p>
        </p:txBody>
      </p:sp>
    </p:spTree>
    <p:extLst>
      <p:ext uri="{BB962C8B-B14F-4D97-AF65-F5344CB8AC3E}">
        <p14:creationId xmlns:p14="http://schemas.microsoft.com/office/powerpoint/2010/main" val="30420300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Central Limit Theorem</a:t>
            </a:r>
            <a:r>
              <a:rPr lang="en-US" dirty="0"/>
              <a:t>: roughly speaking, sums of large samples are ~Gaussian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77339-1793-56C7-66B4-F15D9A0C55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More formally: If X</a:t>
                </a:r>
                <a:r>
                  <a:rPr lang="en-US" baseline="-25000" dirty="0"/>
                  <a:t>1</a:t>
                </a:r>
                <a:r>
                  <a:rPr lang="en-US" dirty="0"/>
                  <a:t>, X</a:t>
                </a:r>
                <a:r>
                  <a:rPr lang="en-US" baseline="-25000" dirty="0"/>
                  <a:t>2</a:t>
                </a:r>
                <a:r>
                  <a:rPr lang="en-US" dirty="0"/>
                  <a:t>, …, X</a:t>
                </a:r>
                <a:r>
                  <a:rPr lang="en-US" baseline="-25000" dirty="0"/>
                  <a:t>N </a:t>
                </a:r>
                <a:r>
                  <a:rPr lang="en-US" dirty="0"/>
                  <a:t>are independent and identically distributed (IID) random variables with mean 𝜇</a:t>
                </a:r>
                <a:r>
                  <a:rPr lang="en-US" baseline="-25000" dirty="0"/>
                  <a:t>X</a:t>
                </a:r>
                <a:r>
                  <a:rPr lang="en-US" dirty="0"/>
                  <a:t> and </a:t>
                </a:r>
                <a:r>
                  <a:rPr lang="en-US" dirty="0" err="1"/>
                  <a:t>stdev</a:t>
                </a:r>
                <a:r>
                  <a:rPr lang="en-US" dirty="0"/>
                  <a:t>. 𝜎</a:t>
                </a:r>
                <a:r>
                  <a:rPr lang="en-US" baseline="-25000" dirty="0"/>
                  <a:t>X</a:t>
                </a:r>
                <a:r>
                  <a:rPr lang="en-US" dirty="0"/>
                  <a:t>, then the random variable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approaches the standard Normal distribution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i="1" dirty="0"/>
                  <a:t>sample mean </a:t>
                </a:r>
                <a:r>
                  <a:rPr lang="en-US" dirty="0"/>
                  <a:t>of the N values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77339-1793-56C7-66B4-F15D9A0C55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62" r="-1568" b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0E68D6F-49EE-411A-9AC5-4528A2016D06}"/>
              </a:ext>
            </a:extLst>
          </p:cNvPr>
          <p:cNvSpPr txBox="1"/>
          <p:nvPr/>
        </p:nvSpPr>
        <p:spPr>
          <a:xfrm>
            <a:off x="0" y="6400801"/>
            <a:ext cx="519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https://www.youtube.com/watch?v=zeJD6dqJ5lo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8841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Central Limit Theorem </a:t>
            </a:r>
            <a:r>
              <a:rPr lang="en-US" dirty="0"/>
              <a:t>holds even if the variables themselves are </a:t>
            </a:r>
            <a:r>
              <a:rPr lang="en-US" i="1" dirty="0"/>
              <a:t>not</a:t>
            </a:r>
            <a:r>
              <a:rPr lang="en-US" dirty="0"/>
              <a:t> Gaussian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E68D6F-49EE-411A-9AC5-4528A2016D06}"/>
              </a:ext>
            </a:extLst>
          </p:cNvPr>
          <p:cNvSpPr txBox="1"/>
          <p:nvPr/>
        </p:nvSpPr>
        <p:spPr>
          <a:xfrm>
            <a:off x="0" y="6550223"/>
            <a:ext cx="7265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https://prwatech.in/blog/data-science/data-science-modules/central-limit-theorem-tutorial/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6146" name="Picture 2" descr="Central limit theorem tutorial">
            <a:extLst>
              <a:ext uri="{FF2B5EF4-FFF2-40B4-BE49-F238E27FC236}">
                <a16:creationId xmlns:a16="http://schemas.microsoft.com/office/drawing/2014/main" id="{D1B9D59E-8BD3-8387-DBE1-59982197C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011" y="2644014"/>
            <a:ext cx="7096385" cy="354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F50B763-203C-E5BF-EE11-ED3A258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785" y="2743199"/>
            <a:ext cx="4161226" cy="3732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schematic: dice roll distribution is uniform, but the distribution of the </a:t>
            </a:r>
            <a:r>
              <a:rPr lang="en-US" i="1" dirty="0"/>
              <a:t>sum</a:t>
            </a:r>
            <a:r>
              <a:rPr lang="en-US" dirty="0"/>
              <a:t> of multiple dice rolls will become increasingly Gaussian as the number of rolls increases!</a:t>
            </a:r>
          </a:p>
        </p:txBody>
      </p:sp>
    </p:spTree>
    <p:extLst>
      <p:ext uri="{BB962C8B-B14F-4D97-AF65-F5344CB8AC3E}">
        <p14:creationId xmlns:p14="http://schemas.microsoft.com/office/powerpoint/2010/main" val="42251468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Central Limit Theorem </a:t>
            </a:r>
            <a:r>
              <a:rPr lang="en-US" dirty="0"/>
              <a:t>holds even if the variables themselves are </a:t>
            </a:r>
            <a:r>
              <a:rPr lang="en-US" i="1" dirty="0"/>
              <a:t>not</a:t>
            </a:r>
            <a:r>
              <a:rPr lang="en-US" dirty="0"/>
              <a:t> Gaussian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74CF65-FD51-49F8-7241-52F95EA1C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39" y="2744833"/>
            <a:ext cx="11129122" cy="365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030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5181601" cy="37325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Annual snow fall: sum the snow fall over all 365 or 366 days,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So Central Limit Theorem should approximately work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Even though this isn’t perfect!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For example, snow fall can never be negative, but a Gaussian can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histogram of annual snow fall over all years 1869-2022 looks reasonably Gaussian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EF2A16-7B74-7492-CF40-DE96F9D98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11477"/>
            <a:ext cx="5337702" cy="412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274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Notation: use hats to denote </a:t>
            </a:r>
            <a:r>
              <a:rPr lang="en-US" i="1" dirty="0"/>
              <a:t>sample </a:t>
            </a:r>
            <a:r>
              <a:rPr lang="en-US" dirty="0"/>
              <a:t>quantities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77339-1793-56C7-66B4-F15D9A0C55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2743199"/>
                <a:ext cx="10515600" cy="37325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So, for example, we use “mu” 𝜇 to denote the population mean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𝜇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to denote the sample mean</a:t>
                </a:r>
              </a:p>
              <a:p>
                <a:pPr marL="0" indent="0" algn="ctr">
                  <a:buNone/>
                </a:pP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77339-1793-56C7-66B4-F15D9A0C55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2743199"/>
                <a:ext cx="10515600" cy="3732551"/>
              </a:xfrm>
              <a:blipFill>
                <a:blip r:embed="rId2"/>
                <a:stretch>
                  <a:fillRect l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1417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4EDA7AE0-03EF-D717-80CA-FCB726990F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4344203"/>
                  </p:ext>
                </p:extLst>
              </p:nvPr>
            </p:nvGraphicFramePr>
            <p:xfrm>
              <a:off x="914400" y="929392"/>
              <a:ext cx="10515600" cy="5771277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1723869">
                      <a:extLst>
                        <a:ext uri="{9D8B030D-6E8A-4147-A177-3AD203B41FA5}">
                          <a16:colId xmlns:a16="http://schemas.microsoft.com/office/drawing/2014/main" val="2699263382"/>
                        </a:ext>
                      </a:extLst>
                    </a:gridCol>
                    <a:gridCol w="4347147">
                      <a:extLst>
                        <a:ext uri="{9D8B030D-6E8A-4147-A177-3AD203B41FA5}">
                          <a16:colId xmlns:a16="http://schemas.microsoft.com/office/drawing/2014/main" val="3248760151"/>
                        </a:ext>
                      </a:extLst>
                    </a:gridCol>
                    <a:gridCol w="4444584">
                      <a:extLst>
                        <a:ext uri="{9D8B030D-6E8A-4147-A177-3AD203B41FA5}">
                          <a16:colId xmlns:a16="http://schemas.microsoft.com/office/drawing/2014/main" val="2648302491"/>
                        </a:ext>
                      </a:extLst>
                    </a:gridCol>
                  </a:tblGrid>
                  <a:tr h="64107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Population (continuous)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Sample (always discrete)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3655260"/>
                      </a:ext>
                    </a:extLst>
                  </a:tr>
                  <a:tr h="2132054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/>
                            <a:t>“population mean”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28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]=</m:t>
                                </m:r>
                                <m:nary>
                                  <m:nary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800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0" smtClean="0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sub>
                                  <m:sup>
                                    <m:r>
                                      <a:rPr lang="en-US" sz="2800" b="0" smtClean="0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r>
                                      <a:rPr lang="en-US" sz="28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800" b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sz="2800" b="0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“sample mean”</a:t>
                          </a:r>
                        </a:p>
                        <a:p>
                          <a:endParaRPr lang="en-US" sz="2800" dirty="0"/>
                        </a:p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̂"/>
                                  <m:ctrlPr>
                                    <a:rPr lang="en-US" sz="2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en-US" sz="2800" dirty="0">
                                      <a:solidFill>
                                        <a:schemeClr val="tx1"/>
                                      </a:solidFill>
                                    </a:rPr>
                                    <m:t>𝜇</m:t>
                                  </m:r>
                                </m:e>
                              </m:acc>
                              <m:r>
                                <a:rPr lang="en-US" sz="2800" b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b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800" b="0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8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800" b="0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7706289"/>
                      </a:ext>
                    </a:extLst>
                  </a:tr>
                  <a:tr h="2773236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/>
                            <a:t>“population variance”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8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8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800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b="0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sz="2800" b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0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800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smtClean="0"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  <m:nary>
                                  <m:nary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800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0" smtClean="0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sub>
                                  <m:sup>
                                    <m:r>
                                      <a:rPr lang="en-US" sz="2800" b="0" smtClean="0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8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800" b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800" b="0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  <m:r>
                                          <a:rPr lang="en-US" sz="2800" b="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2800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800" b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800" b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sz="2800" b="0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2800" dirty="0"/>
                        </a:p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“sample variance”</a:t>
                          </a:r>
                        </a:p>
                        <a:p>
                          <a:endParaRPr lang="en-US" sz="28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acc>
                                <m:r>
                                  <a:rPr lang="en-US" sz="2800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b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2800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sz="2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800" b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800" b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800" b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28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8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28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8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acc>
                                        <m:r>
                                          <a:rPr lang="en-US" sz="28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28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2800" dirty="0"/>
                        </a:p>
                        <a:p>
                          <a:endParaRPr lang="en-US" sz="2800" dirty="0"/>
                        </a:p>
                        <a:p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40503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4EDA7AE0-03EF-D717-80CA-FCB726990F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4344203"/>
                  </p:ext>
                </p:extLst>
              </p:nvPr>
            </p:nvGraphicFramePr>
            <p:xfrm>
              <a:off x="914400" y="929392"/>
              <a:ext cx="10515600" cy="5771277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1723869">
                      <a:extLst>
                        <a:ext uri="{9D8B030D-6E8A-4147-A177-3AD203B41FA5}">
                          <a16:colId xmlns:a16="http://schemas.microsoft.com/office/drawing/2014/main" val="2699263382"/>
                        </a:ext>
                      </a:extLst>
                    </a:gridCol>
                    <a:gridCol w="4347147">
                      <a:extLst>
                        <a:ext uri="{9D8B030D-6E8A-4147-A177-3AD203B41FA5}">
                          <a16:colId xmlns:a16="http://schemas.microsoft.com/office/drawing/2014/main" val="3248760151"/>
                        </a:ext>
                      </a:extLst>
                    </a:gridCol>
                    <a:gridCol w="4444584">
                      <a:extLst>
                        <a:ext uri="{9D8B030D-6E8A-4147-A177-3AD203B41FA5}">
                          <a16:colId xmlns:a16="http://schemas.microsoft.com/office/drawing/2014/main" val="2648302491"/>
                        </a:ext>
                      </a:extLst>
                    </a:gridCol>
                  </a:tblGrid>
                  <a:tr h="64107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Population (continuous)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Sample (always discrete)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3655260"/>
                      </a:ext>
                    </a:extLst>
                  </a:tr>
                  <a:tr h="2132054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8" t="-43452" r="-103216" b="-230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6857" t="-43452" r="-857" b="-2303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7706289"/>
                      </a:ext>
                    </a:extLst>
                  </a:tr>
                  <a:tr h="2998153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8" t="-102119" r="-103216" b="-639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6857" t="-102119" r="-857" b="-639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05032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060860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4EDA7AE0-03EF-D717-80CA-FCB726990F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3489157"/>
                  </p:ext>
                </p:extLst>
              </p:nvPr>
            </p:nvGraphicFramePr>
            <p:xfrm>
              <a:off x="914400" y="929392"/>
              <a:ext cx="10515600" cy="5723870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1723869">
                      <a:extLst>
                        <a:ext uri="{9D8B030D-6E8A-4147-A177-3AD203B41FA5}">
                          <a16:colId xmlns:a16="http://schemas.microsoft.com/office/drawing/2014/main" val="2699263382"/>
                        </a:ext>
                      </a:extLst>
                    </a:gridCol>
                    <a:gridCol w="4347147">
                      <a:extLst>
                        <a:ext uri="{9D8B030D-6E8A-4147-A177-3AD203B41FA5}">
                          <a16:colId xmlns:a16="http://schemas.microsoft.com/office/drawing/2014/main" val="3248760151"/>
                        </a:ext>
                      </a:extLst>
                    </a:gridCol>
                    <a:gridCol w="4444584">
                      <a:extLst>
                        <a:ext uri="{9D8B030D-6E8A-4147-A177-3AD203B41FA5}">
                          <a16:colId xmlns:a16="http://schemas.microsoft.com/office/drawing/2014/main" val="2648302491"/>
                        </a:ext>
                      </a:extLst>
                    </a:gridCol>
                  </a:tblGrid>
                  <a:tr h="604504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Population (continuous)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Population (discrete)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3655260"/>
                      </a:ext>
                    </a:extLst>
                  </a:tr>
                  <a:tr h="2159682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/>
                            <a:t>“population mean”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28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en-US" sz="28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800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0" smtClean="0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sub>
                                  <m:sup>
                                    <m:r>
                                      <a:rPr lang="en-US" sz="2800" b="0" smtClean="0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r>
                                      <a:rPr lang="en-US" sz="2800" b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800" b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sz="2800" b="0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2800" b="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i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where p(x) = PDF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“population mean”</a:t>
                          </a:r>
                        </a:p>
                        <a:p>
                          <a:endParaRPr lang="en-US" sz="2800" dirty="0"/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800" b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8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8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2800" i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  <a:p>
                          <a:endParaRPr lang="en-US" sz="2800" i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sz="2800" i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where P(x) = PMF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7706289"/>
                      </a:ext>
                    </a:extLst>
                  </a:tr>
                  <a:tr h="2827143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/>
                            <a:t>“population variance”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b="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8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8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800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b="0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sz="2800" b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0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800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smtClean="0"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  <m:nary>
                                  <m:nary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800" b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b="0" smtClean="0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sub>
                                  <m:sup>
                                    <m:r>
                                      <a:rPr lang="en-US" sz="2800" b="0" smtClean="0"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8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800" b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800" b="0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  <m:r>
                                          <a:rPr lang="en-US" sz="2800" b="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2800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800" b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800" b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a:rPr lang="en-US" sz="2800" b="0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2800" dirty="0"/>
                        </a:p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“population variance”</a:t>
                          </a:r>
                        </a:p>
                        <a:p>
                          <a:endParaRPr lang="en-US" sz="2800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2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8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800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800" b="0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sz="2800" b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0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800" b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2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800" b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800" b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800" b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28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8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28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2800" b="0" i="1" dirty="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28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sz="2800" b="0" i="1" dirty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8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sz="2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8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40503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4EDA7AE0-03EF-D717-80CA-FCB726990F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3489157"/>
                  </p:ext>
                </p:extLst>
              </p:nvPr>
            </p:nvGraphicFramePr>
            <p:xfrm>
              <a:off x="914400" y="929392"/>
              <a:ext cx="10515600" cy="5721965"/>
            </p:xfrm>
            <a:graphic>
              <a:graphicData uri="http://schemas.openxmlformats.org/drawingml/2006/table">
                <a:tbl>
                  <a:tblPr firstRow="1" firstCol="1" bandRow="1">
                    <a:tableStyleId>{F5AB1C69-6EDB-4FF4-983F-18BD219EF322}</a:tableStyleId>
                  </a:tblPr>
                  <a:tblGrid>
                    <a:gridCol w="1723869">
                      <a:extLst>
                        <a:ext uri="{9D8B030D-6E8A-4147-A177-3AD203B41FA5}">
                          <a16:colId xmlns:a16="http://schemas.microsoft.com/office/drawing/2014/main" val="2699263382"/>
                        </a:ext>
                      </a:extLst>
                    </a:gridCol>
                    <a:gridCol w="4347147">
                      <a:extLst>
                        <a:ext uri="{9D8B030D-6E8A-4147-A177-3AD203B41FA5}">
                          <a16:colId xmlns:a16="http://schemas.microsoft.com/office/drawing/2014/main" val="3248760151"/>
                        </a:ext>
                      </a:extLst>
                    </a:gridCol>
                    <a:gridCol w="4444584">
                      <a:extLst>
                        <a:ext uri="{9D8B030D-6E8A-4147-A177-3AD203B41FA5}">
                          <a16:colId xmlns:a16="http://schemas.microsoft.com/office/drawing/2014/main" val="2648302491"/>
                        </a:ext>
                      </a:extLst>
                    </a:gridCol>
                  </a:tblGrid>
                  <a:tr h="604504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Population (continuous)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Population (discrete)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3655260"/>
                      </a:ext>
                    </a:extLst>
                  </a:tr>
                  <a:tr h="2290318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8" t="-59444" r="-103216" b="-2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6857" t="-59444" r="-857" b="-2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7706289"/>
                      </a:ext>
                    </a:extLst>
                  </a:tr>
                  <a:tr h="2827143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8" t="-128700" r="-103216" b="-735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6857" t="-128700" r="-857" b="-735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05032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0682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first distinguish between </a:t>
            </a:r>
            <a:r>
              <a:rPr lang="en-US" b="1" dirty="0"/>
              <a:t>discrete</a:t>
            </a:r>
            <a:r>
              <a:rPr lang="en-US" dirty="0"/>
              <a:t> and </a:t>
            </a:r>
            <a:r>
              <a:rPr lang="en-US" b="1" dirty="0"/>
              <a:t>continuous </a:t>
            </a:r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Instrument/computer finite precision technically turn continuous variables into discrete ones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E.g. cooling degree days reported in whole °F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almost always the precision is high enough that we can still usefully treat them as continuous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So for now, don’t worry about this technicality</a:t>
            </a:r>
          </a:p>
        </p:txBody>
      </p:sp>
    </p:spTree>
    <p:extLst>
      <p:ext uri="{BB962C8B-B14F-4D97-AF65-F5344CB8AC3E}">
        <p14:creationId xmlns:p14="http://schemas.microsoft.com/office/powerpoint/2010/main" val="35773195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123715" cy="37325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Hopefully N for sample mean is intuitive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Average = sum up the N values, and then divide by 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variance, the denominator indicates the number of </a:t>
            </a:r>
            <a:r>
              <a:rPr lang="en-US" i="1" dirty="0"/>
              <a:t>degrees of freedom.  </a:t>
            </a:r>
            <a:r>
              <a:rPr lang="en-US" dirty="0"/>
              <a:t>Is every data point </a:t>
            </a:r>
            <a:r>
              <a:rPr lang="en-US" i="1" dirty="0"/>
              <a:t>free</a:t>
            </a:r>
            <a:r>
              <a:rPr lang="en-US" dirty="0"/>
              <a:t> in a sample?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No, because any given sample has a sample </a:t>
            </a:r>
            <a:r>
              <a:rPr lang="en-US" i="1" dirty="0"/>
              <a:t>mean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Consider: if you know the mean and the values of any N-1 points, then you can solve for the Nth value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N-1 in denominator for sample variance vs. just N for sample mean?</a:t>
            </a:r>
          </a:p>
        </p:txBody>
      </p:sp>
    </p:spTree>
    <p:extLst>
      <p:ext uri="{BB962C8B-B14F-4D97-AF65-F5344CB8AC3E}">
        <p14:creationId xmlns:p14="http://schemas.microsoft.com/office/powerpoint/2010/main" val="97670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123715" cy="3732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other words, the sample mean constrains the Nth value, making it not “free”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So the </a:t>
            </a:r>
            <a:r>
              <a:rPr lang="en-US" b="1" dirty="0"/>
              <a:t>unbiased estimator </a:t>
            </a:r>
            <a:r>
              <a:rPr lang="en-US" dirty="0"/>
              <a:t>of the population variance is the sample variance with N-1 as the denominator, </a:t>
            </a:r>
            <a:r>
              <a:rPr lang="en-US" i="1" dirty="0"/>
              <a:t>not </a:t>
            </a:r>
            <a:r>
              <a:rPr lang="en-US" dirty="0"/>
              <a:t>N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Python note: by default, most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stdev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and variance functions don’t include this! 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np.var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,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np.std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: use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ddof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optional arg.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N-1 in denominator for sample variance vs. just N for sample mean?</a:t>
            </a:r>
          </a:p>
        </p:txBody>
      </p:sp>
    </p:spTree>
    <p:extLst>
      <p:ext uri="{BB962C8B-B14F-4D97-AF65-F5344CB8AC3E}">
        <p14:creationId xmlns:p14="http://schemas.microsoft.com/office/powerpoint/2010/main" val="259238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9638676" cy="37325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&lt;go to interactive notebook example&gt;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3ADB65-FC44-34C6-EAEA-85EF3A4D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N-1 in denominator for sample variance vs. just N for sample mean?</a:t>
            </a:r>
          </a:p>
        </p:txBody>
      </p:sp>
    </p:spTree>
    <p:extLst>
      <p:ext uri="{BB962C8B-B14F-4D97-AF65-F5344CB8AC3E}">
        <p14:creationId xmlns:p14="http://schemas.microsoft.com/office/powerpoint/2010/main" val="3298049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Discrete</a:t>
            </a:r>
            <a:r>
              <a:rPr lang="en-US" dirty="0"/>
              <a:t> variables: </a:t>
            </a:r>
            <a:r>
              <a:rPr lang="en-US" b="1" dirty="0"/>
              <a:t>probability mass function</a:t>
            </a:r>
            <a:r>
              <a:rPr lang="en-US" dirty="0"/>
              <a:t> gives the probability of each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77339-1793-56C7-66B4-F15D9A0C55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2743200"/>
                <a:ext cx="4710662" cy="3200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Denoted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Acronym: PMF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So for dice roll: p(x)=1/6 for x=1, 2, 3, 4, 5, 6.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Always m</a:t>
                </a:r>
                <a:r>
                  <a:rPr lang="en-US" dirty="0">
                    <a:solidFill>
                      <a:schemeClr val="tx1"/>
                    </a:solidFill>
                  </a:rPr>
                  <a:t>ust sum to 1!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Not just this example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77339-1793-56C7-66B4-F15D9A0C55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2743200"/>
                <a:ext cx="4710662" cy="3200400"/>
              </a:xfrm>
              <a:blipFill>
                <a:blip r:embed="rId2"/>
                <a:stretch>
                  <a:fillRect l="-2957" t="-355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F3007DE6-696D-7028-3B36-8FAB488191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650"/>
          <a:stretch/>
        </p:blipFill>
        <p:spPr>
          <a:xfrm>
            <a:off x="6172200" y="2683241"/>
            <a:ext cx="4181010" cy="377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47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/>
              <a:t>cumulative distribution function (CDF)</a:t>
            </a:r>
            <a:r>
              <a:rPr lang="en-US" dirty="0"/>
              <a:t> of X gives P(</a:t>
            </a:r>
            <a:r>
              <a:rPr lang="en-US" dirty="0" err="1"/>
              <a:t>X≤x</a:t>
            </a:r>
            <a:r>
              <a:rPr lang="en-US" dirty="0"/>
              <a:t>) for every possible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77339-1793-56C7-66B4-F15D9A0C55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Denoted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 other words, it tells what </a:t>
                </a:r>
                <a:r>
                  <a:rPr lang="en-US" i="1" dirty="0"/>
                  <a:t>quantile</a:t>
                </a:r>
                <a:r>
                  <a:rPr lang="en-US" dirty="0"/>
                  <a:t> the given value of x is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Recall: N</a:t>
                </a:r>
                <a:r>
                  <a:rPr lang="en-US" baseline="30000" dirty="0">
                    <a:solidFill>
                      <a:schemeClr val="bg1">
                        <a:lumMod val="50000"/>
                      </a:schemeClr>
                    </a:solidFill>
                  </a:rPr>
                  <a:t>th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quantile = value such that N fraction of the data is  equal to or less than that value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477339-1793-56C7-66B4-F15D9A0C55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t="-2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596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Discrete</a:t>
            </a:r>
            <a:r>
              <a:rPr lang="en-US" dirty="0"/>
              <a:t>: </a:t>
            </a:r>
            <a:r>
              <a:rPr lang="en-US" b="1" dirty="0"/>
              <a:t>cumulative distribution function</a:t>
            </a:r>
            <a:r>
              <a:rPr lang="en-US" dirty="0"/>
              <a:t> = sum of PMF at each </a:t>
            </a:r>
            <a:r>
              <a:rPr lang="en-US" i="1" dirty="0"/>
              <a:t>x</a:t>
            </a:r>
            <a:r>
              <a:rPr lang="en-US" dirty="0"/>
              <a:t> over all smaller values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D433DE-3F53-4E30-58B5-93EB573A9D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819" y="2917382"/>
            <a:ext cx="8332157" cy="386566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FC5FE3-232A-0A4A-BF14-621BCD56C27D}"/>
              </a:ext>
            </a:extLst>
          </p:cNvPr>
          <p:cNvSpPr txBox="1"/>
          <p:nvPr/>
        </p:nvSpPr>
        <p:spPr>
          <a:xfrm>
            <a:off x="3312827" y="2601511"/>
            <a:ext cx="2342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Dice roll PMF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02316A-6530-3F76-78B7-B7D7A3A85A65}"/>
              </a:ext>
            </a:extLst>
          </p:cNvPr>
          <p:cNvSpPr txBox="1"/>
          <p:nvPr/>
        </p:nvSpPr>
        <p:spPr>
          <a:xfrm>
            <a:off x="7317700" y="2581000"/>
            <a:ext cx="2323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Dice roll CDF</a:t>
            </a:r>
          </a:p>
        </p:txBody>
      </p:sp>
    </p:spTree>
    <p:extLst>
      <p:ext uri="{BB962C8B-B14F-4D97-AF65-F5344CB8AC3E}">
        <p14:creationId xmlns:p14="http://schemas.microsoft.com/office/powerpoint/2010/main" val="2058264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Continuous:</a:t>
            </a:r>
            <a:r>
              <a:rPr lang="en-US" dirty="0"/>
              <a:t> </a:t>
            </a:r>
            <a:r>
              <a:rPr lang="en-US" b="1" dirty="0"/>
              <a:t>CDF </a:t>
            </a:r>
            <a:r>
              <a:rPr lang="en-US" dirty="0"/>
              <a:t>meaning and name both identical to the discrete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200"/>
            <a:ext cx="3882452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Central Park daily average temperature: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Notice: monotonic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I.e. as temp goes up, CDF always gets larger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E65218-03B2-9501-6DC4-D4FC05F16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325" y="2743200"/>
            <a:ext cx="5933760" cy="393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67449</TotalTime>
  <Words>2439</Words>
  <Application>Microsoft Macintosh PowerPoint</Application>
  <PresentationFormat>Widescreen</PresentationFormat>
  <Paragraphs>293</Paragraphs>
  <Slides>52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Andale Mono</vt:lpstr>
      <vt:lpstr>Arial</vt:lpstr>
      <vt:lpstr>Calibri</vt:lpstr>
      <vt:lpstr>Cambria Math</vt:lpstr>
      <vt:lpstr>Helvetica</vt:lpstr>
      <vt:lpstr>Office Theme 2013 - 2022</vt:lpstr>
      <vt:lpstr>Probability II</vt:lpstr>
      <vt:lpstr>Probability II</vt:lpstr>
      <vt:lpstr>Probability II</vt:lpstr>
      <vt:lpstr>Let’s first distinguish between discrete and continuous variables</vt:lpstr>
      <vt:lpstr>Let’s first distinguish between discrete and continuous variables</vt:lpstr>
      <vt:lpstr>Discrete variables: probability mass function gives the probability of each value</vt:lpstr>
      <vt:lpstr>The cumulative distribution function (CDF) of X gives P(X≤x) for every possible x</vt:lpstr>
      <vt:lpstr>Discrete: cumulative distribution function = sum of PMF at each x over all smaller values</vt:lpstr>
      <vt:lpstr>Continuous: CDF meaning and name both identical to the discrete case</vt:lpstr>
      <vt:lpstr>Continuous variables: probability density function is the derivative of the CDF</vt:lpstr>
      <vt:lpstr>Continuous variables: probability density function is the derivative of the CDF</vt:lpstr>
      <vt:lpstr>The probability density function tells how densely packed randomly drawn points will be</vt:lpstr>
      <vt:lpstr>Probability II</vt:lpstr>
      <vt:lpstr>Recall: empirical probabilities and distribution are the ones that come directly from the data</vt:lpstr>
      <vt:lpstr>Recall: empirical probabilities and distribution are the ones that come directly from the data</vt:lpstr>
      <vt:lpstr>A theoretical probability distribution is one that’s defined using an equation</vt:lpstr>
      <vt:lpstr>A theoretical distribution is one that’s defined using an equation</vt:lpstr>
      <vt:lpstr>Perhaps the simplest theoretical distribution is the uniform distribution</vt:lpstr>
      <vt:lpstr>The PDF and CDF of the uniform distribution as applied to a dice roll:</vt:lpstr>
      <vt:lpstr>The binomial distribution gives the probability of x “successes” in N “trials” </vt:lpstr>
      <vt:lpstr>The binomial distribution gives the probability of x “successes” in N “trials” </vt:lpstr>
      <vt:lpstr>For example, if N=10, p=0.1, and x=3, then:</vt:lpstr>
      <vt:lpstr>The PDF and of two binomial distributions with N=6 and (left) p=0.1 or (right) p=0.3</vt:lpstr>
      <vt:lpstr>The CDF of the binomial distribution is:</vt:lpstr>
      <vt:lpstr>The normal distribution (or Gaussian) gives the classic “bell curve” shape</vt:lpstr>
      <vt:lpstr>The normal distribution (or Gaussian) gives the classic “bell curve” shape</vt:lpstr>
      <vt:lpstr>The normal distribution (or Gaussian) gives the classic “bell curve” shape</vt:lpstr>
      <vt:lpstr>The normal distribution (or Gaussian) gives the classic “bell curve” shape</vt:lpstr>
      <vt:lpstr>The standard normal distribution is the normal distribution with 𝜇=0 and 𝜎=1</vt:lpstr>
      <vt:lpstr>A few Gaussian PDFs along w/ 1000 random draws and the resulting histograms</vt:lpstr>
      <vt:lpstr>A few Gaussian PDFs along w/ 1000 random draws and the resulting histograms</vt:lpstr>
      <vt:lpstr>A few Gaussian PDFs along w/ 1000 random draws and the resulting histograms</vt:lpstr>
      <vt:lpstr>Expectation is the probability-weighted average over a PMF or PDF</vt:lpstr>
      <vt:lpstr>Expectation is the probability-weighted average over a PMF or PDF</vt:lpstr>
      <vt:lpstr>Probability II</vt:lpstr>
      <vt:lpstr>Consider polling for an election: want to know how whole population will vote</vt:lpstr>
      <vt:lpstr>Consider polling for an election: impossible to ask everyone, can only ask a sample</vt:lpstr>
      <vt:lpstr>Consider polling for an election: impossible to ask everyone, can only ask a sample</vt:lpstr>
      <vt:lpstr>Consider polling for an election: summarizing population vs. sample</vt:lpstr>
      <vt:lpstr>In statistics, we treat all datasets analogously: samples drawn randomly from a population </vt:lpstr>
      <vt:lpstr>In statistics, we treat all datasets analogously: samples drawn randomly from a population </vt:lpstr>
      <vt:lpstr>The population is determined by whatever physical processes generate the observations</vt:lpstr>
      <vt:lpstr>Central Limit Theorem: roughly speaking, sums of large samples are ~Gaussian</vt:lpstr>
      <vt:lpstr>Central Limit Theorem holds even if the variables themselves are not Gaussian</vt:lpstr>
      <vt:lpstr>Central Limit Theorem holds even if the variables themselves are not Gaussian</vt:lpstr>
      <vt:lpstr>The histogram of annual snow fall over all years 1869-2022 looks reasonably Gaussian</vt:lpstr>
      <vt:lpstr>Notation: use hats to denote sample quantities</vt:lpstr>
      <vt:lpstr>PowerPoint Presentation</vt:lpstr>
      <vt:lpstr>PowerPoint Presentation</vt:lpstr>
      <vt:lpstr>Why N-1 in denominator for sample variance vs. just N for sample mean?</vt:lpstr>
      <vt:lpstr>Why N-1 in denominator for sample variance vs. just N for sample mean?</vt:lpstr>
      <vt:lpstr>Why N-1 in denominator for sample variance vs. just N for sample mean?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Methods in the Earth &amp; Atmospheric Sciences</dc:title>
  <dc:creator>Spencer Alan Hill</dc:creator>
  <cp:lastModifiedBy>Spencer A Hill</cp:lastModifiedBy>
  <cp:revision>161</cp:revision>
  <cp:lastPrinted>2023-10-11T15:36:00Z</cp:lastPrinted>
  <dcterms:created xsi:type="dcterms:W3CDTF">2023-08-21T13:32:13Z</dcterms:created>
  <dcterms:modified xsi:type="dcterms:W3CDTF">2025-10-15T17:45:52Z</dcterms:modified>
</cp:coreProperties>
</file>