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0" r:id="rId4"/>
    <p:sldId id="273" r:id="rId5"/>
    <p:sldId id="274" r:id="rId6"/>
    <p:sldId id="275" r:id="rId7"/>
    <p:sldId id="258" r:id="rId8"/>
    <p:sldId id="279" r:id="rId9"/>
    <p:sldId id="263" r:id="rId10"/>
    <p:sldId id="267" r:id="rId11"/>
    <p:sldId id="266" r:id="rId12"/>
    <p:sldId id="278" r:id="rId13"/>
    <p:sldId id="281" r:id="rId14"/>
    <p:sldId id="268" r:id="rId15"/>
    <p:sldId id="271" r:id="rId16"/>
    <p:sldId id="280" r:id="rId17"/>
    <p:sldId id="262" r:id="rId18"/>
    <p:sldId id="26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/>
    <p:restoredTop sz="94616"/>
  </p:normalViewPr>
  <p:slideViewPr>
    <p:cSldViewPr snapToGrid="0">
      <p:cViewPr varScale="1">
        <p:scale>
          <a:sx n="117" d="100"/>
          <a:sy n="117" d="100"/>
        </p:scale>
        <p:origin x="176" y="3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8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021FD-58CC-2F4C-B253-ECFF5457A26A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57FC-CCC6-2445-89CB-675E32C0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8C98-BCC8-8287-D00A-EFFD9D6C3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105156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B349-32C0-3BCF-09F2-6A84BDD6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105156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B286-DDFE-ADA3-B3E5-BFF4D45E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10C-76F1-EB10-89D0-69ADEB69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FAE7-FEBA-589B-EF33-44FE79C7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A86C-AE68-739F-791B-DEE4A28B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DB6F-59C5-ED84-6D36-B5630B8B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54D2-74A9-73BB-0FDD-A4EB7226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DDF5-3467-1E66-EA4A-6F0C803A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D16F-B9D7-36EF-D074-29A011BA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0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C8CBF-12BC-16D3-3905-0AC9C9223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CD947-06E0-9D11-7608-252BA3FC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B25A-3807-703B-124E-3041B45E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5A98-AF17-C7E4-1C9E-345FF9B7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DF90-F4FF-C097-98BC-1F31E8C3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20FD-BD32-2C50-4D21-E0095B8B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3E87-EF6F-C0CD-E894-2B62844F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0573-EA2A-34B9-C57F-60D49BC7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97ED-5D7E-2EC3-44CD-4E387C4D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499F-0BBA-3E33-CE1D-3FEA55B2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9C92-7B2F-1A42-36D7-B231AA9C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A126-3275-3C8E-6A96-2D1D463B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73C5-835E-F2AC-27CE-5C8ACBB6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3116-F4EB-7341-2DCF-DC275E8F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250D-A20A-A6C1-7AF4-0053436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7D40-8BDA-7B43-D518-1FE0A1D5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099C-2CA4-7353-B6CA-13B99D681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BC383-A1B3-C8CA-7473-E34E5892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97A1-2DFF-9CAD-C441-2815614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B76D-0433-EA66-D24A-A649496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E3621-C422-652B-17E1-B171C74F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A691-1596-651D-1DAE-B3174B10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B1A6-64E4-880E-B2AE-233F4141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987BA-9CAF-3D0C-81D9-3DB19AAE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57254-B135-93F7-872D-1D07E46E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59198-49B7-DCEE-5D25-EB619FBC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E5405-DBAD-CB05-BE54-FAA1B42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819D-07C6-20F0-E3D4-BF736B7A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3A17-AFAB-9122-6FA1-98444AC6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4F0-A099-B544-FB17-2DE28B8C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A3A7B-3FB5-F01D-2B08-0E90027D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DE4C1-5109-5D9E-662B-3B05CC02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3CECF-6C26-7811-5430-FB801E8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2738C-D1B5-6244-D7E0-1C0B7F1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75AA9-80B4-95E6-DA7C-879922C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7BFF-1F2A-665F-B8A8-0F8EAA4C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064-F3F7-E22C-D021-4A1A35B2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279A-251E-6492-3919-90FF249B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31470-D5F4-4A5F-8F66-8DB91BBA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3EF56-52E5-1A53-B9BC-27F09507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5809-F775-522F-86F5-0CC55063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FF91-3476-5FFB-E05A-0779F95E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294-1AF2-2A1C-7FD6-EAAA8418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4657D-040D-3191-4B97-8AA81AA81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47D77-264C-8897-1742-4CFB2ACC1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865E-3AC6-C8BA-7F36-7253B791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ACEE-E2C2-628D-5CD8-9B592C8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989B-F258-3D63-A518-1AD95724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06845-AE49-EC1D-6051-58A6BB01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CCF3-DBDA-1286-8A6E-928F8EB7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0515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72C5-F1D7-2993-B1F6-EC0C4D13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49E4-EF0F-DD4F-9523-E1E9E1AA5371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45E7-D9A3-4E75-7003-2DB35744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CB96-A590-0633-E10C-45D612121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encerahill.github.io/stat-methods-book/lectures/intro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ncerahill.github.io/25f-stat-methods-course/hom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40F3-0DC9-900C-50AA-FA4445BD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31" y="1122363"/>
            <a:ext cx="10093569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Methods in the Earth and Atmospheric 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8D28-989B-EC1A-CF4A-6C1027E3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431" y="4079875"/>
            <a:ext cx="10515600" cy="1655762"/>
          </a:xfrm>
        </p:spPr>
        <p:txBody>
          <a:bodyPr/>
          <a:lstStyle/>
          <a:p>
            <a:r>
              <a:rPr lang="en-US" dirty="0"/>
              <a:t>EAS 42000 / EAS A4200 </a:t>
            </a:r>
          </a:p>
          <a:p>
            <a:r>
              <a:rPr lang="en-US" dirty="0"/>
              <a:t>Fall 2025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(Also known as “Quantitative Data Analysis in Earth and Atmospheric Sciences”)</a:t>
            </a:r>
          </a:p>
        </p:txBody>
      </p:sp>
    </p:spTree>
    <p:extLst>
      <p:ext uri="{BB962C8B-B14F-4D97-AF65-F5344CB8AC3E}">
        <p14:creationId xmlns:p14="http://schemas.microsoft.com/office/powerpoint/2010/main" val="20508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Literacy</a:t>
            </a:r>
            <a:r>
              <a:rPr lang="en-US" dirty="0"/>
              <a:t>: the ability to comprehend claims consisting of </a:t>
            </a:r>
            <a:r>
              <a:rPr lang="en-US" i="1" dirty="0"/>
              <a:t>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Numeracy</a:t>
            </a:r>
            <a:r>
              <a:rPr lang="en-US" dirty="0"/>
              <a:t>: the ability to comprehend claims involving </a:t>
            </a:r>
            <a:r>
              <a:rPr lang="en-US" b="1" dirty="0"/>
              <a:t>numbers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C2A6-B1A8-55B7-FD46-90FAA59E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Numeracy example: a severe, damaging storm and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0EFA-E034-D1F4-5712-356705C8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Non-numerate claims (why?):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storm was caused by climate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storm was not caused by climate change.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5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C2A6-B1A8-55B7-FD46-90FAA59E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Numeracy example: a severe, damaging storm and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0EFA-E034-D1F4-5712-356705C8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Non-numerate claims: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storm was caused by climate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storm was not caused by climate change.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Partially numerate claim (why?): The storm was 20% stronger because of climate change.</a:t>
            </a:r>
          </a:p>
        </p:txBody>
      </p:sp>
    </p:spTree>
    <p:extLst>
      <p:ext uri="{BB962C8B-B14F-4D97-AF65-F5344CB8AC3E}">
        <p14:creationId xmlns:p14="http://schemas.microsoft.com/office/powerpoint/2010/main" val="281664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C2A6-B1A8-55B7-FD46-90FAA59E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Numeracy example: a severe, damaging storm and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0EFA-E034-D1F4-5712-356705C8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numerate claim (why?):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“The best estimate is an increase in the peak hourly rainfall accumulation of 20% due to climate change, with a 95% confidence interval of -5 to +35%.”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60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C2A6-B1A8-55B7-FD46-90FAA59E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Numeracy example: a severe, damaging storm and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0EFA-E034-D1F4-5712-356705C8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numerate claim (why?):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“The best estimate is an increase in the peak hourly rainfall accumulation of 20% due to climate change, with a 95% confidence interval of -5 to +35%.”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Better because it accounts for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uncertainty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8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C2A6-B1A8-55B7-FD46-90FAA59E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Numeracy example: a severe, damaging storm and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0EFA-E034-D1F4-5712-356705C8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 better (why?):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best estimate is an increase in the peak hourly rainfall accumulation of 20% due to climate change, with a 95% confidence interval of -5 to +35% </a:t>
            </a:r>
            <a:r>
              <a:rPr lang="en-US" i="1" dirty="0"/>
              <a:t>based on computer simulations of this event run either with the effect on greenhouse gases and other fields by human activities included or not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940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C2A6-B1A8-55B7-FD46-90FAA59E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Numeracy example: a severe, damaging storm and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0EFA-E034-D1F4-5712-356705C8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 better </a:t>
            </a:r>
            <a:r>
              <a:rPr lang="en-US" b="1" dirty="0"/>
              <a:t>(quantitative, uncertainty, and </a:t>
            </a:r>
            <a:r>
              <a:rPr lang="en-US" b="1" i="1" dirty="0"/>
              <a:t>methodology</a:t>
            </a:r>
            <a:r>
              <a:rPr lang="en-US" b="1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best estimate is an increase in the peak hourly rainfall accumulation of 20% due to climate change, with a 95% confidence interval of -5 to +35% </a:t>
            </a:r>
            <a:r>
              <a:rPr lang="en-US" i="1" dirty="0"/>
              <a:t>based on computer simulations of this event run either with the effect on greenhouse gases and other fields by human activities included or not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25529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“There are three </a:t>
            </a:r>
            <a:r>
              <a:rPr lang="en-US" b="1" dirty="0"/>
              <a:t>kinds of lies</a:t>
            </a:r>
            <a:r>
              <a:rPr lang="en-US" dirty="0"/>
              <a:t>: lies, damned lies, and </a:t>
            </a:r>
            <a:r>
              <a:rPr lang="en-US" b="1" dirty="0"/>
              <a:t>statistics</a:t>
            </a:r>
            <a:r>
              <a:rPr lang="en-US" dirty="0"/>
              <a:t>.” --Mark Twain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applies most obviously to </a:t>
            </a:r>
            <a:r>
              <a:rPr lang="en-US" i="1" dirty="0"/>
              <a:t>deliberate misinformation</a:t>
            </a:r>
            <a:r>
              <a:rPr lang="en-US" dirty="0"/>
              <a:t>: presenting data in a misleading way in order promote a particular agenda or narrative.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misconduct, plain and simple.  You should </a:t>
            </a:r>
            <a:r>
              <a:rPr lang="en-US" b="1" dirty="0"/>
              <a:t>never</a:t>
            </a:r>
            <a:r>
              <a:rPr lang="en-US" dirty="0"/>
              <a:t> do this.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Or, even worse, fraud: altering or making up data to get the result you want</a:t>
            </a:r>
          </a:p>
        </p:txBody>
      </p:sp>
    </p:spTree>
    <p:extLst>
      <p:ext uri="{BB962C8B-B14F-4D97-AF65-F5344CB8AC3E}">
        <p14:creationId xmlns:p14="http://schemas.microsoft.com/office/powerpoint/2010/main" val="324162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“There are three </a:t>
            </a:r>
            <a:r>
              <a:rPr lang="en-US" b="1" dirty="0"/>
              <a:t>kinds of lies</a:t>
            </a:r>
            <a:r>
              <a:rPr lang="en-US" dirty="0"/>
              <a:t>: lies, damned lies, and </a:t>
            </a:r>
            <a:r>
              <a:rPr lang="en-US" b="1" dirty="0"/>
              <a:t>statistics</a:t>
            </a:r>
            <a:r>
              <a:rPr lang="en-US" dirty="0"/>
              <a:t>.” --Mark Twain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there are subtler forms of deceit, often to your own self, such as: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Having a pre-determined narrative/theory/explanation, and only looking for that in your data</a:t>
            </a:r>
          </a:p>
          <a:p>
            <a:pPr>
              <a:buFontTx/>
              <a:buChar char="-"/>
            </a:pPr>
            <a:r>
              <a:rPr lang="en-US" dirty="0"/>
              <a:t>“p hacking” etc.: monkeying around with your methods to meet some specified measure of “statistical significance”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3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D9F2-2D83-0FBA-6E5D-3256126E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F470-CFE2-6445-1D5C-2ADB5E37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Come to class!   (And actively participate!)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 curious!  (During class, in your assignments, in your daily life spent on this Earth and in this Atmosphere)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Ask questions!  To me, to your classmates, to Google, to </a:t>
            </a:r>
            <a:r>
              <a:rPr lang="en-US" dirty="0" err="1"/>
              <a:t>ChatGPT</a:t>
            </a:r>
            <a:r>
              <a:rPr lang="en-US" dirty="0"/>
              <a:t> (as a </a:t>
            </a:r>
            <a:r>
              <a:rPr lang="en-US" b="1" dirty="0"/>
              <a:t>tool to accelerate your learning</a:t>
            </a:r>
            <a:r>
              <a:rPr lang="en-US" dirty="0"/>
              <a:t>, NOT a crutch to replace it)</a:t>
            </a:r>
          </a:p>
        </p:txBody>
      </p:sp>
    </p:spTree>
    <p:extLst>
      <p:ext uri="{BB962C8B-B14F-4D97-AF65-F5344CB8AC3E}">
        <p14:creationId xmlns:p14="http://schemas.microsoft.com/office/powerpoint/2010/main" val="312153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to expect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 is this class and why should I care?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Introductions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Logistics and syllabus</a:t>
            </a:r>
          </a:p>
        </p:txBody>
      </p:sp>
    </p:spTree>
    <p:extLst>
      <p:ext uri="{BB962C8B-B14F-4D97-AF65-F5344CB8AC3E}">
        <p14:creationId xmlns:p14="http://schemas.microsoft.com/office/powerpoint/2010/main" val="323497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</a:t>
            </a:r>
            <a:r>
              <a:rPr lang="en-US" i="1" dirty="0"/>
              <a:t>statistical methods</a:t>
            </a:r>
            <a:r>
              <a:rPr lang="en-US" dirty="0"/>
              <a:t>, and why do we need them in Earth &amp; Atmospheric Sciences?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this bit, we’ll switch from </a:t>
            </a:r>
            <a:r>
              <a:rPr lang="en-US" dirty="0" err="1"/>
              <a:t>powerpoint</a:t>
            </a:r>
            <a:r>
              <a:rPr lang="en-US" dirty="0"/>
              <a:t> to the online course lecture notes: </a:t>
            </a:r>
            <a:r>
              <a:rPr lang="en-US" dirty="0">
                <a:hlinkClick r:id="rId2"/>
              </a:rPr>
              <a:t>https://spencerahill.github.io/stat-methods-book/lectures/intro.html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 the semester unfolds, I’ll be adding more lecture notes at this site for you to use along with lecture slides and your own notes.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1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</a:t>
            </a:r>
            <a:r>
              <a:rPr lang="en-US" i="1" dirty="0"/>
              <a:t>statistical methods</a:t>
            </a:r>
            <a:r>
              <a:rPr lang="en-US" dirty="0"/>
              <a:t>, and why do we need them in Earth &amp; Atmospheric Sciences?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do the following questions have in common: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what extent are extreme rainfall events in New York City becoming more frequent, how much of that is caused by climate change?</a:t>
            </a:r>
          </a:p>
          <a:p>
            <a:endParaRPr lang="en-US" dirty="0"/>
          </a:p>
          <a:p>
            <a:r>
              <a:rPr lang="en-US" dirty="0"/>
              <a:t>What is the relationship between air pollution and child asthma?  Is it the same in Harlem as in the Upper East Side?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3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</a:t>
            </a:r>
            <a:r>
              <a:rPr lang="en-US" i="1" dirty="0"/>
              <a:t>statistical methods</a:t>
            </a:r>
            <a:r>
              <a:rPr lang="en-US" dirty="0"/>
              <a:t>, and why do we need them in Earth &amp; Atmospheric Sciences?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the following questions have in common: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they can only meaningfully answered using statistics!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Why?  The answers are not black and white.  In fact there is no single objectively “true” answer.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9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</a:t>
            </a:r>
            <a:r>
              <a:rPr lang="en-US" i="1" dirty="0"/>
              <a:t>statistical methods</a:t>
            </a:r>
            <a:r>
              <a:rPr lang="en-US" dirty="0"/>
              <a:t>, and why do we need them in Earth &amp; Atmospheric Sciences?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with careful analysis using statistical techniques, we can provide reasonable answers to them and many 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decisions by individuals and society can ultimately be informed (and improved) by using those answers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Whether to pack an umbrella, how to design subway entrances,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7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E625-FE67-ECCF-C319-FD89C3DC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all get to know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28CC-007E-E53A-BCC6-351159F1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Pair up with somebody next to you.  Spend 5 minutes getting to know each other.  After, we’ll go around the room and each person will introduce </a:t>
            </a:r>
            <a:r>
              <a:rPr lang="en-US" i="1" dirty="0"/>
              <a:t>the other person</a:t>
            </a:r>
            <a:r>
              <a:rPr lang="en-US" dirty="0"/>
              <a:t>.  Specifically: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Their name</a:t>
            </a:r>
          </a:p>
          <a:p>
            <a:pPr>
              <a:buFontTx/>
              <a:buChar char="-"/>
            </a:pPr>
            <a:r>
              <a:rPr lang="en-US" dirty="0"/>
              <a:t>Their major or graduate program</a:t>
            </a:r>
          </a:p>
          <a:p>
            <a:pPr>
              <a:buFontTx/>
              <a:buChar char="-"/>
            </a:pPr>
            <a:r>
              <a:rPr lang="en-US" dirty="0"/>
              <a:t>Their biggest interest in Earth &amp; Atmospheric Science (EAS)</a:t>
            </a:r>
          </a:p>
          <a:p>
            <a:pPr>
              <a:buFontTx/>
              <a:buChar char="-"/>
            </a:pPr>
            <a:r>
              <a:rPr lang="en-US" dirty="0"/>
              <a:t>Another interest that has nothing to do with EAS</a:t>
            </a:r>
          </a:p>
        </p:txBody>
      </p:sp>
    </p:spTree>
    <p:extLst>
      <p:ext uri="{BB962C8B-B14F-4D97-AF65-F5344CB8AC3E}">
        <p14:creationId xmlns:p14="http://schemas.microsoft.com/office/powerpoint/2010/main" val="83840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https://spencerahill.github.io/25f-stat-methods-course/home.html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where the syllabus, schedule, and all other important info will be posted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not use Brightspace much at 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use the site’s </a:t>
            </a:r>
            <a:r>
              <a:rPr lang="en-US" dirty="0" err="1"/>
              <a:t>Github</a:t>
            </a:r>
            <a:r>
              <a:rPr lang="en-US" dirty="0"/>
              <a:t> repository for all communications accept those that can’t be publicly shared (correspondence about grades, etc.)</a:t>
            </a:r>
          </a:p>
        </p:txBody>
      </p:sp>
    </p:spTree>
    <p:extLst>
      <p:ext uri="{BB962C8B-B14F-4D97-AF65-F5344CB8AC3E}">
        <p14:creationId xmlns:p14="http://schemas.microsoft.com/office/powerpoint/2010/main" val="295775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Perhaps even more than building up a “toolbox” of techniques, we want to develop a </a:t>
            </a:r>
            <a:r>
              <a:rPr lang="en-US" i="1" dirty="0"/>
              <a:t>state of mind</a:t>
            </a:r>
            <a:r>
              <a:rPr lang="en-US" dirty="0"/>
              <a:t> for quantitative data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central part of this is </a:t>
            </a:r>
            <a:r>
              <a:rPr lang="en-US" b="1" dirty="0"/>
              <a:t>numeracy</a:t>
            </a:r>
            <a:r>
              <a:rPr lang="en-US" dirty="0"/>
              <a:t>: the ability to assess not just the </a:t>
            </a:r>
            <a:r>
              <a:rPr lang="en-US" i="1" dirty="0"/>
              <a:t>sign</a:t>
            </a:r>
            <a:r>
              <a:rPr lang="en-US" dirty="0"/>
              <a:t> (increasing/decreasing, more/less) but the </a:t>
            </a:r>
            <a:r>
              <a:rPr lang="en-US" i="1" dirty="0"/>
              <a:t>magnitudes</a:t>
            </a:r>
            <a:r>
              <a:rPr lang="en-US" dirty="0"/>
              <a:t> of different quantities that come up</a:t>
            </a:r>
          </a:p>
        </p:txBody>
      </p:sp>
    </p:spTree>
    <p:extLst>
      <p:ext uri="{BB962C8B-B14F-4D97-AF65-F5344CB8AC3E}">
        <p14:creationId xmlns:p14="http://schemas.microsoft.com/office/powerpoint/2010/main" val="284279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16017</TotalTime>
  <Words>1097</Words>
  <Application>Microsoft Macintosh PowerPoint</Application>
  <PresentationFormat>Widescreen</PresentationFormat>
  <Paragraphs>101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</vt:lpstr>
      <vt:lpstr>Office Theme 2013 - 2022</vt:lpstr>
      <vt:lpstr>Statistical Methods in the Earth and Atmospheric Sciences</vt:lpstr>
      <vt:lpstr>What to expect today:</vt:lpstr>
      <vt:lpstr>What are statistical methods, and why do we need them in Earth &amp; Atmospheric Sciences?</vt:lpstr>
      <vt:lpstr>What are statistical methods, and why do we need them in Earth &amp; Atmospheric Sciences?</vt:lpstr>
      <vt:lpstr>What are statistical methods, and why do we need them in Earth &amp; Atmospheric Sciences?</vt:lpstr>
      <vt:lpstr>What are statistical methods, and why do we need them in Earth &amp; Atmospheric Sciences?</vt:lpstr>
      <vt:lpstr>Let’s all get to know each other</vt:lpstr>
      <vt:lpstr>Course website</vt:lpstr>
      <vt:lpstr>Numeracy</vt:lpstr>
      <vt:lpstr>Numeracy</vt:lpstr>
      <vt:lpstr>Numeracy example: a severe, damaging storm and climate change</vt:lpstr>
      <vt:lpstr>Numeracy example: a severe, damaging storm and climate change</vt:lpstr>
      <vt:lpstr>Numeracy example: a severe, damaging storm and climate change</vt:lpstr>
      <vt:lpstr>Numeracy example: a severe, damaging storm and climate change</vt:lpstr>
      <vt:lpstr>Numeracy example: a severe, damaging storm and climate change</vt:lpstr>
      <vt:lpstr>Numeracy example: a severe, damaging storm and climate change</vt:lpstr>
      <vt:lpstr>“There are three kinds of lies: lies, damned lies, and statistics.” --Mark Twain</vt:lpstr>
      <vt:lpstr>“There are three kinds of lies: lies, damned lies, and statistics.” --Mark Twain</vt:lpstr>
      <vt:lpstr>How to succeed in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Methods in the Earth &amp; Atmospheric Sciences</dc:title>
  <dc:creator>Spencer Alan Hill</dc:creator>
  <cp:lastModifiedBy>Spencer A Hill</cp:lastModifiedBy>
  <cp:revision>19</cp:revision>
  <dcterms:created xsi:type="dcterms:W3CDTF">2023-08-21T13:32:13Z</dcterms:created>
  <dcterms:modified xsi:type="dcterms:W3CDTF">2025-09-08T17:16:10Z</dcterms:modified>
</cp:coreProperties>
</file>