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2"/>
  </p:notesMasterIdLst>
  <p:sldIdLst>
    <p:sldId id="256" r:id="rId2"/>
    <p:sldId id="296" r:id="rId3"/>
    <p:sldId id="291" r:id="rId4"/>
    <p:sldId id="300" r:id="rId5"/>
    <p:sldId id="301" r:id="rId6"/>
    <p:sldId id="302" r:id="rId7"/>
    <p:sldId id="259" r:id="rId8"/>
    <p:sldId id="260" r:id="rId9"/>
    <p:sldId id="261" r:id="rId10"/>
    <p:sldId id="319" r:id="rId11"/>
    <p:sldId id="264" r:id="rId12"/>
    <p:sldId id="258" r:id="rId13"/>
    <p:sldId id="263" r:id="rId14"/>
    <p:sldId id="262" r:id="rId15"/>
    <p:sldId id="320" r:id="rId16"/>
    <p:sldId id="321" r:id="rId17"/>
    <p:sldId id="271" r:id="rId18"/>
    <p:sldId id="272" r:id="rId19"/>
    <p:sldId id="298" r:id="rId20"/>
    <p:sldId id="273" r:id="rId21"/>
    <p:sldId id="274" r:id="rId22"/>
    <p:sldId id="275" r:id="rId23"/>
    <p:sldId id="276" r:id="rId24"/>
    <p:sldId id="299" r:id="rId25"/>
    <p:sldId id="283" r:id="rId26"/>
    <p:sldId id="322" r:id="rId27"/>
    <p:sldId id="304" r:id="rId28"/>
    <p:sldId id="303" r:id="rId29"/>
    <p:sldId id="305" r:id="rId30"/>
    <p:sldId id="306" r:id="rId31"/>
    <p:sldId id="307" r:id="rId32"/>
    <p:sldId id="308" r:id="rId33"/>
    <p:sldId id="309" r:id="rId34"/>
    <p:sldId id="317" r:id="rId35"/>
    <p:sldId id="318" r:id="rId36"/>
    <p:sldId id="323" r:id="rId37"/>
    <p:sldId id="310" r:id="rId38"/>
    <p:sldId id="312" r:id="rId39"/>
    <p:sldId id="313" r:id="rId40"/>
    <p:sldId id="314" r:id="rId41"/>
    <p:sldId id="315" r:id="rId42"/>
    <p:sldId id="316" r:id="rId43"/>
    <p:sldId id="324" r:id="rId44"/>
    <p:sldId id="311" r:id="rId45"/>
    <p:sldId id="292" r:id="rId46"/>
    <p:sldId id="293" r:id="rId47"/>
    <p:sldId id="294" r:id="rId48"/>
    <p:sldId id="297" r:id="rId49"/>
    <p:sldId id="326" r:id="rId50"/>
    <p:sldId id="325" r:id="rId5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Charles" initials="MC" lastIdx="1" clrIdx="0">
    <p:extLst>
      <p:ext uri="{19B8F6BF-5375-455C-9EA6-DF929625EA0E}">
        <p15:presenceInfo xmlns:p15="http://schemas.microsoft.com/office/powerpoint/2012/main" userId="Martin, Ch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96"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07BB51D-DBCF-496E-9787-219124E2A45D}" type="datetimeFigureOut">
              <a:rPr lang="en-US" smtClean="0"/>
              <a:t>1/4/2021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2BDB997-7A4F-4B16-9198-9546E4BB3659}" type="slidenum">
              <a:rPr lang="en-US" smtClean="0"/>
              <a:t>‹#›</a:t>
            </a:fld>
            <a:endParaRPr lang="en-US"/>
          </a:p>
        </p:txBody>
      </p:sp>
    </p:spTree>
    <p:extLst>
      <p:ext uri="{BB962C8B-B14F-4D97-AF65-F5344CB8AC3E}">
        <p14:creationId xmlns:p14="http://schemas.microsoft.com/office/powerpoint/2010/main" val="2120965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1/4/2021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1/4/2021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1/4/2021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1/4/2021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1/4/2021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azureforeducation.microsoft.com/devtool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iscord.gg/jhGnbFCpPS" TargetMode="External"/><Relationship Id="rId2" Type="http://schemas.openxmlformats.org/officeDocument/2006/relationships/hyperlink" Target="https://discordapp.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obsproject.com/downloa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charlesm@fullsail.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A752-32DE-4BFA-9599-16827CE5EE17}"/>
              </a:ext>
            </a:extLst>
          </p:cNvPr>
          <p:cNvSpPr>
            <a:spLocks noGrp="1"/>
          </p:cNvSpPr>
          <p:nvPr>
            <p:ph type="ctrTitle"/>
          </p:nvPr>
        </p:nvSpPr>
        <p:spPr/>
        <p:txBody>
          <a:bodyPr/>
          <a:lstStyle/>
          <a:p>
            <a:r>
              <a:rPr lang="en-US" dirty="0"/>
              <a:t>Welcome to PG1</a:t>
            </a:r>
          </a:p>
        </p:txBody>
      </p:sp>
      <p:sp>
        <p:nvSpPr>
          <p:cNvPr id="3" name="Subtitle 2">
            <a:extLst>
              <a:ext uri="{FF2B5EF4-FFF2-40B4-BE49-F238E27FC236}">
                <a16:creationId xmlns:a16="http://schemas.microsoft.com/office/drawing/2014/main" id="{2D39AF62-7DB9-4DE2-8666-8A32309EBDAB}"/>
              </a:ext>
            </a:extLst>
          </p:cNvPr>
          <p:cNvSpPr>
            <a:spLocks noGrp="1"/>
          </p:cNvSpPr>
          <p:nvPr>
            <p:ph type="subTitle" idx="1"/>
          </p:nvPr>
        </p:nvSpPr>
        <p:spPr/>
        <p:txBody>
          <a:bodyPr/>
          <a:lstStyle/>
          <a:p>
            <a:r>
              <a:rPr lang="en-US" dirty="0"/>
              <a:t>Programming I</a:t>
            </a:r>
          </a:p>
        </p:txBody>
      </p:sp>
      <p:sp>
        <p:nvSpPr>
          <p:cNvPr id="4" name="Footer Placeholder 3">
            <a:extLst>
              <a:ext uri="{FF2B5EF4-FFF2-40B4-BE49-F238E27FC236}">
                <a16:creationId xmlns:a16="http://schemas.microsoft.com/office/drawing/2014/main" id="{8F13D41C-1304-4D9C-8615-7D1B8E839FB7}"/>
              </a:ext>
            </a:extLst>
          </p:cNvPr>
          <p:cNvSpPr>
            <a:spLocks noGrp="1"/>
          </p:cNvSpPr>
          <p:nvPr>
            <p:ph type="ftr" sz="quarter" idx="11"/>
          </p:nvPr>
        </p:nvSpPr>
        <p:spPr>
          <a:xfrm>
            <a:off x="9939646" y="6488258"/>
            <a:ext cx="2252353" cy="365125"/>
          </a:xfrm>
        </p:spPr>
        <p:txBody>
          <a:bodyPr/>
          <a:lstStyle/>
          <a:p>
            <a:pPr algn="r"/>
            <a:r>
              <a:rPr lang="en-US" dirty="0"/>
              <a:t>Last modified 01/05/21 @</a:t>
            </a:r>
            <a:r>
              <a:rPr lang="en-US" sz="800" dirty="0"/>
              <a:t>10:03PM</a:t>
            </a:r>
          </a:p>
        </p:txBody>
      </p:sp>
    </p:spTree>
    <p:extLst>
      <p:ext uri="{BB962C8B-B14F-4D97-AF65-F5344CB8AC3E}">
        <p14:creationId xmlns:p14="http://schemas.microsoft.com/office/powerpoint/2010/main" val="3483017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C5A-90A9-4A6B-91D9-51FDB3B5DEA4}"/>
              </a:ext>
            </a:extLst>
          </p:cNvPr>
          <p:cNvSpPr>
            <a:spLocks noGrp="1"/>
          </p:cNvSpPr>
          <p:nvPr>
            <p:ph type="title"/>
          </p:nvPr>
        </p:nvSpPr>
        <p:spPr/>
        <p:txBody>
          <a:bodyPr/>
          <a:lstStyle/>
          <a:p>
            <a:r>
              <a:rPr lang="en-US" dirty="0"/>
              <a:t>Class expectations</a:t>
            </a:r>
          </a:p>
        </p:txBody>
      </p:sp>
      <p:sp>
        <p:nvSpPr>
          <p:cNvPr id="3" name="Content Placeholder 2">
            <a:extLst>
              <a:ext uri="{FF2B5EF4-FFF2-40B4-BE49-F238E27FC236}">
                <a16:creationId xmlns:a16="http://schemas.microsoft.com/office/drawing/2014/main" id="{B67331FB-A245-42C6-95C8-ACA241F52C4F}"/>
              </a:ext>
            </a:extLst>
          </p:cNvPr>
          <p:cNvSpPr>
            <a:spLocks noGrp="1"/>
          </p:cNvSpPr>
          <p:nvPr>
            <p:ph idx="1"/>
          </p:nvPr>
        </p:nvSpPr>
        <p:spPr/>
        <p:txBody>
          <a:bodyPr>
            <a:normAutofit/>
          </a:bodyPr>
          <a:lstStyle/>
          <a:p>
            <a:endParaRPr lang="en-US" sz="1800" dirty="0"/>
          </a:p>
          <a:p>
            <a:r>
              <a:rPr lang="en-US" sz="1800" dirty="0"/>
              <a:t>Everyone (continued)</a:t>
            </a:r>
            <a:endParaRPr lang="en-US" dirty="0"/>
          </a:p>
          <a:p>
            <a:pPr lvl="1"/>
            <a:r>
              <a:rPr lang="en-US" dirty="0">
                <a:solidFill>
                  <a:srgbClr val="FFFF00"/>
                </a:solidFill>
              </a:rPr>
              <a:t>Submit completed assignments on time</a:t>
            </a:r>
            <a:r>
              <a:rPr lang="en-US" dirty="0"/>
              <a:t> </a:t>
            </a:r>
          </a:p>
          <a:p>
            <a:pPr lvl="2"/>
            <a:r>
              <a:rPr lang="en-US" dirty="0"/>
              <a:t>Late assignments are accepted</a:t>
            </a:r>
          </a:p>
          <a:p>
            <a:pPr lvl="2"/>
            <a:r>
              <a:rPr lang="en-US" dirty="0"/>
              <a:t>There is a 10-point penalty for each day the assignment is late</a:t>
            </a:r>
          </a:p>
          <a:p>
            <a:pPr lvl="2"/>
            <a:r>
              <a:rPr lang="en-US" dirty="0"/>
              <a:t>The maximum late penalty is 30% of the portion that is late</a:t>
            </a:r>
          </a:p>
          <a:p>
            <a:pPr lvl="2"/>
            <a:endParaRPr lang="en-US" b="1" i="1" dirty="0">
              <a:solidFill>
                <a:srgbClr val="FFFF00"/>
              </a:solidFill>
            </a:endParaRPr>
          </a:p>
          <a:p>
            <a:r>
              <a:rPr lang="en-US" b="1" i="1" dirty="0">
                <a:solidFill>
                  <a:srgbClr val="FFFF00"/>
                </a:solidFill>
              </a:rPr>
              <a:t>Please note</a:t>
            </a:r>
            <a:r>
              <a:rPr lang="en-US" dirty="0">
                <a:solidFill>
                  <a:srgbClr val="FFFF00"/>
                </a:solidFill>
              </a:rPr>
              <a:t>: </a:t>
            </a:r>
          </a:p>
          <a:p>
            <a:pPr lvl="1"/>
            <a:r>
              <a:rPr lang="en-US" dirty="0"/>
              <a:t>Assignments will not be accepted after I have provided my solution in class or online </a:t>
            </a:r>
          </a:p>
          <a:p>
            <a:pPr lvl="1"/>
            <a:r>
              <a:rPr lang="en-US" dirty="0"/>
              <a:t>Under no circumstance will late assignment be accepted after the last day of class</a:t>
            </a:r>
          </a:p>
          <a:p>
            <a:endParaRPr lang="en-US" sz="2400" dirty="0"/>
          </a:p>
          <a:p>
            <a:endParaRPr lang="en-US" dirty="0"/>
          </a:p>
        </p:txBody>
      </p:sp>
    </p:spTree>
    <p:extLst>
      <p:ext uri="{BB962C8B-B14F-4D97-AF65-F5344CB8AC3E}">
        <p14:creationId xmlns:p14="http://schemas.microsoft.com/office/powerpoint/2010/main" val="107816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8B0A-643C-41B8-ADC6-B295488FCED3}"/>
              </a:ext>
            </a:extLst>
          </p:cNvPr>
          <p:cNvSpPr>
            <a:spLocks noGrp="1"/>
          </p:cNvSpPr>
          <p:nvPr>
            <p:ph type="title"/>
          </p:nvPr>
        </p:nvSpPr>
        <p:spPr/>
        <p:txBody>
          <a:bodyPr/>
          <a:lstStyle/>
          <a:p>
            <a:r>
              <a:rPr lang="en-US" dirty="0"/>
              <a:t>Purpose of this class</a:t>
            </a:r>
          </a:p>
        </p:txBody>
      </p:sp>
      <p:sp>
        <p:nvSpPr>
          <p:cNvPr id="3" name="Text Placeholder 2">
            <a:extLst>
              <a:ext uri="{FF2B5EF4-FFF2-40B4-BE49-F238E27FC236}">
                <a16:creationId xmlns:a16="http://schemas.microsoft.com/office/drawing/2014/main" id="{4ABA6102-8BC4-4D5D-A54E-C6D76FAFFE50}"/>
              </a:ext>
            </a:extLst>
          </p:cNvPr>
          <p:cNvSpPr>
            <a:spLocks noGrp="1"/>
          </p:cNvSpPr>
          <p:nvPr>
            <p:ph type="body" idx="1"/>
          </p:nvPr>
        </p:nvSpPr>
        <p:spPr/>
        <p:txBody>
          <a:bodyPr/>
          <a:lstStyle/>
          <a:p>
            <a:r>
              <a:rPr lang="en-US" dirty="0">
                <a:solidFill>
                  <a:srgbClr val="FFFF00"/>
                </a:solidFill>
              </a:rPr>
              <a:t>Why are you here?</a:t>
            </a:r>
          </a:p>
        </p:txBody>
      </p:sp>
    </p:spTree>
    <p:extLst>
      <p:ext uri="{BB962C8B-B14F-4D97-AF65-F5344CB8AC3E}">
        <p14:creationId xmlns:p14="http://schemas.microsoft.com/office/powerpoint/2010/main" val="106640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F56E-8B11-4FFE-94A5-06C28F2B93DF}"/>
              </a:ext>
            </a:extLst>
          </p:cNvPr>
          <p:cNvSpPr>
            <a:spLocks noGrp="1"/>
          </p:cNvSpPr>
          <p:nvPr>
            <p:ph type="title"/>
          </p:nvPr>
        </p:nvSpPr>
        <p:spPr/>
        <p:txBody>
          <a:bodyPr/>
          <a:lstStyle/>
          <a:p>
            <a:r>
              <a:rPr lang="en-US" dirty="0"/>
              <a:t>Purpose of this class</a:t>
            </a:r>
          </a:p>
        </p:txBody>
      </p:sp>
      <p:sp>
        <p:nvSpPr>
          <p:cNvPr id="3" name="Content Placeholder 2">
            <a:extLst>
              <a:ext uri="{FF2B5EF4-FFF2-40B4-BE49-F238E27FC236}">
                <a16:creationId xmlns:a16="http://schemas.microsoft.com/office/drawing/2014/main" id="{94C3FF28-3D12-4682-A9FD-3DFBE2AA1DB9}"/>
              </a:ext>
            </a:extLst>
          </p:cNvPr>
          <p:cNvSpPr>
            <a:spLocks noGrp="1"/>
          </p:cNvSpPr>
          <p:nvPr>
            <p:ph idx="1"/>
          </p:nvPr>
        </p:nvSpPr>
        <p:spPr/>
        <p:txBody>
          <a:bodyPr>
            <a:normAutofit/>
          </a:bodyPr>
          <a:lstStyle/>
          <a:p>
            <a:pPr marL="0" indent="0">
              <a:buNone/>
            </a:pPr>
            <a:r>
              <a:rPr lang="en-US" sz="1800" dirty="0"/>
              <a:t>The reason for PG1 is to familiarize students with:</a:t>
            </a:r>
          </a:p>
          <a:p>
            <a:r>
              <a:rPr lang="en-US" sz="1800" dirty="0"/>
              <a:t>Programming </a:t>
            </a:r>
            <a:r>
              <a:rPr lang="en-US" sz="1800" dirty="0">
                <a:solidFill>
                  <a:srgbClr val="FFFF00"/>
                </a:solidFill>
              </a:rPr>
              <a:t>terminology</a:t>
            </a:r>
          </a:p>
          <a:p>
            <a:r>
              <a:rPr lang="en-US" sz="1800" dirty="0"/>
              <a:t>Programming </a:t>
            </a:r>
            <a:r>
              <a:rPr lang="en-US" sz="1800" dirty="0">
                <a:solidFill>
                  <a:srgbClr val="FFFF00"/>
                </a:solidFill>
              </a:rPr>
              <a:t>structures</a:t>
            </a:r>
          </a:p>
          <a:p>
            <a:r>
              <a:rPr lang="en-US" sz="1800" dirty="0"/>
              <a:t>Programming </a:t>
            </a:r>
            <a:r>
              <a:rPr lang="en-US" sz="1800" dirty="0">
                <a:solidFill>
                  <a:srgbClr val="FFFF00"/>
                </a:solidFill>
              </a:rPr>
              <a:t>statements</a:t>
            </a:r>
          </a:p>
          <a:p>
            <a:r>
              <a:rPr lang="en-US" sz="1800" dirty="0"/>
              <a:t>Programming </a:t>
            </a:r>
            <a:r>
              <a:rPr lang="en-US" sz="1800" dirty="0">
                <a:solidFill>
                  <a:srgbClr val="FFFF00"/>
                </a:solidFill>
              </a:rPr>
              <a:t>operations</a:t>
            </a:r>
          </a:p>
          <a:p>
            <a:r>
              <a:rPr lang="en-US" sz="1800" dirty="0">
                <a:solidFill>
                  <a:srgbClr val="FFFF00"/>
                </a:solidFill>
              </a:rPr>
              <a:t>Basic Problem-Solving</a:t>
            </a:r>
          </a:p>
          <a:p>
            <a:pPr marL="0" indent="0">
              <a:buNone/>
            </a:pPr>
            <a:r>
              <a:rPr lang="en-US" sz="1800" dirty="0"/>
              <a:t>Please notice </a:t>
            </a:r>
            <a:br>
              <a:rPr lang="en-US" sz="1800" dirty="0"/>
            </a:br>
            <a:r>
              <a:rPr lang="en-US" sz="1800" dirty="0"/>
              <a:t>You are learning programming/software engineering, not a specific programming language</a:t>
            </a:r>
          </a:p>
          <a:p>
            <a:pPr marL="0" indent="0">
              <a:buNone/>
            </a:pPr>
            <a:r>
              <a:rPr lang="en-US" sz="1800" dirty="0"/>
              <a:t>Throughout the course we will use the C# language to illustrate a variety of programming concepts. However, </a:t>
            </a:r>
            <a:r>
              <a:rPr lang="en-US" sz="1800" b="1" i="1" dirty="0">
                <a:solidFill>
                  <a:srgbClr val="FFFF00"/>
                </a:solidFill>
              </a:rPr>
              <a:t>the concepts are applicable to all modern programming languages</a:t>
            </a:r>
          </a:p>
        </p:txBody>
      </p:sp>
    </p:spTree>
    <p:extLst>
      <p:ext uri="{BB962C8B-B14F-4D97-AF65-F5344CB8AC3E}">
        <p14:creationId xmlns:p14="http://schemas.microsoft.com/office/powerpoint/2010/main" val="313798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82A1-2EA3-4E82-BE59-24F4AD76B136}"/>
              </a:ext>
            </a:extLst>
          </p:cNvPr>
          <p:cNvSpPr>
            <a:spLocks noGrp="1"/>
          </p:cNvSpPr>
          <p:nvPr>
            <p:ph type="title"/>
          </p:nvPr>
        </p:nvSpPr>
        <p:spPr/>
        <p:txBody>
          <a:bodyPr/>
          <a:lstStyle/>
          <a:p>
            <a:r>
              <a:rPr lang="en-US" dirty="0"/>
              <a:t>Overview of Software Engineering</a:t>
            </a:r>
          </a:p>
        </p:txBody>
      </p:sp>
      <p:sp>
        <p:nvSpPr>
          <p:cNvPr id="3" name="Text Placeholder 2">
            <a:extLst>
              <a:ext uri="{FF2B5EF4-FFF2-40B4-BE49-F238E27FC236}">
                <a16:creationId xmlns:a16="http://schemas.microsoft.com/office/drawing/2014/main" id="{931382C5-E451-4408-8D61-D7CF7368588B}"/>
              </a:ext>
            </a:extLst>
          </p:cNvPr>
          <p:cNvSpPr>
            <a:spLocks noGrp="1"/>
          </p:cNvSpPr>
          <p:nvPr>
            <p:ph type="body" idx="1"/>
          </p:nvPr>
        </p:nvSpPr>
        <p:spPr/>
        <p:txBody>
          <a:bodyPr/>
          <a:lstStyle/>
          <a:p>
            <a:r>
              <a:rPr lang="en-US" dirty="0">
                <a:solidFill>
                  <a:srgbClr val="FFFF00"/>
                </a:solidFill>
              </a:rPr>
              <a:t>This is what we do</a:t>
            </a:r>
          </a:p>
        </p:txBody>
      </p:sp>
    </p:spTree>
    <p:extLst>
      <p:ext uri="{BB962C8B-B14F-4D97-AF65-F5344CB8AC3E}">
        <p14:creationId xmlns:p14="http://schemas.microsoft.com/office/powerpoint/2010/main" val="145377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9280-FAC2-401C-AC8E-8CD8F9FBC355}"/>
              </a:ext>
            </a:extLst>
          </p:cNvPr>
          <p:cNvSpPr>
            <a:spLocks noGrp="1"/>
          </p:cNvSpPr>
          <p:nvPr>
            <p:ph type="title"/>
          </p:nvPr>
        </p:nvSpPr>
        <p:spPr/>
        <p:txBody>
          <a:bodyPr/>
          <a:lstStyle/>
          <a:p>
            <a:r>
              <a:rPr lang="en-US" dirty="0"/>
              <a:t>Overview of SW Engineering</a:t>
            </a:r>
          </a:p>
        </p:txBody>
      </p:sp>
      <p:sp>
        <p:nvSpPr>
          <p:cNvPr id="3" name="Content Placeholder 2">
            <a:extLst>
              <a:ext uri="{FF2B5EF4-FFF2-40B4-BE49-F238E27FC236}">
                <a16:creationId xmlns:a16="http://schemas.microsoft.com/office/drawing/2014/main" id="{7EA33550-6122-4816-93E9-F4D949579D35}"/>
              </a:ext>
            </a:extLst>
          </p:cNvPr>
          <p:cNvSpPr>
            <a:spLocks noGrp="1"/>
          </p:cNvSpPr>
          <p:nvPr>
            <p:ph idx="1"/>
          </p:nvPr>
        </p:nvSpPr>
        <p:spPr/>
        <p:txBody>
          <a:bodyPr>
            <a:normAutofit lnSpcReduction="10000"/>
          </a:bodyPr>
          <a:lstStyle/>
          <a:p>
            <a:r>
              <a:rPr lang="en-US" dirty="0"/>
              <a:t>A career as a software engineer will entail a great deal of </a:t>
            </a:r>
            <a:r>
              <a:rPr lang="en-US" dirty="0">
                <a:solidFill>
                  <a:srgbClr val="FFFF00"/>
                </a:solidFill>
              </a:rPr>
              <a:t>problem-solving</a:t>
            </a:r>
            <a:r>
              <a:rPr lang="en-US" dirty="0"/>
              <a:t> and </a:t>
            </a:r>
            <a:r>
              <a:rPr lang="en-US" dirty="0">
                <a:solidFill>
                  <a:srgbClr val="FFFF00"/>
                </a:solidFill>
              </a:rPr>
              <a:t>research</a:t>
            </a:r>
          </a:p>
          <a:p>
            <a:pPr lvl="1"/>
            <a:r>
              <a:rPr lang="en-US" dirty="0"/>
              <a:t>You will be expected to </a:t>
            </a:r>
            <a:r>
              <a:rPr lang="en-US" dirty="0">
                <a:solidFill>
                  <a:srgbClr val="FFFF00"/>
                </a:solidFill>
              </a:rPr>
              <a:t>review/analyze a requirement </a:t>
            </a:r>
            <a:r>
              <a:rPr lang="en-US" dirty="0"/>
              <a:t>(or set of requirements or a requirement specification/document)</a:t>
            </a:r>
          </a:p>
          <a:p>
            <a:pPr marL="457200" lvl="1" indent="0">
              <a:buNone/>
            </a:pPr>
            <a:endParaRPr lang="en-US" dirty="0"/>
          </a:p>
          <a:p>
            <a:pPr lvl="1"/>
            <a:r>
              <a:rPr lang="en-US" dirty="0">
                <a:solidFill>
                  <a:srgbClr val="FFFF00"/>
                </a:solidFill>
              </a:rPr>
              <a:t>Develop solutions</a:t>
            </a:r>
            <a:r>
              <a:rPr lang="en-US" dirty="0"/>
              <a:t> based on your analysis of the requirements. Frequently there will be multiple acceptable solutions. You will have to select ‘the best’</a:t>
            </a:r>
            <a:endParaRPr lang="en-US" dirty="0">
              <a:solidFill>
                <a:srgbClr val="FFFF00"/>
              </a:solidFill>
            </a:endParaRPr>
          </a:p>
          <a:p>
            <a:pPr marL="457200" lvl="1" indent="0">
              <a:buNone/>
            </a:pPr>
            <a:endParaRPr lang="en-US" dirty="0">
              <a:solidFill>
                <a:srgbClr val="FFFF00"/>
              </a:solidFill>
            </a:endParaRPr>
          </a:p>
          <a:p>
            <a:pPr lvl="1"/>
            <a:r>
              <a:rPr lang="en-US" dirty="0">
                <a:solidFill>
                  <a:srgbClr val="FFFF00"/>
                </a:solidFill>
              </a:rPr>
              <a:t>Implement your selected solution </a:t>
            </a:r>
            <a:r>
              <a:rPr lang="en-US" dirty="0"/>
              <a:t>by converting the solution to a program. Your solutions can generally be converted to any modern programming language</a:t>
            </a:r>
          </a:p>
          <a:p>
            <a:pPr marL="457200" lvl="1" indent="0">
              <a:buNone/>
            </a:pPr>
            <a:endParaRPr lang="en-US" dirty="0"/>
          </a:p>
          <a:p>
            <a:pPr lvl="1"/>
            <a:r>
              <a:rPr lang="en-US" dirty="0"/>
              <a:t>Writing the program is not the end of your responsibilities. You still have to </a:t>
            </a:r>
            <a:r>
              <a:rPr lang="en-US" dirty="0">
                <a:solidFill>
                  <a:srgbClr val="FFFF00"/>
                </a:solidFill>
              </a:rPr>
              <a:t>test</a:t>
            </a:r>
            <a:r>
              <a:rPr lang="en-US" dirty="0"/>
              <a:t>, </a:t>
            </a:r>
            <a:r>
              <a:rPr lang="en-US" dirty="0">
                <a:solidFill>
                  <a:srgbClr val="FFFF00"/>
                </a:solidFill>
              </a:rPr>
              <a:t>debug</a:t>
            </a:r>
            <a:r>
              <a:rPr lang="en-US" dirty="0"/>
              <a:t> and </a:t>
            </a:r>
            <a:r>
              <a:rPr lang="en-US" dirty="0">
                <a:solidFill>
                  <a:srgbClr val="FFFF00"/>
                </a:solidFill>
              </a:rPr>
              <a:t>maintain the programs</a:t>
            </a:r>
            <a:r>
              <a:rPr lang="en-US" dirty="0"/>
              <a:t> you write</a:t>
            </a:r>
            <a:endParaRPr lang="en-US" sz="2400" dirty="0"/>
          </a:p>
        </p:txBody>
      </p:sp>
    </p:spTree>
    <p:extLst>
      <p:ext uri="{BB962C8B-B14F-4D97-AF65-F5344CB8AC3E}">
        <p14:creationId xmlns:p14="http://schemas.microsoft.com/office/powerpoint/2010/main" val="194526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9280-FAC2-401C-AC8E-8CD8F9FBC355}"/>
              </a:ext>
            </a:extLst>
          </p:cNvPr>
          <p:cNvSpPr>
            <a:spLocks noGrp="1"/>
          </p:cNvSpPr>
          <p:nvPr>
            <p:ph type="title"/>
          </p:nvPr>
        </p:nvSpPr>
        <p:spPr/>
        <p:txBody>
          <a:bodyPr/>
          <a:lstStyle/>
          <a:p>
            <a:r>
              <a:rPr lang="en-US" dirty="0"/>
              <a:t>Overview of SW Engineering</a:t>
            </a:r>
          </a:p>
        </p:txBody>
      </p:sp>
      <p:sp>
        <p:nvSpPr>
          <p:cNvPr id="3" name="Content Placeholder 2">
            <a:extLst>
              <a:ext uri="{FF2B5EF4-FFF2-40B4-BE49-F238E27FC236}">
                <a16:creationId xmlns:a16="http://schemas.microsoft.com/office/drawing/2014/main" id="{7EA33550-6122-4816-93E9-F4D949579D35}"/>
              </a:ext>
            </a:extLst>
          </p:cNvPr>
          <p:cNvSpPr>
            <a:spLocks noGrp="1"/>
          </p:cNvSpPr>
          <p:nvPr>
            <p:ph idx="1"/>
          </p:nvPr>
        </p:nvSpPr>
        <p:spPr/>
        <p:txBody>
          <a:bodyPr>
            <a:normAutofit/>
          </a:bodyPr>
          <a:lstStyle/>
          <a:p>
            <a:r>
              <a:rPr lang="en-US" dirty="0"/>
              <a:t>To summarize the last slide:</a:t>
            </a:r>
          </a:p>
          <a:p>
            <a:pPr lvl="1">
              <a:buFont typeface="Wingdings" panose="05000000000000000000" pitchFamily="2" charset="2"/>
              <a:buChar char="Ø"/>
            </a:pPr>
            <a:r>
              <a:rPr lang="en-US" dirty="0"/>
              <a:t> Understand/Analyze the </a:t>
            </a:r>
            <a:r>
              <a:rPr lang="en-US" b="1" i="1" dirty="0">
                <a:solidFill>
                  <a:srgbClr val="FFFF00"/>
                </a:solidFill>
              </a:rPr>
              <a:t>PROBLEM</a:t>
            </a:r>
          </a:p>
          <a:p>
            <a:pPr lvl="1">
              <a:buFont typeface="Wingdings" panose="05000000000000000000" pitchFamily="2" charset="2"/>
              <a:buChar char="Ø"/>
            </a:pPr>
            <a:r>
              <a:rPr lang="en-US" dirty="0"/>
              <a:t> Develop a </a:t>
            </a:r>
            <a:r>
              <a:rPr lang="en-US" b="1" i="1" dirty="0">
                <a:solidFill>
                  <a:srgbClr val="FFFF00"/>
                </a:solidFill>
              </a:rPr>
              <a:t>SOLUTION</a:t>
            </a:r>
            <a:r>
              <a:rPr lang="en-US" dirty="0"/>
              <a:t> (or ideally, several SOLUTIONS) to the problem</a:t>
            </a:r>
          </a:p>
          <a:p>
            <a:pPr lvl="1">
              <a:buFont typeface="Wingdings" panose="05000000000000000000" pitchFamily="2" charset="2"/>
              <a:buChar char="Ø"/>
            </a:pPr>
            <a:r>
              <a:rPr lang="en-US" b="1" i="1" dirty="0"/>
              <a:t> </a:t>
            </a:r>
            <a:r>
              <a:rPr lang="en-US" b="1" i="1" dirty="0">
                <a:solidFill>
                  <a:srgbClr val="FFFF00"/>
                </a:solidFill>
              </a:rPr>
              <a:t>IMPLEMENT</a:t>
            </a:r>
            <a:r>
              <a:rPr lang="en-US" dirty="0"/>
              <a:t> the selected solution</a:t>
            </a:r>
          </a:p>
          <a:p>
            <a:endParaRPr lang="en-US" sz="2400" dirty="0"/>
          </a:p>
          <a:p>
            <a:r>
              <a:rPr lang="en-US" sz="2400" dirty="0"/>
              <a:t>Remember:</a:t>
            </a:r>
            <a:br>
              <a:rPr lang="en-US" sz="2400" dirty="0"/>
            </a:br>
            <a:r>
              <a:rPr lang="en-US" sz="2400" dirty="0">
                <a:solidFill>
                  <a:srgbClr val="FFFF00"/>
                </a:solidFill>
              </a:rPr>
              <a:t>PSI – Problem </a:t>
            </a:r>
            <a:r>
              <a:rPr lang="en-US" sz="2400" dirty="0">
                <a:solidFill>
                  <a:srgbClr val="FFFF00"/>
                </a:solidFill>
                <a:sym typeface="Wingdings" panose="05000000000000000000" pitchFamily="2" charset="2"/>
              </a:rPr>
              <a:t> Solution  Implementation</a:t>
            </a:r>
            <a:endParaRPr lang="en-US" sz="2400" dirty="0">
              <a:solidFill>
                <a:srgbClr val="FFFF00"/>
              </a:solidFill>
            </a:endParaRPr>
          </a:p>
        </p:txBody>
      </p:sp>
    </p:spTree>
    <p:extLst>
      <p:ext uri="{BB962C8B-B14F-4D97-AF65-F5344CB8AC3E}">
        <p14:creationId xmlns:p14="http://schemas.microsoft.com/office/powerpoint/2010/main" val="2035814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9280-FAC2-401C-AC8E-8CD8F9FBC35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A33550-6122-4816-93E9-F4D949579D35}"/>
              </a:ext>
            </a:extLst>
          </p:cNvPr>
          <p:cNvSpPr>
            <a:spLocks noGrp="1"/>
          </p:cNvSpPr>
          <p:nvPr>
            <p:ph idx="1"/>
          </p:nvPr>
        </p:nvSpPr>
        <p:spPr/>
        <p:txBody>
          <a:bodyPr>
            <a:normAutofit/>
          </a:bodyPr>
          <a:lstStyle/>
          <a:p>
            <a:pPr marL="0" indent="0">
              <a:buNone/>
            </a:pPr>
            <a:endParaRPr lang="en-US" sz="2400" dirty="0">
              <a:solidFill>
                <a:srgbClr val="FFFF00"/>
              </a:solidFill>
            </a:endParaRPr>
          </a:p>
        </p:txBody>
      </p:sp>
    </p:spTree>
    <p:extLst>
      <p:ext uri="{BB962C8B-B14F-4D97-AF65-F5344CB8AC3E}">
        <p14:creationId xmlns:p14="http://schemas.microsoft.com/office/powerpoint/2010/main" val="356082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DA2-7DC5-4589-A93A-015AEBE04541}"/>
              </a:ext>
            </a:extLst>
          </p:cNvPr>
          <p:cNvSpPr>
            <a:spLocks noGrp="1"/>
          </p:cNvSpPr>
          <p:nvPr>
            <p:ph type="title"/>
          </p:nvPr>
        </p:nvSpPr>
        <p:spPr/>
        <p:txBody>
          <a:bodyPr/>
          <a:lstStyle/>
          <a:p>
            <a:r>
              <a:rPr lang="en-US" dirty="0"/>
              <a:t>Software for class</a:t>
            </a:r>
          </a:p>
        </p:txBody>
      </p:sp>
      <p:sp>
        <p:nvSpPr>
          <p:cNvPr id="3" name="Text Placeholder 2">
            <a:extLst>
              <a:ext uri="{FF2B5EF4-FFF2-40B4-BE49-F238E27FC236}">
                <a16:creationId xmlns:a16="http://schemas.microsoft.com/office/drawing/2014/main" id="{5ED9EC4A-15B0-4B75-B3B6-D572D2327DEF}"/>
              </a:ext>
            </a:extLst>
          </p:cNvPr>
          <p:cNvSpPr>
            <a:spLocks noGrp="1"/>
          </p:cNvSpPr>
          <p:nvPr>
            <p:ph type="body" idx="1"/>
          </p:nvPr>
        </p:nvSpPr>
        <p:spPr/>
        <p:txBody>
          <a:bodyPr/>
          <a:lstStyle/>
          <a:p>
            <a:r>
              <a:rPr lang="en-US" dirty="0">
                <a:solidFill>
                  <a:srgbClr val="FFFF00"/>
                </a:solidFill>
              </a:rPr>
              <a:t>What tools will we use?</a:t>
            </a:r>
          </a:p>
        </p:txBody>
      </p:sp>
    </p:spTree>
    <p:extLst>
      <p:ext uri="{BB962C8B-B14F-4D97-AF65-F5344CB8AC3E}">
        <p14:creationId xmlns:p14="http://schemas.microsoft.com/office/powerpoint/2010/main" val="2379403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494A-B5AB-4197-BCA7-ADAA1D9F1C24}"/>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C6986275-9D41-4353-A63E-B701E254F143}"/>
              </a:ext>
            </a:extLst>
          </p:cNvPr>
          <p:cNvSpPr>
            <a:spLocks noGrp="1"/>
          </p:cNvSpPr>
          <p:nvPr>
            <p:ph idx="1"/>
          </p:nvPr>
        </p:nvSpPr>
        <p:spPr/>
        <p:txBody>
          <a:bodyPr>
            <a:normAutofit/>
          </a:bodyPr>
          <a:lstStyle/>
          <a:p>
            <a:r>
              <a:rPr lang="en-US" dirty="0">
                <a:solidFill>
                  <a:srgbClr val="FFFF00"/>
                </a:solidFill>
              </a:rPr>
              <a:t>Visual Studio Enterprise</a:t>
            </a:r>
            <a:endParaRPr lang="en-US" dirty="0"/>
          </a:p>
          <a:p>
            <a:pPr lvl="1"/>
            <a:r>
              <a:rPr lang="en-US" dirty="0"/>
              <a:t>Programs for submission will be created/edited in Visual Studio</a:t>
            </a:r>
          </a:p>
          <a:p>
            <a:pPr lvl="1"/>
            <a:r>
              <a:rPr lang="en-US" dirty="0"/>
              <a:t>Will need to be downloaded and installed</a:t>
            </a:r>
          </a:p>
          <a:p>
            <a:pPr lvl="1"/>
            <a:endParaRPr lang="en-US" dirty="0"/>
          </a:p>
          <a:p>
            <a:r>
              <a:rPr lang="en-US" dirty="0">
                <a:solidFill>
                  <a:srgbClr val="FFFF00"/>
                </a:solidFill>
              </a:rPr>
              <a:t>Discord</a:t>
            </a:r>
          </a:p>
          <a:p>
            <a:pPr lvl="1"/>
            <a:r>
              <a:rPr lang="en-US" dirty="0"/>
              <a:t>Use discord for online collaboration and Q&amp;A </a:t>
            </a:r>
          </a:p>
          <a:p>
            <a:pPr lvl="1"/>
            <a:r>
              <a:rPr lang="en-US" dirty="0"/>
              <a:t>Will need to be downloaded and installed</a:t>
            </a:r>
          </a:p>
          <a:p>
            <a:pPr lvl="1"/>
            <a:r>
              <a:rPr lang="en-US" dirty="0"/>
              <a:t>A discord account will be necessary</a:t>
            </a:r>
          </a:p>
        </p:txBody>
      </p:sp>
    </p:spTree>
    <p:extLst>
      <p:ext uri="{BB962C8B-B14F-4D97-AF65-F5344CB8AC3E}">
        <p14:creationId xmlns:p14="http://schemas.microsoft.com/office/powerpoint/2010/main" val="2742517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494A-B5AB-4197-BCA7-ADAA1D9F1C24}"/>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C6986275-9D41-4353-A63E-B701E254F143}"/>
              </a:ext>
            </a:extLst>
          </p:cNvPr>
          <p:cNvSpPr>
            <a:spLocks noGrp="1"/>
          </p:cNvSpPr>
          <p:nvPr>
            <p:ph idx="1"/>
          </p:nvPr>
        </p:nvSpPr>
        <p:spPr/>
        <p:txBody>
          <a:bodyPr>
            <a:normAutofit/>
          </a:bodyPr>
          <a:lstStyle/>
          <a:p>
            <a:r>
              <a:rPr lang="en-US" dirty="0">
                <a:solidFill>
                  <a:srgbClr val="FFFF00"/>
                </a:solidFill>
              </a:rPr>
              <a:t>OBS Studio</a:t>
            </a:r>
          </a:p>
          <a:p>
            <a:pPr lvl="1"/>
            <a:r>
              <a:rPr lang="en-US" dirty="0"/>
              <a:t>OBS is video recording software that you can use to create you Programmer’s choice video</a:t>
            </a:r>
          </a:p>
          <a:p>
            <a:endParaRPr lang="en-US" dirty="0"/>
          </a:p>
          <a:p>
            <a:r>
              <a:rPr lang="en-US" dirty="0"/>
              <a:t>Internet</a:t>
            </a:r>
          </a:p>
          <a:p>
            <a:pPr lvl="1"/>
            <a:r>
              <a:rPr lang="en-US" dirty="0"/>
              <a:t>Google/Bing/etc. to research C# and other topics</a:t>
            </a:r>
          </a:p>
          <a:p>
            <a:pPr lvl="1"/>
            <a:r>
              <a:rPr lang="en-US" dirty="0"/>
              <a:t>FSO</a:t>
            </a:r>
          </a:p>
          <a:p>
            <a:pPr lvl="1"/>
            <a:r>
              <a:rPr lang="en-US" dirty="0"/>
              <a:t>YouTube</a:t>
            </a:r>
          </a:p>
        </p:txBody>
      </p:sp>
    </p:spTree>
    <p:extLst>
      <p:ext uri="{BB962C8B-B14F-4D97-AF65-F5344CB8AC3E}">
        <p14:creationId xmlns:p14="http://schemas.microsoft.com/office/powerpoint/2010/main" val="52989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DD25-9275-4EA4-9F35-9924FD4C39E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67E6F0C-F178-4C4B-8905-3598DE60D1E9}"/>
              </a:ext>
            </a:extLst>
          </p:cNvPr>
          <p:cNvSpPr>
            <a:spLocks noGrp="1"/>
          </p:cNvSpPr>
          <p:nvPr>
            <p:ph sz="half" idx="1"/>
          </p:nvPr>
        </p:nvSpPr>
        <p:spPr/>
        <p:txBody>
          <a:bodyPr>
            <a:normAutofit fontScale="92500" lnSpcReduction="10000"/>
          </a:bodyPr>
          <a:lstStyle/>
          <a:p>
            <a:r>
              <a:rPr lang="en-US" sz="2000" dirty="0"/>
              <a:t>Contact Information</a:t>
            </a:r>
          </a:p>
          <a:p>
            <a:endParaRPr lang="en-US" sz="2000" dirty="0"/>
          </a:p>
          <a:p>
            <a:r>
              <a:rPr lang="en-US" sz="2000" dirty="0"/>
              <a:t>Introductions</a:t>
            </a:r>
          </a:p>
          <a:p>
            <a:endParaRPr lang="en-US" sz="2000" dirty="0"/>
          </a:p>
          <a:p>
            <a:r>
              <a:rPr lang="en-US" sz="2000" dirty="0"/>
              <a:t>Class expectations</a:t>
            </a:r>
          </a:p>
          <a:p>
            <a:pPr lvl="1"/>
            <a:r>
              <a:rPr lang="en-US" sz="1800" dirty="0"/>
              <a:t>Campus</a:t>
            </a:r>
          </a:p>
          <a:p>
            <a:pPr lvl="1"/>
            <a:r>
              <a:rPr lang="en-US" sz="1800" dirty="0"/>
              <a:t>Online</a:t>
            </a:r>
          </a:p>
          <a:p>
            <a:pPr lvl="1"/>
            <a:r>
              <a:rPr lang="en-US" sz="1800" dirty="0"/>
              <a:t>Everyone</a:t>
            </a:r>
            <a:endParaRPr lang="en-US" sz="2000" dirty="0"/>
          </a:p>
          <a:p>
            <a:endParaRPr lang="en-US" sz="2000" dirty="0"/>
          </a:p>
          <a:p>
            <a:r>
              <a:rPr lang="en-US" sz="2000" dirty="0"/>
              <a:t>Purpose of this class</a:t>
            </a:r>
          </a:p>
          <a:p>
            <a:pPr marL="0" indent="0">
              <a:buNone/>
            </a:pPr>
            <a:endParaRPr lang="en-US" dirty="0"/>
          </a:p>
          <a:p>
            <a:r>
              <a:rPr lang="en-US" sz="2100" dirty="0"/>
              <a:t>Overview of Software Engineering</a:t>
            </a:r>
          </a:p>
        </p:txBody>
      </p:sp>
      <p:sp>
        <p:nvSpPr>
          <p:cNvPr id="4" name="Content Placeholder 3">
            <a:extLst>
              <a:ext uri="{FF2B5EF4-FFF2-40B4-BE49-F238E27FC236}">
                <a16:creationId xmlns:a16="http://schemas.microsoft.com/office/drawing/2014/main" id="{8B1171E2-9A67-4081-AF2C-78FB5C29119F}"/>
              </a:ext>
            </a:extLst>
          </p:cNvPr>
          <p:cNvSpPr>
            <a:spLocks noGrp="1"/>
          </p:cNvSpPr>
          <p:nvPr>
            <p:ph sz="half" idx="2"/>
          </p:nvPr>
        </p:nvSpPr>
        <p:spPr/>
        <p:txBody>
          <a:bodyPr>
            <a:normAutofit fontScale="92500" lnSpcReduction="10000"/>
          </a:bodyPr>
          <a:lstStyle/>
          <a:p>
            <a:r>
              <a:rPr lang="en-US" sz="2000" dirty="0"/>
              <a:t>Software for class</a:t>
            </a:r>
          </a:p>
          <a:p>
            <a:pPr lvl="1"/>
            <a:r>
              <a:rPr lang="en-US" sz="1800" dirty="0"/>
              <a:t>Visual Studio</a:t>
            </a:r>
          </a:p>
          <a:p>
            <a:pPr lvl="1"/>
            <a:r>
              <a:rPr lang="en-US" sz="1800" dirty="0"/>
              <a:t>Discord</a:t>
            </a:r>
          </a:p>
          <a:p>
            <a:pPr lvl="1"/>
            <a:r>
              <a:rPr lang="en-US" sz="1800" dirty="0"/>
              <a:t>Other software</a:t>
            </a:r>
          </a:p>
          <a:p>
            <a:endParaRPr lang="en-US" sz="2000" dirty="0"/>
          </a:p>
          <a:p>
            <a:r>
              <a:rPr lang="en-US" sz="2000" dirty="0"/>
              <a:t>C# Input &amp; Output</a:t>
            </a:r>
          </a:p>
          <a:p>
            <a:endParaRPr lang="en-US" sz="2000" dirty="0"/>
          </a:p>
          <a:p>
            <a:r>
              <a:rPr lang="en-US" sz="2000" dirty="0"/>
              <a:t>Creating a new Visual Studio project</a:t>
            </a:r>
          </a:p>
          <a:p>
            <a:endParaRPr lang="en-US" sz="2000" dirty="0"/>
          </a:p>
          <a:p>
            <a:r>
              <a:rPr lang="en-US" sz="2000" dirty="0"/>
              <a:t>Submitting assignments</a:t>
            </a:r>
          </a:p>
          <a:p>
            <a:endParaRPr lang="en-US" sz="2000" dirty="0"/>
          </a:p>
          <a:p>
            <a:r>
              <a:rPr lang="en-US" sz="2000" dirty="0"/>
              <a:t>Programmer’s Choice assignment</a:t>
            </a:r>
          </a:p>
        </p:txBody>
      </p:sp>
    </p:spTree>
    <p:extLst>
      <p:ext uri="{BB962C8B-B14F-4D97-AF65-F5344CB8AC3E}">
        <p14:creationId xmlns:p14="http://schemas.microsoft.com/office/powerpoint/2010/main" val="49130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5724-27DF-454D-9852-F4D228467698}"/>
              </a:ext>
            </a:extLst>
          </p:cNvPr>
          <p:cNvSpPr>
            <a:spLocks noGrp="1"/>
          </p:cNvSpPr>
          <p:nvPr>
            <p:ph type="title"/>
          </p:nvPr>
        </p:nvSpPr>
        <p:spPr>
          <a:xfrm>
            <a:off x="2895600" y="764373"/>
            <a:ext cx="8610600" cy="1293028"/>
          </a:xfrm>
        </p:spPr>
        <p:txBody>
          <a:bodyPr/>
          <a:lstStyle/>
          <a:p>
            <a:r>
              <a:rPr lang="en-US" dirty="0"/>
              <a:t>Software for class</a:t>
            </a:r>
          </a:p>
        </p:txBody>
      </p:sp>
      <p:sp>
        <p:nvSpPr>
          <p:cNvPr id="3" name="Content Placeholder 2">
            <a:extLst>
              <a:ext uri="{FF2B5EF4-FFF2-40B4-BE49-F238E27FC236}">
                <a16:creationId xmlns:a16="http://schemas.microsoft.com/office/drawing/2014/main" id="{52FE8F2A-BC76-4B71-B76A-26A6538369C5}"/>
              </a:ext>
            </a:extLst>
          </p:cNvPr>
          <p:cNvSpPr>
            <a:spLocks noGrp="1"/>
          </p:cNvSpPr>
          <p:nvPr>
            <p:ph idx="1"/>
          </p:nvPr>
        </p:nvSpPr>
        <p:spPr>
          <a:xfrm>
            <a:off x="685800" y="2194560"/>
            <a:ext cx="10820400" cy="4024125"/>
          </a:xfrm>
        </p:spPr>
        <p:txBody>
          <a:bodyPr/>
          <a:lstStyle/>
          <a:p>
            <a:r>
              <a:rPr lang="en-US" dirty="0"/>
              <a:t>Visual Studio </a:t>
            </a:r>
          </a:p>
          <a:p>
            <a:pPr lvl="1"/>
            <a:r>
              <a:rPr lang="en-US" dirty="0"/>
              <a:t>Download from Microsoft Azure site</a:t>
            </a:r>
          </a:p>
          <a:p>
            <a:pPr lvl="2"/>
            <a:r>
              <a:rPr lang="en-US" u="sng" dirty="0">
                <a:solidFill>
                  <a:srgbClr val="FFFF00"/>
                </a:solidFill>
                <a:hlinkClick r:id="rId2">
                  <a:extLst>
                    <a:ext uri="{A12FA001-AC4F-418D-AE19-62706E023703}">
                      <ahyp:hlinkClr xmlns:ahyp="http://schemas.microsoft.com/office/drawing/2018/hyperlinkcolor" val="tx"/>
                    </a:ext>
                  </a:extLst>
                </a:hlinkClick>
              </a:rPr>
              <a:t>https://azureforeducation.microsoft.com/devtools</a:t>
            </a:r>
            <a:endParaRPr lang="en-US" u="sng" dirty="0">
              <a:solidFill>
                <a:srgbClr val="FFFF00"/>
              </a:solidFill>
            </a:endParaRPr>
          </a:p>
          <a:p>
            <a:pPr lvl="1"/>
            <a:r>
              <a:rPr lang="en-US" dirty="0"/>
              <a:t>Login using your Full Sail credentials</a:t>
            </a:r>
          </a:p>
          <a:p>
            <a:pPr marL="457200" lvl="1" indent="0">
              <a:buNone/>
            </a:pPr>
            <a:endParaRPr lang="en-US" dirty="0"/>
          </a:p>
          <a:p>
            <a:pPr marL="457200" lvl="1"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11F34043-5F81-4DD9-BCAD-BED3BF6166E3}"/>
              </a:ext>
            </a:extLst>
          </p:cNvPr>
          <p:cNvPicPr>
            <a:picLocks noChangeAspect="1"/>
          </p:cNvPicPr>
          <p:nvPr/>
        </p:nvPicPr>
        <p:blipFill>
          <a:blip r:embed="rId3"/>
          <a:stretch>
            <a:fillRect/>
          </a:stretch>
        </p:blipFill>
        <p:spPr>
          <a:xfrm>
            <a:off x="1420177" y="3581352"/>
            <a:ext cx="6363653" cy="2601039"/>
          </a:xfrm>
          <a:prstGeom prst="rect">
            <a:avLst/>
          </a:prstGeom>
        </p:spPr>
      </p:pic>
    </p:spTree>
    <p:extLst>
      <p:ext uri="{BB962C8B-B14F-4D97-AF65-F5344CB8AC3E}">
        <p14:creationId xmlns:p14="http://schemas.microsoft.com/office/powerpoint/2010/main" val="2119012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B22C-8092-4A34-9299-4D27CBA07352}"/>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893F2F1F-E339-41C8-B14D-1FCC1F1DF93F}"/>
              </a:ext>
            </a:extLst>
          </p:cNvPr>
          <p:cNvSpPr>
            <a:spLocks noGrp="1"/>
          </p:cNvSpPr>
          <p:nvPr>
            <p:ph idx="1"/>
          </p:nvPr>
        </p:nvSpPr>
        <p:spPr/>
        <p:txBody>
          <a:bodyPr/>
          <a:lstStyle/>
          <a:p>
            <a:r>
              <a:rPr lang="en-US" dirty="0"/>
              <a:t>Click on the Visual Studio Enterprise 2019 icon</a:t>
            </a:r>
          </a:p>
          <a:p>
            <a:endParaRPr lang="en-US" dirty="0"/>
          </a:p>
          <a:p>
            <a:endParaRPr lang="en-US" dirty="0"/>
          </a:p>
          <a:p>
            <a:endParaRPr lang="en-US" dirty="0"/>
          </a:p>
          <a:p>
            <a:endParaRPr lang="en-US" dirty="0"/>
          </a:p>
          <a:p>
            <a:endParaRPr lang="en-US" dirty="0"/>
          </a:p>
          <a:p>
            <a:endParaRPr lang="en-US" dirty="0"/>
          </a:p>
          <a:p>
            <a:r>
              <a:rPr lang="en-US" dirty="0"/>
              <a:t>Press the download button (should be bottom right of page)</a:t>
            </a:r>
          </a:p>
          <a:p>
            <a:r>
              <a:rPr lang="en-US" dirty="0"/>
              <a:t>Press the View Key button and RECORD/COPY the key</a:t>
            </a:r>
          </a:p>
          <a:p>
            <a:endParaRPr lang="en-US" dirty="0"/>
          </a:p>
          <a:p>
            <a:endParaRPr lang="en-US" dirty="0"/>
          </a:p>
          <a:p>
            <a:endParaRPr lang="en-US" dirty="0"/>
          </a:p>
          <a:p>
            <a:endParaRPr lang="en-US" dirty="0"/>
          </a:p>
        </p:txBody>
      </p:sp>
      <p:pic>
        <p:nvPicPr>
          <p:cNvPr id="5" name="Picture 4" descr="A screenshot of a cell phone&#10;&#10;Description automatically generated">
            <a:extLst>
              <a:ext uri="{FF2B5EF4-FFF2-40B4-BE49-F238E27FC236}">
                <a16:creationId xmlns:a16="http://schemas.microsoft.com/office/drawing/2014/main" id="{F80E9FFC-3845-4D58-8FA1-482EEF935208}"/>
              </a:ext>
            </a:extLst>
          </p:cNvPr>
          <p:cNvPicPr>
            <a:picLocks noChangeAspect="1"/>
          </p:cNvPicPr>
          <p:nvPr/>
        </p:nvPicPr>
        <p:blipFill>
          <a:blip r:embed="rId2"/>
          <a:stretch>
            <a:fillRect/>
          </a:stretch>
        </p:blipFill>
        <p:spPr>
          <a:xfrm>
            <a:off x="1020124" y="2574449"/>
            <a:ext cx="3346133" cy="2138932"/>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438AB646-B366-45A7-A8D6-2F6F0B24C8BF}"/>
              </a:ext>
            </a:extLst>
          </p:cNvPr>
          <p:cNvPicPr>
            <a:picLocks noChangeAspect="1"/>
          </p:cNvPicPr>
          <p:nvPr/>
        </p:nvPicPr>
        <p:blipFill>
          <a:blip r:embed="rId3"/>
          <a:stretch>
            <a:fillRect/>
          </a:stretch>
        </p:blipFill>
        <p:spPr>
          <a:xfrm>
            <a:off x="1020125" y="4508373"/>
            <a:ext cx="3346133" cy="615753"/>
          </a:xfrm>
          <a:prstGeom prst="rect">
            <a:avLst/>
          </a:prstGeom>
        </p:spPr>
      </p:pic>
    </p:spTree>
    <p:extLst>
      <p:ext uri="{BB962C8B-B14F-4D97-AF65-F5344CB8AC3E}">
        <p14:creationId xmlns:p14="http://schemas.microsoft.com/office/powerpoint/2010/main" val="373443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lstStyle/>
          <a:p>
            <a:r>
              <a:rPr lang="en-US" dirty="0"/>
              <a:t>Find the downloaded Visual Studio file on your computer</a:t>
            </a:r>
          </a:p>
          <a:p>
            <a:endParaRPr lang="en-US" dirty="0"/>
          </a:p>
          <a:p>
            <a:r>
              <a:rPr lang="en-US" dirty="0"/>
              <a:t>Run the downloaded Visual Studio application to complete the installation. </a:t>
            </a:r>
          </a:p>
          <a:p>
            <a:pPr lvl="1"/>
            <a:r>
              <a:rPr lang="en-US" dirty="0"/>
              <a:t>Select the packages/components you want to install. At a minimum install C# and C++. You can choose to install any other packages you’d like</a:t>
            </a:r>
          </a:p>
          <a:p>
            <a:pPr lvl="1"/>
            <a:r>
              <a:rPr lang="en-US" dirty="0"/>
              <a:t>This step can take a while (15+ minutes) depending on your internet connection speed and the components you select</a:t>
            </a:r>
          </a:p>
          <a:p>
            <a:endParaRPr lang="en-US" dirty="0"/>
          </a:p>
        </p:txBody>
      </p:sp>
    </p:spTree>
    <p:extLst>
      <p:ext uri="{BB962C8B-B14F-4D97-AF65-F5344CB8AC3E}">
        <p14:creationId xmlns:p14="http://schemas.microsoft.com/office/powerpoint/2010/main" val="85097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p:txBody>
          <a:bodyPr/>
          <a:lstStyle/>
          <a:p>
            <a:r>
              <a:rPr lang="en-US" dirty="0"/>
              <a:t>Discord</a:t>
            </a:r>
          </a:p>
          <a:p>
            <a:pPr lvl="1"/>
            <a:r>
              <a:rPr lang="en-US" dirty="0"/>
              <a:t>Download from the discord website</a:t>
            </a:r>
          </a:p>
          <a:p>
            <a:pPr lvl="2"/>
            <a:r>
              <a:rPr lang="en-US" u="sng" dirty="0">
                <a:hlinkClick r:id="rId2"/>
              </a:rPr>
              <a:t>https://discordapp.com/</a:t>
            </a:r>
            <a:endParaRPr lang="en-US" u="sng" dirty="0"/>
          </a:p>
          <a:p>
            <a:pPr lvl="1"/>
            <a:r>
              <a:rPr lang="en-US" dirty="0"/>
              <a:t>Create a discord account</a:t>
            </a:r>
          </a:p>
          <a:p>
            <a:pPr lvl="2"/>
            <a:r>
              <a:rPr lang="en-US" dirty="0"/>
              <a:t>If you already have an account, you do not need another</a:t>
            </a:r>
          </a:p>
          <a:p>
            <a:pPr lvl="1"/>
            <a:r>
              <a:rPr lang="en-US" dirty="0"/>
              <a:t>Join the FS GDBS &amp; CSBS discord server</a:t>
            </a:r>
          </a:p>
          <a:p>
            <a:pPr lvl="2"/>
            <a:r>
              <a:rPr lang="en-US" u="sng" dirty="0">
                <a:hlinkClick r:id="rId3"/>
              </a:rPr>
              <a:t>https://discord.gg/jhGnbFCpPS</a:t>
            </a:r>
            <a:endParaRPr lang="en-US" u="sng" dirty="0"/>
          </a:p>
          <a:p>
            <a:pPr lvl="2"/>
            <a:r>
              <a:rPr lang="en-US" dirty="0"/>
              <a:t>Go to the student section and verify your account</a:t>
            </a:r>
          </a:p>
          <a:p>
            <a:pPr lvl="2"/>
            <a:r>
              <a:rPr lang="en-US" dirty="0"/>
              <a:t>If you run into problems, let me know ASAP – I’ll have to verify that you were added to the discord roster</a:t>
            </a:r>
          </a:p>
          <a:p>
            <a:pPr lvl="1"/>
            <a:r>
              <a:rPr lang="en-US" dirty="0"/>
              <a:t>Once your account is verified, join the PG1 discussion group</a:t>
            </a:r>
          </a:p>
          <a:p>
            <a:pPr lvl="2"/>
            <a:r>
              <a:rPr lang="en-US" dirty="0"/>
              <a:t>Type PG1 in the text box and press enter</a:t>
            </a:r>
          </a:p>
        </p:txBody>
      </p:sp>
    </p:spTree>
    <p:extLst>
      <p:ext uri="{BB962C8B-B14F-4D97-AF65-F5344CB8AC3E}">
        <p14:creationId xmlns:p14="http://schemas.microsoft.com/office/powerpoint/2010/main" val="3772307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p:txBody>
          <a:bodyPr>
            <a:normAutofit/>
          </a:bodyPr>
          <a:lstStyle/>
          <a:p>
            <a:r>
              <a:rPr lang="en-US" dirty="0">
                <a:solidFill>
                  <a:srgbClr val="FFFF00"/>
                </a:solidFill>
              </a:rPr>
              <a:t>OBS</a:t>
            </a:r>
            <a:r>
              <a:rPr lang="en-US" dirty="0"/>
              <a:t> Studio</a:t>
            </a:r>
          </a:p>
          <a:p>
            <a:pPr lvl="1"/>
            <a:r>
              <a:rPr lang="en-US" dirty="0"/>
              <a:t>OBS Studio is freeware, open source recording software</a:t>
            </a:r>
          </a:p>
          <a:p>
            <a:pPr lvl="1"/>
            <a:endParaRPr lang="en-US" dirty="0"/>
          </a:p>
          <a:p>
            <a:pPr lvl="1"/>
            <a:r>
              <a:rPr lang="en-US" dirty="0"/>
              <a:t>You can download OBS at </a:t>
            </a:r>
          </a:p>
          <a:p>
            <a:pPr lvl="2"/>
            <a:r>
              <a:rPr lang="en-US" dirty="0">
                <a:hlinkClick r:id="rId2"/>
              </a:rPr>
              <a:t>https://obsproject.com/download</a:t>
            </a:r>
            <a:endParaRPr lang="en-US" dirty="0"/>
          </a:p>
          <a:p>
            <a:endParaRPr lang="en-US" dirty="0"/>
          </a:p>
          <a:p>
            <a:pPr lvl="1"/>
            <a:r>
              <a:rPr lang="en-US" dirty="0"/>
              <a:t>Test and experiment with the software as soon as you install it</a:t>
            </a:r>
          </a:p>
          <a:p>
            <a:pPr lvl="2"/>
            <a:r>
              <a:rPr lang="en-US" dirty="0"/>
              <a:t>Many students have reported that they’ve run into a problem with OBS and have to change from the NVIDIA graphics card to the onboard graphics card on their laptops</a:t>
            </a:r>
          </a:p>
        </p:txBody>
      </p:sp>
    </p:spTree>
    <p:extLst>
      <p:ext uri="{BB962C8B-B14F-4D97-AF65-F5344CB8AC3E}">
        <p14:creationId xmlns:p14="http://schemas.microsoft.com/office/powerpoint/2010/main" val="118754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Software for class</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fontScale="92500" lnSpcReduction="10000"/>
          </a:bodyPr>
          <a:lstStyle/>
          <a:p>
            <a:r>
              <a:rPr lang="en-US" dirty="0"/>
              <a:t>Internet</a:t>
            </a:r>
          </a:p>
          <a:p>
            <a:pPr lvl="1"/>
            <a:r>
              <a:rPr lang="en-US" dirty="0"/>
              <a:t>Google/Bing/Search engines can be useful for learning various approaches to an algorithm or how to implement a specific programming statement. </a:t>
            </a:r>
            <a:r>
              <a:rPr lang="en-US" dirty="0">
                <a:solidFill>
                  <a:srgbClr val="FFFF00"/>
                </a:solidFill>
              </a:rPr>
              <a:t>Be forewarned, many of the online examples </a:t>
            </a:r>
            <a:r>
              <a:rPr lang="en-US" dirty="0"/>
              <a:t>are intended for more experienced engineers and </a:t>
            </a:r>
            <a:r>
              <a:rPr lang="en-US" dirty="0">
                <a:solidFill>
                  <a:srgbClr val="FFFF00"/>
                </a:solidFill>
              </a:rPr>
              <a:t>can be confusing</a:t>
            </a:r>
            <a:r>
              <a:rPr lang="en-US" dirty="0"/>
              <a:t>. Do let the examples overwhelm you</a:t>
            </a:r>
          </a:p>
          <a:p>
            <a:pPr lvl="1"/>
            <a:endParaRPr lang="en-US" dirty="0"/>
          </a:p>
          <a:p>
            <a:pPr lvl="1"/>
            <a:r>
              <a:rPr lang="en-US" dirty="0"/>
              <a:t>Full Sail Online (FSO). You should already have a good bit of experience with FSO. Your assignments are listed and submitted on FSO. Additionally, there are two different class discussion boards available. The first is a general class interest board to share information. The second is exclusively for the Programmer’s Choice assignment </a:t>
            </a:r>
          </a:p>
          <a:p>
            <a:pPr lvl="1"/>
            <a:endParaRPr lang="en-US" dirty="0"/>
          </a:p>
          <a:p>
            <a:pPr lvl="1"/>
            <a:r>
              <a:rPr lang="en-US" dirty="0"/>
              <a:t>YouTube. You will upload your Programmer’s Choice video to YouTube (or a similar video sharing site). After the video is uploaded, you’ll have to post the video’s line to the discussion board on FSO (the link only, do not embed the video in FSO)</a:t>
            </a:r>
          </a:p>
        </p:txBody>
      </p:sp>
    </p:spTree>
    <p:extLst>
      <p:ext uri="{BB962C8B-B14F-4D97-AF65-F5344CB8AC3E}">
        <p14:creationId xmlns:p14="http://schemas.microsoft.com/office/powerpoint/2010/main" val="63290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endParaRPr lang="en-US" dirty="0"/>
          </a:p>
        </p:txBody>
      </p:sp>
    </p:spTree>
    <p:extLst>
      <p:ext uri="{BB962C8B-B14F-4D97-AF65-F5344CB8AC3E}">
        <p14:creationId xmlns:p14="http://schemas.microsoft.com/office/powerpoint/2010/main" val="923724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DA2-7DC5-4589-A93A-015AEBE04541}"/>
              </a:ext>
            </a:extLst>
          </p:cNvPr>
          <p:cNvSpPr>
            <a:spLocks noGrp="1"/>
          </p:cNvSpPr>
          <p:nvPr>
            <p:ph type="title"/>
          </p:nvPr>
        </p:nvSpPr>
        <p:spPr/>
        <p:txBody>
          <a:bodyPr/>
          <a:lstStyle/>
          <a:p>
            <a:r>
              <a:rPr lang="en-US" dirty="0"/>
              <a:t>C# input &amp; Output</a:t>
            </a:r>
          </a:p>
        </p:txBody>
      </p:sp>
      <p:sp>
        <p:nvSpPr>
          <p:cNvPr id="3" name="Text Placeholder 2">
            <a:extLst>
              <a:ext uri="{FF2B5EF4-FFF2-40B4-BE49-F238E27FC236}">
                <a16:creationId xmlns:a16="http://schemas.microsoft.com/office/drawing/2014/main" id="{5ED9EC4A-15B0-4B75-B3B6-D572D2327DEF}"/>
              </a:ext>
            </a:extLst>
          </p:cNvPr>
          <p:cNvSpPr>
            <a:spLocks noGrp="1"/>
          </p:cNvSpPr>
          <p:nvPr>
            <p:ph type="body" idx="1"/>
          </p:nvPr>
        </p:nvSpPr>
        <p:spPr/>
        <p:txBody>
          <a:bodyPr/>
          <a:lstStyle/>
          <a:p>
            <a:r>
              <a:rPr lang="en-US" dirty="0">
                <a:solidFill>
                  <a:srgbClr val="FFFF00"/>
                </a:solidFill>
              </a:rPr>
              <a:t>Interacting with the USER</a:t>
            </a:r>
          </a:p>
        </p:txBody>
      </p:sp>
    </p:spTree>
    <p:extLst>
      <p:ext uri="{BB962C8B-B14F-4D97-AF65-F5344CB8AC3E}">
        <p14:creationId xmlns:p14="http://schemas.microsoft.com/office/powerpoint/2010/main" val="1511703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In PG1 all assignment are Console applications</a:t>
            </a:r>
          </a:p>
          <a:p>
            <a:pPr lvl="1"/>
            <a:r>
              <a:rPr lang="en-US" dirty="0"/>
              <a:t>C# provides a variety of Console class statements (methods) to allow input from the user and output to the user</a:t>
            </a:r>
          </a:p>
          <a:p>
            <a:pPr lvl="2"/>
            <a:r>
              <a:rPr lang="en-US" dirty="0"/>
              <a:t>The Console class is found in the System namespace (so you have to include:</a:t>
            </a:r>
            <a:br>
              <a:rPr lang="en-US" dirty="0"/>
            </a:br>
            <a:r>
              <a:rPr lang="en-US" dirty="0"/>
              <a:t>using System;</a:t>
            </a:r>
            <a:br>
              <a:rPr lang="en-US" dirty="0"/>
            </a:br>
            <a:r>
              <a:rPr lang="en-US" dirty="0"/>
              <a:t>at the beginning your file to access the class (or provide a completely resolved name)</a:t>
            </a:r>
          </a:p>
          <a:p>
            <a:pPr lvl="1"/>
            <a:endParaRPr lang="en-US" dirty="0"/>
          </a:p>
          <a:p>
            <a:pPr lvl="1"/>
            <a:r>
              <a:rPr lang="en-US" dirty="0"/>
              <a:t>In addition to input &amp; output statements, there are several formatting statements available</a:t>
            </a:r>
          </a:p>
        </p:txBody>
      </p:sp>
    </p:spTree>
    <p:extLst>
      <p:ext uri="{BB962C8B-B14F-4D97-AF65-F5344CB8AC3E}">
        <p14:creationId xmlns:p14="http://schemas.microsoft.com/office/powerpoint/2010/main" val="3649663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Input &amp; output can be thought of as a conversation between the program and the user</a:t>
            </a:r>
          </a:p>
          <a:p>
            <a:r>
              <a:rPr lang="en-US" dirty="0"/>
              <a:t>Purposes of I/O </a:t>
            </a:r>
            <a:r>
              <a:rPr lang="en-US" dirty="0" err="1"/>
              <a:t>statemtents</a:t>
            </a:r>
            <a:endParaRPr lang="en-US" dirty="0"/>
          </a:p>
          <a:p>
            <a:pPr lvl="1"/>
            <a:r>
              <a:rPr lang="en-US" dirty="0"/>
              <a:t>Output statements can</a:t>
            </a:r>
          </a:p>
          <a:p>
            <a:pPr lvl="2"/>
            <a:r>
              <a:rPr lang="en-US" dirty="0"/>
              <a:t>Provide information to the user</a:t>
            </a:r>
          </a:p>
          <a:p>
            <a:pPr lvl="2"/>
            <a:r>
              <a:rPr lang="en-US" dirty="0"/>
              <a:t>Ask the user questions</a:t>
            </a:r>
          </a:p>
          <a:p>
            <a:pPr lvl="1"/>
            <a:endParaRPr lang="en-US" dirty="0"/>
          </a:p>
          <a:p>
            <a:pPr lvl="1"/>
            <a:r>
              <a:rPr lang="en-US" dirty="0"/>
              <a:t>Input statement allow the user to</a:t>
            </a:r>
          </a:p>
          <a:p>
            <a:pPr lvl="2"/>
            <a:r>
              <a:rPr lang="en-US" dirty="0"/>
              <a:t>Direct the program</a:t>
            </a:r>
          </a:p>
          <a:p>
            <a:pPr lvl="2"/>
            <a:r>
              <a:rPr lang="en-US" dirty="0"/>
              <a:t>Respond to questions </a:t>
            </a:r>
          </a:p>
        </p:txBody>
      </p:sp>
    </p:spTree>
    <p:extLst>
      <p:ext uri="{BB962C8B-B14F-4D97-AF65-F5344CB8AC3E}">
        <p14:creationId xmlns:p14="http://schemas.microsoft.com/office/powerpoint/2010/main" val="122347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a:bodyPr>
          <a:lstStyle/>
          <a:p>
            <a:r>
              <a:rPr lang="en-US" dirty="0"/>
              <a:t>Office hours</a:t>
            </a:r>
          </a:p>
          <a:p>
            <a:pPr lvl="1"/>
            <a:r>
              <a:rPr lang="en-US" dirty="0"/>
              <a:t>M-W-F 8:30 – 9AM (EDT) via zoom or discord</a:t>
            </a:r>
          </a:p>
          <a:p>
            <a:pPr lvl="1"/>
            <a:r>
              <a:rPr lang="en-US" dirty="0"/>
              <a:t>As needed/on demand via zoom or discord</a:t>
            </a:r>
          </a:p>
          <a:p>
            <a:pPr lvl="1"/>
            <a:r>
              <a:rPr lang="en-US" dirty="0"/>
              <a:t>Other times by appointment</a:t>
            </a:r>
          </a:p>
          <a:p>
            <a:endParaRPr lang="en-US" dirty="0"/>
          </a:p>
          <a:p>
            <a:r>
              <a:rPr lang="en-US" dirty="0"/>
              <a:t>Contact info:</a:t>
            </a:r>
          </a:p>
          <a:p>
            <a:pPr lvl="1"/>
            <a:br>
              <a:rPr lang="en-US" dirty="0"/>
            </a:br>
            <a:r>
              <a:rPr lang="en-US" dirty="0"/>
              <a:t>Discord – direct/private message should be your first choice</a:t>
            </a:r>
          </a:p>
          <a:p>
            <a:pPr lvl="1"/>
            <a:r>
              <a:rPr lang="en-US" dirty="0"/>
              <a:t>Email: </a:t>
            </a:r>
            <a:r>
              <a:rPr lang="en-US" dirty="0">
                <a:hlinkClick r:id="rId2"/>
              </a:rPr>
              <a:t>charlesm@fullsail.com</a:t>
            </a:r>
            <a:endParaRPr lang="en-US" dirty="0"/>
          </a:p>
          <a:p>
            <a:pPr lvl="1"/>
            <a:r>
              <a:rPr lang="en-US" dirty="0"/>
              <a:t>Office phone: (407) 697-0100 x7922</a:t>
            </a:r>
          </a:p>
        </p:txBody>
      </p:sp>
      <p:sp>
        <p:nvSpPr>
          <p:cNvPr id="4" name="Footer Placeholder 3">
            <a:extLst>
              <a:ext uri="{FF2B5EF4-FFF2-40B4-BE49-F238E27FC236}">
                <a16:creationId xmlns:a16="http://schemas.microsoft.com/office/drawing/2014/main" id="{C2DD4F66-B7CC-4D9D-AF9E-B548145E2A64}"/>
              </a:ext>
            </a:extLst>
          </p:cNvPr>
          <p:cNvSpPr>
            <a:spLocks noGrp="1"/>
          </p:cNvSpPr>
          <p:nvPr>
            <p:ph type="ftr" sz="quarter" idx="11"/>
          </p:nvPr>
        </p:nvSpPr>
        <p:spPr/>
        <p:txBody>
          <a:bodyPr/>
          <a:lstStyle/>
          <a:p>
            <a:r>
              <a:rPr lang="en-US" dirty="0">
                <a:solidFill>
                  <a:srgbClr val="FFFF00"/>
                </a:solidFill>
              </a:rPr>
              <a:t>EDT - Eastern Daylight Time</a:t>
            </a:r>
          </a:p>
        </p:txBody>
      </p:sp>
    </p:spTree>
    <p:extLst>
      <p:ext uri="{BB962C8B-B14F-4D97-AF65-F5344CB8AC3E}">
        <p14:creationId xmlns:p14="http://schemas.microsoft.com/office/powerpoint/2010/main" val="3596558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output statements</a:t>
            </a:r>
          </a:p>
          <a:p>
            <a:pPr lvl="1"/>
            <a:r>
              <a:rPr lang="en-US" dirty="0" err="1">
                <a:solidFill>
                  <a:schemeClr val="accent3">
                    <a:lumMod val="40000"/>
                    <a:lumOff val="60000"/>
                  </a:schemeClr>
                </a:solidFill>
              </a:rPr>
              <a:t>Console</a:t>
            </a:r>
            <a:r>
              <a:rPr lang="en-US" dirty="0" err="1"/>
              <a:t>.Write</a:t>
            </a:r>
            <a:r>
              <a:rPr lang="en-US" dirty="0"/>
              <a:t>(</a:t>
            </a:r>
            <a:r>
              <a:rPr lang="en-US" dirty="0">
                <a:solidFill>
                  <a:schemeClr val="accent2">
                    <a:lumMod val="60000"/>
                    <a:lumOff val="40000"/>
                  </a:schemeClr>
                </a:solidFill>
              </a:rPr>
              <a:t>message</a:t>
            </a:r>
            <a:r>
              <a:rPr lang="en-US" dirty="0"/>
              <a:t>)</a:t>
            </a:r>
          </a:p>
          <a:p>
            <a:pPr lvl="2"/>
            <a:r>
              <a:rPr lang="en-US" dirty="0"/>
              <a:t>Displays a message on the screen, the cursor remains at then end of the message (same line, adjacent to last character displayed)</a:t>
            </a:r>
          </a:p>
          <a:p>
            <a:pPr lvl="2"/>
            <a:endParaRPr lang="en-US" dirty="0"/>
          </a:p>
          <a:p>
            <a:pPr lvl="2"/>
            <a:r>
              <a:rPr lang="en-US" dirty="0"/>
              <a:t>message is a string (a collection of characters delineated by quotation marks)</a:t>
            </a:r>
          </a:p>
          <a:p>
            <a:pPr lvl="3"/>
            <a:r>
              <a:rPr lang="en-US" dirty="0"/>
              <a:t>E.g. “This is a string”</a:t>
            </a:r>
          </a:p>
          <a:p>
            <a:pPr lvl="3"/>
            <a:r>
              <a:rPr lang="en-US" dirty="0"/>
              <a:t>So it this </a:t>
            </a:r>
            <a:r>
              <a:rPr lang="en-US" dirty="0">
                <a:sym typeface="Wingdings" panose="05000000000000000000" pitchFamily="2" charset="2"/>
              </a:rPr>
              <a:t> “” (even though there aren’t any letters in the quotation marks)</a:t>
            </a:r>
            <a:endParaRPr lang="en-US" dirty="0"/>
          </a:p>
          <a:p>
            <a:pPr lvl="3"/>
            <a:r>
              <a:rPr lang="en-US" dirty="0"/>
              <a:t>This is not a string (no quotation marks)</a:t>
            </a:r>
          </a:p>
          <a:p>
            <a:pPr lvl="3"/>
            <a:r>
              <a:rPr lang="en-US" dirty="0"/>
              <a:t>‘This isn’t a string either’ (it would cause a compiler (syntax) error</a:t>
            </a:r>
          </a:p>
        </p:txBody>
      </p:sp>
    </p:spTree>
    <p:extLst>
      <p:ext uri="{BB962C8B-B14F-4D97-AF65-F5344CB8AC3E}">
        <p14:creationId xmlns:p14="http://schemas.microsoft.com/office/powerpoint/2010/main" val="4050322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output statements</a:t>
            </a:r>
          </a:p>
          <a:p>
            <a:pPr lvl="1"/>
            <a:r>
              <a:rPr lang="en-US" dirty="0" err="1">
                <a:solidFill>
                  <a:schemeClr val="accent3">
                    <a:lumMod val="40000"/>
                    <a:lumOff val="60000"/>
                  </a:schemeClr>
                </a:solidFill>
              </a:rPr>
              <a:t>Console</a:t>
            </a:r>
            <a:r>
              <a:rPr lang="en-US" dirty="0" err="1"/>
              <a:t>.WriteLine</a:t>
            </a:r>
            <a:r>
              <a:rPr lang="en-US" dirty="0"/>
              <a:t>(</a:t>
            </a:r>
            <a:r>
              <a:rPr lang="en-US" dirty="0">
                <a:solidFill>
                  <a:schemeClr val="accent2">
                    <a:lumMod val="60000"/>
                    <a:lumOff val="40000"/>
                  </a:schemeClr>
                </a:solidFill>
              </a:rPr>
              <a:t>message</a:t>
            </a:r>
            <a:r>
              <a:rPr lang="en-US" dirty="0"/>
              <a:t>)</a:t>
            </a:r>
          </a:p>
          <a:p>
            <a:pPr lvl="2"/>
            <a:r>
              <a:rPr lang="en-US" dirty="0"/>
              <a:t>Same as </a:t>
            </a:r>
            <a:r>
              <a:rPr lang="en-US" dirty="0" err="1"/>
              <a:t>Console.Write</a:t>
            </a:r>
            <a:r>
              <a:rPr lang="en-US" dirty="0"/>
              <a:t> except the cursor is moved down one line and to the left margin (like pressing the enter key in a document)</a:t>
            </a:r>
          </a:p>
          <a:p>
            <a:pPr lvl="1"/>
            <a:endParaRPr lang="en-US" dirty="0"/>
          </a:p>
          <a:p>
            <a:pPr lvl="1"/>
            <a:r>
              <a:rPr lang="en-US" dirty="0" err="1">
                <a:solidFill>
                  <a:schemeClr val="accent3">
                    <a:lumMod val="40000"/>
                    <a:lumOff val="60000"/>
                  </a:schemeClr>
                </a:solidFill>
              </a:rPr>
              <a:t>Console</a:t>
            </a:r>
            <a:r>
              <a:rPr lang="en-US" dirty="0" err="1"/>
              <a:t>.WriteLine</a:t>
            </a:r>
            <a:r>
              <a:rPr lang="en-US" dirty="0"/>
              <a:t>() </a:t>
            </a:r>
          </a:p>
          <a:p>
            <a:pPr lvl="2"/>
            <a:r>
              <a:rPr lang="en-US" dirty="0"/>
              <a:t>If no string is enclosed in the parentheses, will just move the cursor down one line and to the left margin (used for printing a blank line)</a:t>
            </a:r>
          </a:p>
        </p:txBody>
      </p:sp>
    </p:spTree>
    <p:extLst>
      <p:ext uri="{BB962C8B-B14F-4D97-AF65-F5344CB8AC3E}">
        <p14:creationId xmlns:p14="http://schemas.microsoft.com/office/powerpoint/2010/main" val="7323158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output statements</a:t>
            </a:r>
          </a:p>
          <a:p>
            <a:pPr lvl="1"/>
            <a:r>
              <a:rPr lang="en-US" dirty="0"/>
              <a:t>Escape characters</a:t>
            </a:r>
          </a:p>
          <a:p>
            <a:pPr lvl="2"/>
            <a:r>
              <a:rPr lang="en-US" dirty="0"/>
              <a:t>Special characters that allow strings to include ‘non-printable’ characters</a:t>
            </a:r>
          </a:p>
          <a:p>
            <a:pPr lvl="2"/>
            <a:r>
              <a:rPr lang="en-US" dirty="0"/>
              <a:t>A backslash character followed by another ‘non-printable’ character</a:t>
            </a:r>
          </a:p>
          <a:p>
            <a:pPr lvl="2"/>
            <a:r>
              <a:rPr lang="en-US" dirty="0"/>
              <a:t>For example, since strings begin and end with a quotation mark, the escape-quotation mark allows a quotation mark to be displayed</a:t>
            </a:r>
          </a:p>
        </p:txBody>
      </p:sp>
    </p:spTree>
    <p:extLst>
      <p:ext uri="{BB962C8B-B14F-4D97-AF65-F5344CB8AC3E}">
        <p14:creationId xmlns:p14="http://schemas.microsoft.com/office/powerpoint/2010/main" val="1990707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output statements</a:t>
            </a:r>
          </a:p>
          <a:p>
            <a:pPr lvl="1"/>
            <a:r>
              <a:rPr lang="en-US" dirty="0"/>
              <a:t>Escape characters</a:t>
            </a:r>
          </a:p>
          <a:p>
            <a:pPr lvl="2"/>
            <a:r>
              <a:rPr lang="en-US" dirty="0"/>
              <a:t>Common escape characters</a:t>
            </a:r>
            <a:br>
              <a:rPr lang="en-US" dirty="0"/>
            </a:br>
            <a:r>
              <a:rPr lang="en-US" dirty="0"/>
              <a:t>\”	Prints a quotation mark  </a:t>
            </a:r>
            <a:br>
              <a:rPr lang="en-US" dirty="0"/>
            </a:br>
            <a:r>
              <a:rPr lang="en-US" dirty="0"/>
              <a:t>\n	Prints a new line (enter) character</a:t>
            </a:r>
            <a:br>
              <a:rPr lang="en-US" dirty="0"/>
            </a:br>
            <a:r>
              <a:rPr lang="en-US" dirty="0"/>
              <a:t>\t	Prints a tab character (uses the value assigned as a system Tab)</a:t>
            </a:r>
            <a:br>
              <a:rPr lang="en-US" dirty="0"/>
            </a:br>
            <a:r>
              <a:rPr lang="en-US" dirty="0"/>
              <a:t>\’	Prints an apostrophe</a:t>
            </a:r>
            <a:br>
              <a:rPr lang="en-US" dirty="0"/>
            </a:br>
            <a:r>
              <a:rPr lang="en-US" dirty="0"/>
              <a:t>\b	Prints a backspace character</a:t>
            </a:r>
            <a:br>
              <a:rPr lang="en-US" dirty="0"/>
            </a:br>
            <a:r>
              <a:rPr lang="en-US" dirty="0"/>
              <a:t>\\	Displays a backslash character</a:t>
            </a:r>
            <a:br>
              <a:rPr lang="en-US" dirty="0"/>
            </a:br>
            <a:r>
              <a:rPr lang="en-US" dirty="0"/>
              <a:t>\a	Sounds the system alert tone</a:t>
            </a:r>
          </a:p>
        </p:txBody>
      </p:sp>
    </p:spTree>
    <p:extLst>
      <p:ext uri="{BB962C8B-B14F-4D97-AF65-F5344CB8AC3E}">
        <p14:creationId xmlns:p14="http://schemas.microsoft.com/office/powerpoint/2010/main" val="314636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input statements</a:t>
            </a:r>
          </a:p>
          <a:p>
            <a:pPr lvl="1"/>
            <a:r>
              <a:rPr lang="en-US" dirty="0" err="1">
                <a:solidFill>
                  <a:schemeClr val="accent3">
                    <a:lumMod val="40000"/>
                    <a:lumOff val="60000"/>
                  </a:schemeClr>
                </a:solidFill>
              </a:rPr>
              <a:t>Console</a:t>
            </a:r>
            <a:r>
              <a:rPr lang="en-US" dirty="0" err="1"/>
              <a:t>.ReadLine</a:t>
            </a:r>
            <a:r>
              <a:rPr lang="en-US" dirty="0"/>
              <a:t>()</a:t>
            </a:r>
          </a:p>
          <a:p>
            <a:pPr lvl="2"/>
            <a:r>
              <a:rPr lang="en-US" dirty="0"/>
              <a:t>Reads (accepts) all keyboard input from the user until the ‘Enter’ key is pressed. When the user presses the ‘Enter’ key, all characters are returned as a C# string object.</a:t>
            </a:r>
          </a:p>
          <a:p>
            <a:pPr lvl="2"/>
            <a:endParaRPr lang="en-US" dirty="0"/>
          </a:p>
          <a:p>
            <a:pPr lvl="1"/>
            <a:r>
              <a:rPr lang="en-US" dirty="0" err="1">
                <a:solidFill>
                  <a:schemeClr val="accent3">
                    <a:lumMod val="40000"/>
                    <a:lumOff val="60000"/>
                  </a:schemeClr>
                </a:solidFill>
              </a:rPr>
              <a:t>Console</a:t>
            </a:r>
            <a:r>
              <a:rPr lang="en-US" dirty="0" err="1"/>
              <a:t>.ReadKey</a:t>
            </a:r>
            <a:r>
              <a:rPr lang="en-US" dirty="0"/>
              <a:t>()</a:t>
            </a:r>
          </a:p>
          <a:p>
            <a:pPr lvl="2"/>
            <a:r>
              <a:rPr lang="en-US" dirty="0"/>
              <a:t>Waits for the user to press any key before continuing</a:t>
            </a:r>
          </a:p>
          <a:p>
            <a:pPr lvl="3"/>
            <a:r>
              <a:rPr lang="en-US" dirty="0"/>
              <a:t>Will not directly return the key pressed (it is accessible, but requires more work to retrieve)</a:t>
            </a:r>
          </a:p>
          <a:p>
            <a:pPr lvl="2"/>
            <a:r>
              <a:rPr lang="en-US" dirty="0"/>
              <a:t>Commonly used to make content remain on the screen until the user is ready to move ahead</a:t>
            </a:r>
          </a:p>
          <a:p>
            <a:pPr lvl="3"/>
            <a:r>
              <a:rPr lang="en-US" dirty="0"/>
              <a:t>It’s a good practice to prompt the user to ‘Press any key to continue” if you use this technique</a:t>
            </a:r>
          </a:p>
        </p:txBody>
      </p:sp>
    </p:spTree>
    <p:extLst>
      <p:ext uri="{BB962C8B-B14F-4D97-AF65-F5344CB8AC3E}">
        <p14:creationId xmlns:p14="http://schemas.microsoft.com/office/powerpoint/2010/main" val="26244827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 Input &amp; Output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 input statements</a:t>
            </a:r>
          </a:p>
          <a:p>
            <a:pPr lvl="1"/>
            <a:r>
              <a:rPr lang="en-US" dirty="0" err="1">
                <a:solidFill>
                  <a:schemeClr val="accent3">
                    <a:lumMod val="40000"/>
                    <a:lumOff val="60000"/>
                  </a:schemeClr>
                </a:solidFill>
              </a:rPr>
              <a:t>Console</a:t>
            </a:r>
            <a:r>
              <a:rPr lang="en-US" dirty="0" err="1"/>
              <a:t>.Read</a:t>
            </a:r>
            <a:r>
              <a:rPr lang="en-US" dirty="0"/>
              <a:t>()</a:t>
            </a:r>
          </a:p>
          <a:p>
            <a:pPr lvl="2"/>
            <a:r>
              <a:rPr lang="en-US" dirty="0"/>
              <a:t>Reads (accepts) all keyboard input from the user until the ‘Enter’ key is pressed. When the user presses the ‘Enter’ key, all characters are returned as a C# string object.</a:t>
            </a:r>
          </a:p>
          <a:p>
            <a:pPr lvl="2"/>
            <a:r>
              <a:rPr lang="en-US" dirty="0" err="1">
                <a:solidFill>
                  <a:schemeClr val="accent3">
                    <a:lumMod val="40000"/>
                    <a:lumOff val="60000"/>
                  </a:schemeClr>
                </a:solidFill>
              </a:rPr>
              <a:t>Console</a:t>
            </a:r>
            <a:r>
              <a:rPr lang="en-US" dirty="0" err="1"/>
              <a:t>.Read</a:t>
            </a:r>
            <a:r>
              <a:rPr lang="en-US" dirty="0"/>
              <a:t> reads characters from the console. It returns, each value entered as an integer until it reaches a zero value. The zero indicates the end of the input. </a:t>
            </a:r>
          </a:p>
          <a:p>
            <a:pPr lvl="2"/>
            <a:r>
              <a:rPr lang="en-US" dirty="0"/>
              <a:t>This should be used in a loop to ensure all characters in the buffer are processed</a:t>
            </a:r>
          </a:p>
        </p:txBody>
      </p:sp>
    </p:spTree>
    <p:extLst>
      <p:ext uri="{BB962C8B-B14F-4D97-AF65-F5344CB8AC3E}">
        <p14:creationId xmlns:p14="http://schemas.microsoft.com/office/powerpoint/2010/main" val="176635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pPr marL="0" indent="0">
              <a:buNone/>
            </a:pPr>
            <a:endParaRPr lang="en-US" dirty="0"/>
          </a:p>
        </p:txBody>
      </p:sp>
    </p:spTree>
    <p:extLst>
      <p:ext uri="{BB962C8B-B14F-4D97-AF65-F5344CB8AC3E}">
        <p14:creationId xmlns:p14="http://schemas.microsoft.com/office/powerpoint/2010/main" val="2999928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DA2-7DC5-4589-A93A-015AEBE04541}"/>
              </a:ext>
            </a:extLst>
          </p:cNvPr>
          <p:cNvSpPr>
            <a:spLocks noGrp="1"/>
          </p:cNvSpPr>
          <p:nvPr>
            <p:ph type="title"/>
          </p:nvPr>
        </p:nvSpPr>
        <p:spPr/>
        <p:txBody>
          <a:bodyPr/>
          <a:lstStyle/>
          <a:p>
            <a:r>
              <a:rPr lang="en-US" dirty="0"/>
              <a:t>Create &amp; submit assignments</a:t>
            </a:r>
          </a:p>
        </p:txBody>
      </p:sp>
      <p:sp>
        <p:nvSpPr>
          <p:cNvPr id="3" name="Text Placeholder 2">
            <a:extLst>
              <a:ext uri="{FF2B5EF4-FFF2-40B4-BE49-F238E27FC236}">
                <a16:creationId xmlns:a16="http://schemas.microsoft.com/office/drawing/2014/main" id="{5ED9EC4A-15B0-4B75-B3B6-D572D2327DEF}"/>
              </a:ext>
            </a:extLst>
          </p:cNvPr>
          <p:cNvSpPr>
            <a:spLocks noGrp="1"/>
          </p:cNvSpPr>
          <p:nvPr>
            <p:ph type="body" idx="1"/>
          </p:nvPr>
        </p:nvSpPr>
        <p:spPr/>
        <p:txBody>
          <a:bodyPr/>
          <a:lstStyle/>
          <a:p>
            <a:r>
              <a:rPr lang="en-US" dirty="0">
                <a:solidFill>
                  <a:srgbClr val="FFFF00"/>
                </a:solidFill>
              </a:rPr>
              <a:t>‘How-to’ Guide</a:t>
            </a:r>
          </a:p>
        </p:txBody>
      </p:sp>
    </p:spTree>
    <p:extLst>
      <p:ext uri="{BB962C8B-B14F-4D97-AF65-F5344CB8AC3E}">
        <p14:creationId xmlns:p14="http://schemas.microsoft.com/office/powerpoint/2010/main" val="3533758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Create &amp; Submit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Creating a C# project in PG1</a:t>
            </a:r>
          </a:p>
          <a:p>
            <a:pPr lvl="1"/>
            <a:r>
              <a:rPr lang="en-US" dirty="0"/>
              <a:t>Open Visual Studio</a:t>
            </a:r>
          </a:p>
          <a:p>
            <a:pPr lvl="1"/>
            <a:endParaRPr lang="en-US" dirty="0"/>
          </a:p>
          <a:p>
            <a:pPr lvl="1"/>
            <a:r>
              <a:rPr lang="en-US" dirty="0"/>
              <a:t>Select the Create a new project on the splash screen</a:t>
            </a:r>
          </a:p>
          <a:p>
            <a:pPr lvl="2"/>
            <a:r>
              <a:rPr lang="en-US" dirty="0"/>
              <a:t>Alternatively, if the program is already running, you can select ‘New project’ from the file menu</a:t>
            </a:r>
          </a:p>
          <a:p>
            <a:pPr lvl="1"/>
            <a:endParaRPr lang="en-US" dirty="0"/>
          </a:p>
          <a:p>
            <a:pPr lvl="1"/>
            <a:r>
              <a:rPr lang="en-US" dirty="0"/>
              <a:t>On the next screen, select</a:t>
            </a:r>
          </a:p>
          <a:p>
            <a:pPr lvl="2"/>
            <a:r>
              <a:rPr lang="en-US" dirty="0"/>
              <a:t>Console App (.NET Framework) – must be this exact project type</a:t>
            </a:r>
          </a:p>
          <a:p>
            <a:pPr lvl="2"/>
            <a:r>
              <a:rPr lang="en-US" dirty="0"/>
              <a:t>Press the next button</a:t>
            </a:r>
          </a:p>
        </p:txBody>
      </p:sp>
    </p:spTree>
    <p:extLst>
      <p:ext uri="{BB962C8B-B14F-4D97-AF65-F5344CB8AC3E}">
        <p14:creationId xmlns:p14="http://schemas.microsoft.com/office/powerpoint/2010/main" val="21141841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Create &amp; Submit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Creating a C# project in PG1</a:t>
            </a:r>
          </a:p>
          <a:p>
            <a:pPr lvl="1"/>
            <a:r>
              <a:rPr lang="en-US" dirty="0"/>
              <a:t>The next screen displays several text fields</a:t>
            </a:r>
          </a:p>
          <a:p>
            <a:pPr lvl="2"/>
            <a:r>
              <a:rPr lang="en-US" dirty="0"/>
              <a:t>In the Project name, field enter a name for your project</a:t>
            </a:r>
          </a:p>
          <a:p>
            <a:pPr lvl="2"/>
            <a:r>
              <a:rPr lang="en-US" dirty="0"/>
              <a:t>In the Location field enter the folder where you will store you project</a:t>
            </a:r>
          </a:p>
          <a:p>
            <a:pPr lvl="3"/>
            <a:r>
              <a:rPr lang="en-US" dirty="0"/>
              <a:t>You press the ‘…’ button to browse your folder structure</a:t>
            </a:r>
          </a:p>
          <a:p>
            <a:pPr lvl="3"/>
            <a:r>
              <a:rPr lang="en-US" dirty="0"/>
              <a:t>Do not store your project on a Cloud drive (no OneDrive, SharePoint or Google Drive)</a:t>
            </a:r>
          </a:p>
          <a:p>
            <a:pPr lvl="3"/>
            <a:r>
              <a:rPr lang="en-US" dirty="0"/>
              <a:t>It’s a good idea to create a ‘working’ folder to store your projects and a ‘testing’ folder where you can move/copy projects for testing to prevent accidentally damaging a program</a:t>
            </a:r>
          </a:p>
          <a:p>
            <a:pPr lvl="2"/>
            <a:r>
              <a:rPr lang="en-US" dirty="0"/>
              <a:t>After entering name and location, press the enter key (or the ‘Create’ button)</a:t>
            </a:r>
          </a:p>
        </p:txBody>
      </p:sp>
    </p:spTree>
    <p:extLst>
      <p:ext uri="{BB962C8B-B14F-4D97-AF65-F5344CB8AC3E}">
        <p14:creationId xmlns:p14="http://schemas.microsoft.com/office/powerpoint/2010/main" val="39602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28B0A-643C-41B8-ADC6-B295488FCED3}"/>
              </a:ext>
            </a:extLst>
          </p:cNvPr>
          <p:cNvSpPr>
            <a:spLocks noGrp="1"/>
          </p:cNvSpPr>
          <p:nvPr>
            <p:ph type="title"/>
          </p:nvPr>
        </p:nvSpPr>
        <p:spPr/>
        <p:txBody>
          <a:bodyPr/>
          <a:lstStyle/>
          <a:p>
            <a:r>
              <a:rPr lang="en-US" dirty="0"/>
              <a:t>Introductions</a:t>
            </a:r>
          </a:p>
        </p:txBody>
      </p:sp>
      <p:sp>
        <p:nvSpPr>
          <p:cNvPr id="3" name="Text Placeholder 2">
            <a:extLst>
              <a:ext uri="{FF2B5EF4-FFF2-40B4-BE49-F238E27FC236}">
                <a16:creationId xmlns:a16="http://schemas.microsoft.com/office/drawing/2014/main" id="{4ABA6102-8BC4-4D5D-A54E-C6D76FAFFE50}"/>
              </a:ext>
            </a:extLst>
          </p:cNvPr>
          <p:cNvSpPr>
            <a:spLocks noGrp="1"/>
          </p:cNvSpPr>
          <p:nvPr>
            <p:ph type="body" idx="1"/>
          </p:nvPr>
        </p:nvSpPr>
        <p:spPr/>
        <p:txBody>
          <a:bodyPr/>
          <a:lstStyle/>
          <a:p>
            <a:r>
              <a:rPr lang="en-US" dirty="0">
                <a:solidFill>
                  <a:srgbClr val="FFFF00"/>
                </a:solidFill>
              </a:rPr>
              <a:t>Who are you?</a:t>
            </a:r>
          </a:p>
        </p:txBody>
      </p:sp>
    </p:spTree>
    <p:extLst>
      <p:ext uri="{BB962C8B-B14F-4D97-AF65-F5344CB8AC3E}">
        <p14:creationId xmlns:p14="http://schemas.microsoft.com/office/powerpoint/2010/main" val="3629053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Create &amp; Submit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Creating a C# project in PG1</a:t>
            </a:r>
          </a:p>
          <a:p>
            <a:pPr lvl="1"/>
            <a:r>
              <a:rPr lang="en-US" dirty="0"/>
              <a:t>Enter (type) your program</a:t>
            </a:r>
          </a:p>
          <a:p>
            <a:pPr lvl="2"/>
            <a:r>
              <a:rPr lang="en-US" dirty="0"/>
              <a:t>Follow any instructions provided to create the intended program</a:t>
            </a:r>
          </a:p>
          <a:p>
            <a:pPr lvl="1"/>
            <a:r>
              <a:rPr lang="en-US" dirty="0"/>
              <a:t>Save/Debug/Test your program</a:t>
            </a:r>
          </a:p>
          <a:p>
            <a:pPr marL="0" indent="0">
              <a:buNone/>
            </a:pPr>
            <a:endParaRPr lang="en-US" dirty="0"/>
          </a:p>
          <a:p>
            <a:pPr lvl="1"/>
            <a:endParaRPr lang="en-US" dirty="0"/>
          </a:p>
        </p:txBody>
      </p:sp>
    </p:spTree>
    <p:extLst>
      <p:ext uri="{BB962C8B-B14F-4D97-AF65-F5344CB8AC3E}">
        <p14:creationId xmlns:p14="http://schemas.microsoft.com/office/powerpoint/2010/main" val="3212554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Create &amp; Submit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r>
              <a:rPr lang="en-US" dirty="0"/>
              <a:t>Submitting a C# project in PG1</a:t>
            </a:r>
          </a:p>
          <a:p>
            <a:pPr lvl="1"/>
            <a:r>
              <a:rPr lang="en-US" dirty="0"/>
              <a:t>When the program is completed (saved/tested/fully debugged)</a:t>
            </a:r>
          </a:p>
          <a:p>
            <a:pPr lvl="2"/>
            <a:r>
              <a:rPr lang="en-US" dirty="0"/>
              <a:t>Exit from Visual Studio (you cannot create a complete zip file while the program is still open in Visual Studio)</a:t>
            </a:r>
          </a:p>
          <a:p>
            <a:pPr lvl="1"/>
            <a:endParaRPr lang="en-US" dirty="0"/>
          </a:p>
          <a:p>
            <a:pPr lvl="1"/>
            <a:r>
              <a:rPr lang="en-US" dirty="0"/>
              <a:t>Go to your ‘working’ folder</a:t>
            </a:r>
          </a:p>
          <a:p>
            <a:pPr lvl="2"/>
            <a:r>
              <a:rPr lang="en-US" dirty="0"/>
              <a:t>There should be a folder stored there with the name of your project</a:t>
            </a:r>
          </a:p>
          <a:p>
            <a:pPr lvl="2"/>
            <a:r>
              <a:rPr lang="en-US" dirty="0"/>
              <a:t>Enter the project folder and verify it contains the solution file (.</a:t>
            </a:r>
            <a:r>
              <a:rPr lang="en-US" dirty="0" err="1"/>
              <a:t>sln</a:t>
            </a:r>
            <a:r>
              <a:rPr lang="en-US" dirty="0"/>
              <a:t> extension)</a:t>
            </a:r>
          </a:p>
          <a:p>
            <a:pPr lvl="2"/>
            <a:r>
              <a:rPr lang="en-US" dirty="0"/>
              <a:t>When you find the .</a:t>
            </a:r>
            <a:r>
              <a:rPr lang="en-US" dirty="0" err="1"/>
              <a:t>sln</a:t>
            </a:r>
            <a:r>
              <a:rPr lang="en-US" dirty="0"/>
              <a:t> file, move up one folder level</a:t>
            </a:r>
          </a:p>
          <a:p>
            <a:pPr lvl="2"/>
            <a:r>
              <a:rPr lang="en-US" dirty="0"/>
              <a:t>Zip the folder that contains the .</a:t>
            </a:r>
            <a:r>
              <a:rPr lang="en-US" dirty="0" err="1"/>
              <a:t>sln</a:t>
            </a:r>
            <a:r>
              <a:rPr lang="en-US" dirty="0"/>
              <a:t> file</a:t>
            </a:r>
          </a:p>
          <a:p>
            <a:pPr lvl="3"/>
            <a:r>
              <a:rPr lang="en-US" dirty="0"/>
              <a:t>Do not try to decide what to include, just zip the entire folder</a:t>
            </a:r>
          </a:p>
          <a:p>
            <a:pPr lvl="1"/>
            <a:endParaRPr lang="en-US" dirty="0"/>
          </a:p>
        </p:txBody>
      </p:sp>
    </p:spTree>
    <p:extLst>
      <p:ext uri="{BB962C8B-B14F-4D97-AF65-F5344CB8AC3E}">
        <p14:creationId xmlns:p14="http://schemas.microsoft.com/office/powerpoint/2010/main" val="3062091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r>
              <a:rPr lang="en-US" dirty="0"/>
              <a:t>Create &amp; Submit</a:t>
            </a:r>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fontScale="92500" lnSpcReduction="10000"/>
          </a:bodyPr>
          <a:lstStyle/>
          <a:p>
            <a:r>
              <a:rPr lang="en-US" dirty="0"/>
              <a:t>Submitting a C# project in PG1</a:t>
            </a:r>
          </a:p>
          <a:p>
            <a:pPr lvl="1"/>
            <a:r>
              <a:rPr lang="en-US" dirty="0"/>
              <a:t>Rename the zip folder so that it includes both your name and the name of the project</a:t>
            </a:r>
          </a:p>
          <a:p>
            <a:pPr lvl="2"/>
            <a:r>
              <a:rPr lang="en-US" b="1" i="1" dirty="0">
                <a:solidFill>
                  <a:srgbClr val="FFFF00"/>
                </a:solidFill>
              </a:rPr>
              <a:t>Do not rename any other files or folders</a:t>
            </a:r>
          </a:p>
          <a:p>
            <a:pPr lvl="1"/>
            <a:endParaRPr lang="en-US" dirty="0"/>
          </a:p>
          <a:p>
            <a:pPr lvl="1"/>
            <a:r>
              <a:rPr lang="en-US" dirty="0"/>
              <a:t>Copy the zip file to your ‘testing’ folder</a:t>
            </a:r>
          </a:p>
          <a:p>
            <a:pPr lvl="2"/>
            <a:r>
              <a:rPr lang="en-US" dirty="0"/>
              <a:t>Extract the project</a:t>
            </a:r>
          </a:p>
          <a:p>
            <a:pPr lvl="2"/>
            <a:r>
              <a:rPr lang="en-US" dirty="0"/>
              <a:t>Attempt to open the project (double click the .</a:t>
            </a:r>
            <a:r>
              <a:rPr lang="en-US" dirty="0" err="1"/>
              <a:t>sln</a:t>
            </a:r>
            <a:r>
              <a:rPr lang="en-US" dirty="0"/>
              <a:t> file)</a:t>
            </a:r>
          </a:p>
          <a:p>
            <a:pPr lvl="2"/>
            <a:r>
              <a:rPr lang="en-US" dirty="0"/>
              <a:t>Attempt to run the project</a:t>
            </a:r>
          </a:p>
          <a:p>
            <a:pPr lvl="3"/>
            <a:r>
              <a:rPr lang="en-US" dirty="0"/>
              <a:t>If there are any errors re-trace the process to locate the error(s)</a:t>
            </a:r>
          </a:p>
          <a:p>
            <a:pPr lvl="1"/>
            <a:endParaRPr lang="en-US" dirty="0"/>
          </a:p>
          <a:p>
            <a:pPr lvl="1"/>
            <a:r>
              <a:rPr lang="en-US" dirty="0"/>
              <a:t>Upload the zip folder on FSO</a:t>
            </a:r>
          </a:p>
          <a:p>
            <a:pPr lvl="2"/>
            <a:r>
              <a:rPr lang="en-US" dirty="0"/>
              <a:t>If you miss the due date, you can no longer ‘submit’ your assignment. Instead submit the late assignment on the same page, but submit it as ‘feedback’</a:t>
            </a:r>
          </a:p>
          <a:p>
            <a:pPr marL="0" indent="0">
              <a:buNone/>
            </a:pPr>
            <a:endParaRPr lang="en-US" dirty="0"/>
          </a:p>
          <a:p>
            <a:pPr lvl="1"/>
            <a:endParaRPr lang="en-US" dirty="0"/>
          </a:p>
        </p:txBody>
      </p:sp>
    </p:spTree>
    <p:extLst>
      <p:ext uri="{BB962C8B-B14F-4D97-AF65-F5344CB8AC3E}">
        <p14:creationId xmlns:p14="http://schemas.microsoft.com/office/powerpoint/2010/main" val="433283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pPr marL="0" indent="0">
              <a:buNone/>
            </a:pPr>
            <a:endParaRPr lang="en-US" dirty="0"/>
          </a:p>
          <a:p>
            <a:pPr lvl="1"/>
            <a:endParaRPr lang="en-US" dirty="0"/>
          </a:p>
        </p:txBody>
      </p:sp>
    </p:spTree>
    <p:extLst>
      <p:ext uri="{BB962C8B-B14F-4D97-AF65-F5344CB8AC3E}">
        <p14:creationId xmlns:p14="http://schemas.microsoft.com/office/powerpoint/2010/main" val="934242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DA2-7DC5-4589-A93A-015AEBE04541}"/>
              </a:ext>
            </a:extLst>
          </p:cNvPr>
          <p:cNvSpPr>
            <a:spLocks noGrp="1"/>
          </p:cNvSpPr>
          <p:nvPr>
            <p:ph type="title"/>
          </p:nvPr>
        </p:nvSpPr>
        <p:spPr/>
        <p:txBody>
          <a:bodyPr/>
          <a:lstStyle/>
          <a:p>
            <a:r>
              <a:rPr lang="en-US" dirty="0"/>
              <a:t>Programmer’s choice</a:t>
            </a:r>
          </a:p>
        </p:txBody>
      </p:sp>
      <p:sp>
        <p:nvSpPr>
          <p:cNvPr id="3" name="Text Placeholder 2">
            <a:extLst>
              <a:ext uri="{FF2B5EF4-FFF2-40B4-BE49-F238E27FC236}">
                <a16:creationId xmlns:a16="http://schemas.microsoft.com/office/drawing/2014/main" id="{5ED9EC4A-15B0-4B75-B3B6-D572D2327DEF}"/>
              </a:ext>
            </a:extLst>
          </p:cNvPr>
          <p:cNvSpPr>
            <a:spLocks noGrp="1"/>
          </p:cNvSpPr>
          <p:nvPr>
            <p:ph type="body" idx="1"/>
          </p:nvPr>
        </p:nvSpPr>
        <p:spPr/>
        <p:txBody>
          <a:bodyPr/>
          <a:lstStyle/>
          <a:p>
            <a:r>
              <a:rPr lang="en-US" dirty="0">
                <a:solidFill>
                  <a:srgbClr val="FFFF00"/>
                </a:solidFill>
              </a:rPr>
              <a:t>Passion Project</a:t>
            </a:r>
          </a:p>
        </p:txBody>
      </p:sp>
    </p:spTree>
    <p:extLst>
      <p:ext uri="{BB962C8B-B14F-4D97-AF65-F5344CB8AC3E}">
        <p14:creationId xmlns:p14="http://schemas.microsoft.com/office/powerpoint/2010/main" val="1564272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Programmer’s choice</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lnSpcReduction="10000"/>
          </a:bodyPr>
          <a:lstStyle/>
          <a:p>
            <a:r>
              <a:rPr lang="en-US" dirty="0"/>
              <a:t>You will be required to </a:t>
            </a:r>
            <a:r>
              <a:rPr lang="en-US" dirty="0">
                <a:solidFill>
                  <a:srgbClr val="FFFF00"/>
                </a:solidFill>
              </a:rPr>
              <a:t>write an original program </a:t>
            </a:r>
            <a:r>
              <a:rPr lang="en-US" dirty="0"/>
              <a:t>using </a:t>
            </a:r>
            <a:r>
              <a:rPr lang="en-US" dirty="0">
                <a:solidFill>
                  <a:srgbClr val="FFFF00"/>
                </a:solidFill>
              </a:rPr>
              <a:t>any </a:t>
            </a:r>
            <a:r>
              <a:rPr lang="en-US" dirty="0"/>
              <a:t>programming </a:t>
            </a:r>
            <a:r>
              <a:rPr lang="en-US" dirty="0">
                <a:solidFill>
                  <a:srgbClr val="FFFF00"/>
                </a:solidFill>
              </a:rPr>
              <a:t>language</a:t>
            </a:r>
            <a:r>
              <a:rPr lang="en-US" dirty="0"/>
              <a:t> you choose (with the caveat, it must be a language included in as part of your degree)</a:t>
            </a:r>
          </a:p>
          <a:p>
            <a:pPr lvl="1"/>
            <a:r>
              <a:rPr lang="en-US" dirty="0"/>
              <a:t>HTML and CSS are not acceptable. HTML is a markup language, not a programming language. CSS are style sheets used to format website appearance</a:t>
            </a:r>
          </a:p>
          <a:p>
            <a:pPr lvl="1"/>
            <a:r>
              <a:rPr lang="en-US" dirty="0"/>
              <a:t>If you choose a language that is not part of your degree, you must get permission before you begin working on the program</a:t>
            </a:r>
          </a:p>
          <a:p>
            <a:pPr lvl="1"/>
            <a:endParaRPr lang="en-US" dirty="0"/>
          </a:p>
          <a:p>
            <a:r>
              <a:rPr lang="en-US" dirty="0"/>
              <a:t>You will not submit the source code for the program, as such</a:t>
            </a:r>
          </a:p>
          <a:p>
            <a:pPr lvl="1"/>
            <a:r>
              <a:rPr lang="en-US" dirty="0"/>
              <a:t>The program can be as simple or as complex as you choose</a:t>
            </a:r>
          </a:p>
          <a:p>
            <a:pPr lvl="1"/>
            <a:r>
              <a:rPr lang="en-US" dirty="0"/>
              <a:t>The program does not have to complete, but the portion written must compile and run correctly (so some parts can be marked as ‘implement later’)</a:t>
            </a:r>
          </a:p>
          <a:p>
            <a:pPr lvl="1"/>
            <a:endParaRPr lang="en-US" dirty="0"/>
          </a:p>
        </p:txBody>
      </p:sp>
    </p:spTree>
    <p:extLst>
      <p:ext uri="{BB962C8B-B14F-4D97-AF65-F5344CB8AC3E}">
        <p14:creationId xmlns:p14="http://schemas.microsoft.com/office/powerpoint/2010/main" val="3152611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Programmer’s choice</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a:bodyPr>
          <a:lstStyle/>
          <a:p>
            <a:r>
              <a:rPr lang="en-US" dirty="0"/>
              <a:t>You will be required to </a:t>
            </a:r>
            <a:r>
              <a:rPr lang="en-US" dirty="0">
                <a:solidFill>
                  <a:srgbClr val="FFFF00"/>
                </a:solidFill>
              </a:rPr>
              <a:t>make a video of your programming running</a:t>
            </a:r>
            <a:endParaRPr lang="en-US" dirty="0"/>
          </a:p>
          <a:p>
            <a:pPr lvl="1"/>
            <a:r>
              <a:rPr lang="en-US" dirty="0"/>
              <a:t>The video must be </a:t>
            </a:r>
            <a:r>
              <a:rPr lang="en-US" dirty="0">
                <a:solidFill>
                  <a:srgbClr val="FFFF00"/>
                </a:solidFill>
              </a:rPr>
              <a:t>at least 1 minute in length and should not exceed 2 minutes</a:t>
            </a:r>
            <a:r>
              <a:rPr lang="en-US" dirty="0"/>
              <a:t>. The minimum time is non-negotiable (no credit for submission); however, a video that is a little long (&lt; 2.5 minutes) is acceptable</a:t>
            </a:r>
          </a:p>
          <a:p>
            <a:pPr lvl="1"/>
            <a:endParaRPr lang="en-US" dirty="0"/>
          </a:p>
          <a:p>
            <a:pPr lvl="1"/>
            <a:r>
              <a:rPr lang="en-US" dirty="0"/>
              <a:t>Spend no more than 3-5 seconds showing your code. The video should highlight your program as it is running </a:t>
            </a:r>
          </a:p>
          <a:p>
            <a:pPr lvl="1"/>
            <a:endParaRPr lang="en-US" dirty="0"/>
          </a:p>
          <a:p>
            <a:pPr lvl="1"/>
            <a:r>
              <a:rPr lang="en-US" dirty="0"/>
              <a:t>Your video must </a:t>
            </a:r>
            <a:r>
              <a:rPr lang="en-US" dirty="0">
                <a:solidFill>
                  <a:srgbClr val="FFFF00"/>
                </a:solidFill>
              </a:rPr>
              <a:t>include a ‘voice-over’ </a:t>
            </a:r>
            <a:r>
              <a:rPr lang="en-US" dirty="0"/>
              <a:t>describing your program as it runs, specifically the portion being shown</a:t>
            </a:r>
          </a:p>
          <a:p>
            <a:pPr lvl="2"/>
            <a:r>
              <a:rPr lang="en-US" dirty="0"/>
              <a:t>Describe the purpose/intent of the program and what your are showing</a:t>
            </a:r>
          </a:p>
          <a:p>
            <a:pPr lvl="2"/>
            <a:r>
              <a:rPr lang="en-US" dirty="0"/>
              <a:t>Do not describe the process of writing the program (that goes on FSO)</a:t>
            </a:r>
          </a:p>
          <a:p>
            <a:pPr marL="457200" lvl="1" indent="0">
              <a:buNone/>
            </a:pPr>
            <a:endParaRPr lang="en-US" dirty="0"/>
          </a:p>
          <a:p>
            <a:pPr lvl="1"/>
            <a:endParaRPr lang="en-US" dirty="0"/>
          </a:p>
        </p:txBody>
      </p:sp>
    </p:spTree>
    <p:extLst>
      <p:ext uri="{BB962C8B-B14F-4D97-AF65-F5344CB8AC3E}">
        <p14:creationId xmlns:p14="http://schemas.microsoft.com/office/powerpoint/2010/main" val="1406500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Programmer’s choice</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fontScale="92500" lnSpcReduction="10000"/>
          </a:bodyPr>
          <a:lstStyle/>
          <a:p>
            <a:r>
              <a:rPr lang="en-US" dirty="0"/>
              <a:t>You must post your video to a video sharing website (i.e. YouTube)</a:t>
            </a:r>
          </a:p>
          <a:p>
            <a:pPr lvl="1"/>
            <a:endParaRPr lang="en-US" dirty="0"/>
          </a:p>
          <a:p>
            <a:pPr lvl="1"/>
            <a:r>
              <a:rPr lang="en-US" dirty="0"/>
              <a:t>A link to the video must be posted to the FSO Programmer’s Choice discussion page so your classmate can view and comment on your project</a:t>
            </a:r>
          </a:p>
          <a:p>
            <a:pPr lvl="2"/>
            <a:r>
              <a:rPr lang="en-US" dirty="0"/>
              <a:t>Do not embed the video on the FSO discussion page – just post a link</a:t>
            </a:r>
          </a:p>
          <a:p>
            <a:pPr lvl="1"/>
            <a:endParaRPr lang="en-US" dirty="0"/>
          </a:p>
          <a:p>
            <a:pPr lvl="1"/>
            <a:r>
              <a:rPr lang="en-US" dirty="0"/>
              <a:t>The post on FSO must include any ‘lessons learned’ while completing the assignment</a:t>
            </a:r>
          </a:p>
          <a:p>
            <a:pPr lvl="2"/>
            <a:r>
              <a:rPr lang="en-US" dirty="0">
                <a:solidFill>
                  <a:srgbClr val="FFFF00"/>
                </a:solidFill>
              </a:rPr>
              <a:t>Lessons learned</a:t>
            </a:r>
            <a:r>
              <a:rPr lang="en-US" dirty="0"/>
              <a:t> should include any </a:t>
            </a:r>
            <a:r>
              <a:rPr lang="en-US" dirty="0">
                <a:solidFill>
                  <a:srgbClr val="FFC000"/>
                </a:solidFill>
              </a:rPr>
              <a:t>obstacles</a:t>
            </a:r>
            <a:r>
              <a:rPr lang="en-US" dirty="0"/>
              <a:t> or </a:t>
            </a:r>
            <a:r>
              <a:rPr lang="en-US" dirty="0">
                <a:solidFill>
                  <a:srgbClr val="92D050"/>
                </a:solidFill>
              </a:rPr>
              <a:t>opportunities</a:t>
            </a:r>
            <a:r>
              <a:rPr lang="en-US" dirty="0"/>
              <a:t> </a:t>
            </a:r>
            <a:r>
              <a:rPr lang="en-US" dirty="0">
                <a:solidFill>
                  <a:srgbClr val="FFFF00"/>
                </a:solidFill>
              </a:rPr>
              <a:t>encountered </a:t>
            </a:r>
            <a:r>
              <a:rPr lang="en-US" dirty="0"/>
              <a:t>and how you handled them (overcame or implemented)</a:t>
            </a:r>
          </a:p>
          <a:p>
            <a:pPr lvl="1"/>
            <a:endParaRPr lang="en-US" dirty="0"/>
          </a:p>
          <a:p>
            <a:r>
              <a:rPr lang="en-US" dirty="0"/>
              <a:t>You must provide a meaningful critique to at least one other person’s video (can be positive or negative feedback, but must be polite and meaningful)</a:t>
            </a:r>
          </a:p>
          <a:p>
            <a:pPr lvl="1"/>
            <a:r>
              <a:rPr lang="en-US" dirty="0"/>
              <a:t>Response to feedback does NOT satisfy this requirement</a:t>
            </a:r>
          </a:p>
          <a:p>
            <a:pPr lvl="1"/>
            <a:r>
              <a:rPr lang="en-US" dirty="0"/>
              <a:t>Campus students – feedback to your partner/team does NOT satisfy this requirement</a:t>
            </a:r>
          </a:p>
          <a:p>
            <a:pPr lvl="1"/>
            <a:endParaRPr lang="en-US" dirty="0"/>
          </a:p>
          <a:p>
            <a:pPr lvl="1"/>
            <a:endParaRPr lang="en-US" dirty="0"/>
          </a:p>
        </p:txBody>
      </p:sp>
    </p:spTree>
    <p:extLst>
      <p:ext uri="{BB962C8B-B14F-4D97-AF65-F5344CB8AC3E}">
        <p14:creationId xmlns:p14="http://schemas.microsoft.com/office/powerpoint/2010/main" val="26880300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Programmer’s choice</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a:bodyPr>
          <a:lstStyle/>
          <a:p>
            <a:pPr lvl="1"/>
            <a:r>
              <a:rPr lang="en-US" dirty="0"/>
              <a:t>Scoring rubric for Programmer’s Choice</a:t>
            </a:r>
          </a:p>
          <a:p>
            <a:pPr lvl="1"/>
            <a:endParaRPr lang="en-US" dirty="0"/>
          </a:p>
          <a:p>
            <a:pPr lvl="2"/>
            <a:r>
              <a:rPr lang="en-US" dirty="0"/>
              <a:t>10%	Write program in appropriate language</a:t>
            </a:r>
            <a:br>
              <a:rPr lang="en-US" dirty="0"/>
            </a:br>
            <a:endParaRPr lang="en-US" dirty="0"/>
          </a:p>
          <a:p>
            <a:pPr lvl="2"/>
            <a:r>
              <a:rPr lang="en-US" dirty="0"/>
              <a:t>15%	Create a video of program running</a:t>
            </a:r>
          </a:p>
          <a:p>
            <a:pPr lvl="3"/>
            <a:r>
              <a:rPr lang="en-US" dirty="0"/>
              <a:t>Make sure you introduce yourself and your program </a:t>
            </a:r>
          </a:p>
          <a:p>
            <a:pPr lvl="3"/>
            <a:r>
              <a:rPr lang="en-US" dirty="0"/>
              <a:t>Video must show  your program running (not your code in the IDE/Development engine)</a:t>
            </a:r>
          </a:p>
          <a:p>
            <a:pPr lvl="3"/>
            <a:r>
              <a:rPr lang="en-US" dirty="0"/>
              <a:t>Ensure the video quality is clear – if the fonts are too small in a Console application, increase the font so it appears clearly (‘in focus’). Make sure colors are clearly visible </a:t>
            </a:r>
            <a:br>
              <a:rPr lang="en-US" dirty="0"/>
            </a:br>
            <a:endParaRPr lang="en-US" dirty="0"/>
          </a:p>
          <a:p>
            <a:pPr lvl="2"/>
            <a:r>
              <a:rPr lang="en-US" dirty="0"/>
              <a:t>10%	Video is between 1 &amp; 2 minutes in length</a:t>
            </a:r>
          </a:p>
          <a:p>
            <a:pPr lvl="3"/>
            <a:r>
              <a:rPr lang="en-US" dirty="0"/>
              <a:t>This is a ‘hard’ limit – no less than one minute, no longer than 2 minutes</a:t>
            </a:r>
            <a:br>
              <a:rPr lang="en-US" dirty="0"/>
            </a:br>
            <a:endParaRPr lang="en-US" dirty="0"/>
          </a:p>
        </p:txBody>
      </p:sp>
    </p:spTree>
    <p:extLst>
      <p:ext uri="{BB962C8B-B14F-4D97-AF65-F5344CB8AC3E}">
        <p14:creationId xmlns:p14="http://schemas.microsoft.com/office/powerpoint/2010/main" val="117003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2B7E-2CC1-4FB5-A1B9-3BF198CA7D01}"/>
              </a:ext>
            </a:extLst>
          </p:cNvPr>
          <p:cNvSpPr>
            <a:spLocks noGrp="1"/>
          </p:cNvSpPr>
          <p:nvPr>
            <p:ph type="title"/>
          </p:nvPr>
        </p:nvSpPr>
        <p:spPr/>
        <p:txBody>
          <a:bodyPr/>
          <a:lstStyle/>
          <a:p>
            <a:r>
              <a:rPr lang="en-US" dirty="0"/>
              <a:t>Programmer’s choice</a:t>
            </a:r>
          </a:p>
        </p:txBody>
      </p:sp>
      <p:sp>
        <p:nvSpPr>
          <p:cNvPr id="3" name="Content Placeholder 2">
            <a:extLst>
              <a:ext uri="{FF2B5EF4-FFF2-40B4-BE49-F238E27FC236}">
                <a16:creationId xmlns:a16="http://schemas.microsoft.com/office/drawing/2014/main" id="{A82482A3-6D81-4A98-BF53-6F35B8C3EDB9}"/>
              </a:ext>
            </a:extLst>
          </p:cNvPr>
          <p:cNvSpPr>
            <a:spLocks noGrp="1"/>
          </p:cNvSpPr>
          <p:nvPr>
            <p:ph idx="1"/>
          </p:nvPr>
        </p:nvSpPr>
        <p:spPr/>
        <p:txBody>
          <a:bodyPr>
            <a:normAutofit lnSpcReduction="10000"/>
          </a:bodyPr>
          <a:lstStyle/>
          <a:p>
            <a:pPr lvl="1"/>
            <a:r>
              <a:rPr lang="en-US" dirty="0"/>
              <a:t>Scoring rubric for Programmer’s Choice</a:t>
            </a:r>
          </a:p>
          <a:p>
            <a:pPr lvl="1"/>
            <a:endParaRPr lang="en-US" dirty="0"/>
          </a:p>
          <a:p>
            <a:pPr lvl="2"/>
            <a:r>
              <a:rPr lang="en-US" dirty="0"/>
              <a:t>20%	Video includes a voice-over describing the program</a:t>
            </a:r>
          </a:p>
          <a:p>
            <a:pPr lvl="3"/>
            <a:r>
              <a:rPr lang="en-US" dirty="0"/>
              <a:t>Must be audible (review your video prior to submission – check the audio levels)</a:t>
            </a:r>
            <a:br>
              <a:rPr lang="en-US" dirty="0"/>
            </a:br>
            <a:endParaRPr lang="en-US" dirty="0"/>
          </a:p>
          <a:p>
            <a:pPr lvl="2"/>
            <a:r>
              <a:rPr lang="en-US" dirty="0"/>
              <a:t>15%	Post video to video sharing site</a:t>
            </a:r>
          </a:p>
          <a:p>
            <a:pPr lvl="3"/>
            <a:r>
              <a:rPr lang="en-US" dirty="0"/>
              <a:t>The video must be assessable to anyone who has the link (it cannot be private or require a log in on the site)</a:t>
            </a:r>
            <a:br>
              <a:rPr lang="en-US" dirty="0"/>
            </a:br>
            <a:endParaRPr lang="en-US" dirty="0"/>
          </a:p>
          <a:p>
            <a:pPr lvl="2"/>
            <a:r>
              <a:rPr lang="en-US" dirty="0"/>
              <a:t>15%	A written description of any ‘lessons learned’ posted to FSO</a:t>
            </a:r>
          </a:p>
          <a:p>
            <a:pPr lvl="3"/>
            <a:r>
              <a:rPr lang="en-US" dirty="0"/>
              <a:t>This should include the reason you choose this specific program to submit</a:t>
            </a:r>
          </a:p>
          <a:p>
            <a:pPr lvl="3"/>
            <a:r>
              <a:rPr lang="en-US" dirty="0"/>
              <a:t>Include any obstacles or opportunities encountered and how you handled/plan to handle them</a:t>
            </a:r>
            <a:br>
              <a:rPr lang="en-US" dirty="0"/>
            </a:br>
            <a:endParaRPr lang="en-US" dirty="0"/>
          </a:p>
          <a:p>
            <a:pPr lvl="2"/>
            <a:r>
              <a:rPr lang="en-US" dirty="0"/>
              <a:t>15%	Meaningful feedback to at least one classmate about their submission</a:t>
            </a:r>
          </a:p>
        </p:txBody>
      </p:sp>
    </p:spTree>
    <p:extLst>
      <p:ext uri="{BB962C8B-B14F-4D97-AF65-F5344CB8AC3E}">
        <p14:creationId xmlns:p14="http://schemas.microsoft.com/office/powerpoint/2010/main" val="314545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F56E-8B11-4FFE-94A5-06C28F2B93DF}"/>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94C3FF28-3D12-4682-A9FD-3DFBE2AA1DB9}"/>
              </a:ext>
            </a:extLst>
          </p:cNvPr>
          <p:cNvSpPr>
            <a:spLocks noGrp="1"/>
          </p:cNvSpPr>
          <p:nvPr>
            <p:ph idx="1"/>
          </p:nvPr>
        </p:nvSpPr>
        <p:spPr/>
        <p:txBody>
          <a:bodyPr>
            <a:normAutofit/>
          </a:bodyPr>
          <a:lstStyle/>
          <a:p>
            <a:pPr marL="0" indent="0">
              <a:buNone/>
            </a:pPr>
            <a:r>
              <a:rPr lang="en-US" dirty="0"/>
              <a:t>Welcome to PG1 </a:t>
            </a:r>
          </a:p>
          <a:p>
            <a:pPr marL="0" indent="0">
              <a:buNone/>
            </a:pPr>
            <a:endParaRPr lang="en-US" dirty="0"/>
          </a:p>
          <a:p>
            <a:r>
              <a:rPr lang="en-US" dirty="0"/>
              <a:t>My name is Charles Martin</a:t>
            </a:r>
          </a:p>
          <a:p>
            <a:pPr lvl="1"/>
            <a:r>
              <a:rPr lang="en-US" dirty="0"/>
              <a:t>Please call </a:t>
            </a:r>
            <a:r>
              <a:rPr lang="en-US" dirty="0">
                <a:solidFill>
                  <a:srgbClr val="FFFF00"/>
                </a:solidFill>
              </a:rPr>
              <a:t>Marty</a:t>
            </a:r>
            <a:r>
              <a:rPr lang="en-US" dirty="0"/>
              <a:t> or Mr. Marty</a:t>
            </a:r>
          </a:p>
          <a:p>
            <a:pPr lvl="1"/>
            <a:r>
              <a:rPr lang="en-US" dirty="0"/>
              <a:t>My contact information and office hours are on slide #3</a:t>
            </a:r>
          </a:p>
        </p:txBody>
      </p:sp>
    </p:spTree>
    <p:extLst>
      <p:ext uri="{BB962C8B-B14F-4D97-AF65-F5344CB8AC3E}">
        <p14:creationId xmlns:p14="http://schemas.microsoft.com/office/powerpoint/2010/main" val="25102061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68B4-B616-4FE5-AE61-AEA5DAEEA9A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32E2F67-DAAB-4C52-8882-E88CDD580B4B}"/>
              </a:ext>
            </a:extLst>
          </p:cNvPr>
          <p:cNvSpPr>
            <a:spLocks noGrp="1"/>
          </p:cNvSpPr>
          <p:nvPr>
            <p:ph idx="1"/>
          </p:nvPr>
        </p:nvSpPr>
        <p:spPr>
          <a:xfrm>
            <a:off x="685800" y="2194560"/>
            <a:ext cx="10820400" cy="4024125"/>
          </a:xfrm>
        </p:spPr>
        <p:txBody>
          <a:bodyPr>
            <a:normAutofit/>
          </a:bodyPr>
          <a:lstStyle/>
          <a:p>
            <a:pPr marL="0" indent="0">
              <a:buNone/>
            </a:pPr>
            <a:endParaRPr lang="en-US" dirty="0"/>
          </a:p>
          <a:p>
            <a:pPr lvl="1"/>
            <a:endParaRPr lang="en-US" dirty="0"/>
          </a:p>
        </p:txBody>
      </p:sp>
    </p:spTree>
    <p:extLst>
      <p:ext uri="{BB962C8B-B14F-4D97-AF65-F5344CB8AC3E}">
        <p14:creationId xmlns:p14="http://schemas.microsoft.com/office/powerpoint/2010/main" val="1229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F56E-8B11-4FFE-94A5-06C28F2B93DF}"/>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94C3FF28-3D12-4682-A9FD-3DFBE2AA1DB9}"/>
              </a:ext>
            </a:extLst>
          </p:cNvPr>
          <p:cNvSpPr>
            <a:spLocks noGrp="1"/>
          </p:cNvSpPr>
          <p:nvPr>
            <p:ph idx="1"/>
          </p:nvPr>
        </p:nvSpPr>
        <p:spPr/>
        <p:txBody>
          <a:bodyPr>
            <a:normAutofit/>
          </a:bodyPr>
          <a:lstStyle/>
          <a:p>
            <a:r>
              <a:rPr lang="en-US" dirty="0"/>
              <a:t>Some facts about me</a:t>
            </a:r>
          </a:p>
          <a:p>
            <a:pPr lvl="1"/>
            <a:r>
              <a:rPr lang="en-US" dirty="0"/>
              <a:t>Currently on my 12</a:t>
            </a:r>
            <a:r>
              <a:rPr lang="en-US" baseline="30000" dirty="0"/>
              <a:t>th</a:t>
            </a:r>
            <a:r>
              <a:rPr lang="en-US" dirty="0"/>
              <a:t> US President</a:t>
            </a:r>
          </a:p>
          <a:p>
            <a:pPr lvl="1"/>
            <a:r>
              <a:rPr lang="en-US" dirty="0"/>
              <a:t>Born and grew up in Central Texas</a:t>
            </a:r>
          </a:p>
          <a:p>
            <a:pPr lvl="1"/>
            <a:r>
              <a:rPr lang="en-US" dirty="0"/>
              <a:t>Retired from US Navy</a:t>
            </a:r>
          </a:p>
          <a:p>
            <a:pPr lvl="2"/>
            <a:r>
              <a:rPr lang="en-US" dirty="0"/>
              <a:t>Married my wife (also Navy retired) in Misawa Japan</a:t>
            </a:r>
          </a:p>
          <a:p>
            <a:pPr lvl="1"/>
            <a:r>
              <a:rPr lang="en-US" dirty="0"/>
              <a:t>Raised 5 children (well my wife did, but I was there…)</a:t>
            </a:r>
          </a:p>
          <a:p>
            <a:pPr lvl="2"/>
            <a:r>
              <a:rPr lang="en-US" dirty="0"/>
              <a:t>Have 11 grandchildren (1 year old to 19 years old, as of January 2021)</a:t>
            </a:r>
          </a:p>
          <a:p>
            <a:pPr lvl="1"/>
            <a:r>
              <a:rPr lang="en-US" dirty="0"/>
              <a:t>Graduated from the University of Maryland Baltimore County (UMBC)</a:t>
            </a:r>
          </a:p>
          <a:p>
            <a:pPr lvl="1"/>
            <a:r>
              <a:rPr lang="en-US" dirty="0"/>
              <a:t>Knowledge and/or experience with several programming languages, including</a:t>
            </a:r>
          </a:p>
          <a:p>
            <a:pPr lvl="2"/>
            <a:r>
              <a:rPr lang="en-US" dirty="0"/>
              <a:t>C#, Java (certified), C, C++, Pascal, Assembler (IBM 370), Cobol, Fortran, </a:t>
            </a:r>
            <a:r>
              <a:rPr lang="en-US" dirty="0" err="1"/>
              <a:t>Basica</a:t>
            </a:r>
            <a:r>
              <a:rPr lang="en-US" dirty="0"/>
              <a:t> </a:t>
            </a:r>
          </a:p>
          <a:p>
            <a:pPr lvl="1"/>
            <a:r>
              <a:rPr lang="en-US" dirty="0"/>
              <a:t>One interesting fact about me is that I’m colorblind (Red-Green)</a:t>
            </a:r>
          </a:p>
        </p:txBody>
      </p:sp>
    </p:spTree>
    <p:extLst>
      <p:ext uri="{BB962C8B-B14F-4D97-AF65-F5344CB8AC3E}">
        <p14:creationId xmlns:p14="http://schemas.microsoft.com/office/powerpoint/2010/main" val="323302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C5A-90A9-4A6B-91D9-51FDB3B5DEA4}"/>
              </a:ext>
            </a:extLst>
          </p:cNvPr>
          <p:cNvSpPr>
            <a:spLocks noGrp="1"/>
          </p:cNvSpPr>
          <p:nvPr>
            <p:ph type="title"/>
          </p:nvPr>
        </p:nvSpPr>
        <p:spPr/>
        <p:txBody>
          <a:bodyPr/>
          <a:lstStyle/>
          <a:p>
            <a:r>
              <a:rPr lang="en-US" dirty="0"/>
              <a:t>Class expectations</a:t>
            </a:r>
          </a:p>
        </p:txBody>
      </p:sp>
      <p:sp>
        <p:nvSpPr>
          <p:cNvPr id="3" name="Content Placeholder 2">
            <a:extLst>
              <a:ext uri="{FF2B5EF4-FFF2-40B4-BE49-F238E27FC236}">
                <a16:creationId xmlns:a16="http://schemas.microsoft.com/office/drawing/2014/main" id="{B67331FB-A245-42C6-95C8-ACA241F52C4F}"/>
              </a:ext>
            </a:extLst>
          </p:cNvPr>
          <p:cNvSpPr>
            <a:spLocks noGrp="1"/>
          </p:cNvSpPr>
          <p:nvPr>
            <p:ph idx="1"/>
          </p:nvPr>
        </p:nvSpPr>
        <p:spPr/>
        <p:txBody>
          <a:bodyPr>
            <a:normAutofit/>
          </a:bodyPr>
          <a:lstStyle/>
          <a:p>
            <a:r>
              <a:rPr lang="en-US" sz="2000" dirty="0"/>
              <a:t>Campus</a:t>
            </a:r>
          </a:p>
          <a:p>
            <a:pPr lvl="1"/>
            <a:r>
              <a:rPr lang="en-US" sz="1800" dirty="0">
                <a:solidFill>
                  <a:srgbClr val="FFFF00"/>
                </a:solidFill>
              </a:rPr>
              <a:t>Attend</a:t>
            </a:r>
            <a:r>
              <a:rPr lang="en-US" sz="1800" dirty="0"/>
              <a:t> </a:t>
            </a:r>
            <a:r>
              <a:rPr lang="en-US" sz="1800" dirty="0">
                <a:solidFill>
                  <a:srgbClr val="FFFF00"/>
                </a:solidFill>
              </a:rPr>
              <a:t>every</a:t>
            </a:r>
            <a:r>
              <a:rPr lang="en-US" sz="1800" dirty="0"/>
              <a:t> </a:t>
            </a:r>
            <a:r>
              <a:rPr lang="en-US" sz="1800" dirty="0">
                <a:solidFill>
                  <a:srgbClr val="FFFF00"/>
                </a:solidFill>
              </a:rPr>
              <a:t>class</a:t>
            </a:r>
            <a:r>
              <a:rPr lang="en-US" sz="1800" dirty="0"/>
              <a:t> and lab session</a:t>
            </a:r>
            <a:endParaRPr lang="en-US" dirty="0"/>
          </a:p>
          <a:p>
            <a:pPr lvl="1"/>
            <a:r>
              <a:rPr lang="en-US" sz="1800" dirty="0">
                <a:solidFill>
                  <a:srgbClr val="FFFF00"/>
                </a:solidFill>
              </a:rPr>
              <a:t>Pay attention </a:t>
            </a:r>
            <a:r>
              <a:rPr lang="en-US" sz="1800" dirty="0"/>
              <a:t>and</a:t>
            </a:r>
            <a:r>
              <a:rPr lang="en-US" sz="1800" dirty="0">
                <a:solidFill>
                  <a:srgbClr val="FFFF00"/>
                </a:solidFill>
              </a:rPr>
              <a:t> participate </a:t>
            </a:r>
            <a:r>
              <a:rPr lang="en-US" sz="1800" dirty="0"/>
              <a:t>in class</a:t>
            </a:r>
          </a:p>
          <a:p>
            <a:pPr marL="457200" lvl="1" indent="0">
              <a:buNone/>
            </a:pPr>
            <a:endParaRPr lang="en-US" sz="1800" dirty="0"/>
          </a:p>
          <a:p>
            <a:r>
              <a:rPr lang="en-US" sz="1800" dirty="0"/>
              <a:t>Online</a:t>
            </a:r>
          </a:p>
          <a:p>
            <a:pPr lvl="1"/>
            <a:r>
              <a:rPr lang="en-US" sz="1800" dirty="0">
                <a:solidFill>
                  <a:srgbClr val="FFFF00"/>
                </a:solidFill>
              </a:rPr>
              <a:t>Log in daily, if your schedule permits, </a:t>
            </a:r>
            <a:r>
              <a:rPr lang="en-US" sz="1800" dirty="0"/>
              <a:t>(to FSO and discord) to keep up with any posted instructions or changes to due dates or assignments</a:t>
            </a:r>
          </a:p>
          <a:p>
            <a:pPr lvl="1"/>
            <a:r>
              <a:rPr lang="en-US" sz="1800" dirty="0">
                <a:solidFill>
                  <a:srgbClr val="FFFF00"/>
                </a:solidFill>
              </a:rPr>
              <a:t>Review materials </a:t>
            </a:r>
            <a:r>
              <a:rPr lang="en-US" sz="1800" dirty="0"/>
              <a:t>posted on FSO and watch all the videos related to the current topic</a:t>
            </a:r>
          </a:p>
          <a:p>
            <a:pPr lvl="1"/>
            <a:r>
              <a:rPr lang="en-US" sz="1800" dirty="0">
                <a:solidFill>
                  <a:srgbClr val="FFFF00"/>
                </a:solidFill>
              </a:rPr>
              <a:t>Do your best to do a little each day</a:t>
            </a:r>
            <a:r>
              <a:rPr lang="en-US" sz="1800" dirty="0"/>
              <a:t> (as your schedule permits). Putting everything off until the weekend will make the class much more difficult</a:t>
            </a:r>
          </a:p>
          <a:p>
            <a:pPr lvl="1"/>
            <a:r>
              <a:rPr lang="en-US" sz="1800" dirty="0"/>
              <a:t>Try to attend any additional online tutorial or Q&amp;A sessions offered</a:t>
            </a:r>
          </a:p>
        </p:txBody>
      </p:sp>
    </p:spTree>
    <p:extLst>
      <p:ext uri="{BB962C8B-B14F-4D97-AF65-F5344CB8AC3E}">
        <p14:creationId xmlns:p14="http://schemas.microsoft.com/office/powerpoint/2010/main" val="229042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C5A-90A9-4A6B-91D9-51FDB3B5DEA4}"/>
              </a:ext>
            </a:extLst>
          </p:cNvPr>
          <p:cNvSpPr>
            <a:spLocks noGrp="1"/>
          </p:cNvSpPr>
          <p:nvPr>
            <p:ph type="title"/>
          </p:nvPr>
        </p:nvSpPr>
        <p:spPr/>
        <p:txBody>
          <a:bodyPr/>
          <a:lstStyle/>
          <a:p>
            <a:r>
              <a:rPr lang="en-US" dirty="0"/>
              <a:t>Class expectations</a:t>
            </a:r>
          </a:p>
        </p:txBody>
      </p:sp>
      <p:sp>
        <p:nvSpPr>
          <p:cNvPr id="3" name="Content Placeholder 2">
            <a:extLst>
              <a:ext uri="{FF2B5EF4-FFF2-40B4-BE49-F238E27FC236}">
                <a16:creationId xmlns:a16="http://schemas.microsoft.com/office/drawing/2014/main" id="{B67331FB-A245-42C6-95C8-ACA241F52C4F}"/>
              </a:ext>
            </a:extLst>
          </p:cNvPr>
          <p:cNvSpPr>
            <a:spLocks noGrp="1"/>
          </p:cNvSpPr>
          <p:nvPr>
            <p:ph idx="1"/>
          </p:nvPr>
        </p:nvSpPr>
        <p:spPr/>
        <p:txBody>
          <a:bodyPr>
            <a:normAutofit/>
          </a:bodyPr>
          <a:lstStyle/>
          <a:p>
            <a:r>
              <a:rPr lang="en-US" sz="1800" dirty="0"/>
              <a:t>Everyone</a:t>
            </a:r>
          </a:p>
          <a:p>
            <a:pPr lvl="1"/>
            <a:r>
              <a:rPr lang="en-US" dirty="0">
                <a:solidFill>
                  <a:srgbClr val="FFFF00"/>
                </a:solidFill>
              </a:rPr>
              <a:t>Ask questions </a:t>
            </a:r>
            <a:r>
              <a:rPr lang="en-US" dirty="0"/>
              <a:t>as often as necessary to make sure you are acquiring the material</a:t>
            </a:r>
            <a:endParaRPr lang="en-US" sz="2400" dirty="0"/>
          </a:p>
          <a:p>
            <a:pPr lvl="1"/>
            <a:endParaRPr lang="en-US" dirty="0">
              <a:solidFill>
                <a:srgbClr val="FFFF00"/>
              </a:solidFill>
            </a:endParaRPr>
          </a:p>
          <a:p>
            <a:pPr lvl="1"/>
            <a:r>
              <a:rPr lang="en-US" dirty="0">
                <a:solidFill>
                  <a:srgbClr val="FFFF00"/>
                </a:solidFill>
              </a:rPr>
              <a:t>Use the resources available </a:t>
            </a:r>
            <a:r>
              <a:rPr lang="en-US" dirty="0"/>
              <a:t>to you to get extra help (discord class group, lab instructors, tutoring center, online resources, my office hours, etc.)</a:t>
            </a:r>
          </a:p>
          <a:p>
            <a:pPr lvl="2"/>
            <a:r>
              <a:rPr lang="en-US" dirty="0"/>
              <a:t>Keep in mind that I am not available 24</a:t>
            </a:r>
            <a:r>
              <a:rPr lang="en-US" baseline="30000" dirty="0"/>
              <a:t>*</a:t>
            </a:r>
            <a:r>
              <a:rPr lang="en-US" dirty="0"/>
              <a:t> hours a day, so you should reach out for help from the lab instructors, other students or even try to find answers on the Internet</a:t>
            </a:r>
          </a:p>
          <a:p>
            <a:pPr lvl="2"/>
            <a:r>
              <a:rPr lang="en-US" dirty="0"/>
              <a:t>If I am not available, I will still get back to you as quickly as I can (no later than one day Mon-Fri). On weekends, my response may be a good bit slower. This class is offered on campus and online. As such, communication should be by online means (discord, Zoom, etc.)</a:t>
            </a:r>
          </a:p>
          <a:p>
            <a:pPr lvl="2"/>
            <a:endParaRPr lang="en-US" dirty="0"/>
          </a:p>
          <a:p>
            <a:pPr lvl="1"/>
            <a:r>
              <a:rPr lang="en-US" dirty="0"/>
              <a:t>Try to complete optional (ungraded) assignments to prepare for assessments</a:t>
            </a:r>
            <a:endParaRPr lang="en-US" sz="2400" dirty="0"/>
          </a:p>
        </p:txBody>
      </p:sp>
      <p:sp>
        <p:nvSpPr>
          <p:cNvPr id="4" name="Footer Placeholder 3">
            <a:extLst>
              <a:ext uri="{FF2B5EF4-FFF2-40B4-BE49-F238E27FC236}">
                <a16:creationId xmlns:a16="http://schemas.microsoft.com/office/drawing/2014/main" id="{C9216902-03C4-4F70-9BC0-526D3CC9D9C3}"/>
              </a:ext>
            </a:extLst>
          </p:cNvPr>
          <p:cNvSpPr>
            <a:spLocks noGrp="1"/>
          </p:cNvSpPr>
          <p:nvPr>
            <p:ph type="ftr" sz="quarter" idx="11"/>
          </p:nvPr>
        </p:nvSpPr>
        <p:spPr>
          <a:xfrm>
            <a:off x="685800" y="6355845"/>
            <a:ext cx="10820400" cy="365125"/>
          </a:xfrm>
        </p:spPr>
        <p:txBody>
          <a:bodyPr/>
          <a:lstStyle/>
          <a:p>
            <a:r>
              <a:rPr lang="en-US" dirty="0"/>
              <a:t>* </a:t>
            </a:r>
            <a:r>
              <a:rPr lang="en-US" dirty="0">
                <a:solidFill>
                  <a:srgbClr val="FFFF00"/>
                </a:solidFill>
              </a:rPr>
              <a:t>There may be times when I am unavailable due to unforeseen events. If I do not get back to you, please reach out to one of the Lab Specialists or another student</a:t>
            </a:r>
          </a:p>
        </p:txBody>
      </p:sp>
    </p:spTree>
    <p:extLst>
      <p:ext uri="{BB962C8B-B14F-4D97-AF65-F5344CB8AC3E}">
        <p14:creationId xmlns:p14="http://schemas.microsoft.com/office/powerpoint/2010/main" val="249184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AC5A-90A9-4A6B-91D9-51FDB3B5DEA4}"/>
              </a:ext>
            </a:extLst>
          </p:cNvPr>
          <p:cNvSpPr>
            <a:spLocks noGrp="1"/>
          </p:cNvSpPr>
          <p:nvPr>
            <p:ph type="title"/>
          </p:nvPr>
        </p:nvSpPr>
        <p:spPr/>
        <p:txBody>
          <a:bodyPr/>
          <a:lstStyle/>
          <a:p>
            <a:r>
              <a:rPr lang="en-US" dirty="0"/>
              <a:t>Class expectations</a:t>
            </a:r>
          </a:p>
        </p:txBody>
      </p:sp>
      <p:sp>
        <p:nvSpPr>
          <p:cNvPr id="3" name="Content Placeholder 2">
            <a:extLst>
              <a:ext uri="{FF2B5EF4-FFF2-40B4-BE49-F238E27FC236}">
                <a16:creationId xmlns:a16="http://schemas.microsoft.com/office/drawing/2014/main" id="{B67331FB-A245-42C6-95C8-ACA241F52C4F}"/>
              </a:ext>
            </a:extLst>
          </p:cNvPr>
          <p:cNvSpPr>
            <a:spLocks noGrp="1"/>
          </p:cNvSpPr>
          <p:nvPr>
            <p:ph idx="1"/>
          </p:nvPr>
        </p:nvSpPr>
        <p:spPr/>
        <p:txBody>
          <a:bodyPr>
            <a:normAutofit/>
          </a:bodyPr>
          <a:lstStyle/>
          <a:p>
            <a:endParaRPr lang="en-US" sz="1800" dirty="0"/>
          </a:p>
          <a:p>
            <a:r>
              <a:rPr lang="en-US" sz="1800" dirty="0"/>
              <a:t>Everyone (continued)</a:t>
            </a:r>
          </a:p>
          <a:p>
            <a:pPr lvl="1"/>
            <a:r>
              <a:rPr lang="en-US" dirty="0">
                <a:solidFill>
                  <a:srgbClr val="FFFF00"/>
                </a:solidFill>
              </a:rPr>
              <a:t>Do your best </a:t>
            </a:r>
            <a:r>
              <a:rPr lang="en-US" dirty="0"/>
              <a:t>on labs, practical assessments and exams</a:t>
            </a:r>
          </a:p>
          <a:p>
            <a:pPr lvl="2"/>
            <a:r>
              <a:rPr lang="en-US" dirty="0"/>
              <a:t>Don’t just give up </a:t>
            </a:r>
            <a:r>
              <a:rPr lang="en-US" i="1" dirty="0"/>
              <a:t>– </a:t>
            </a:r>
            <a:r>
              <a:rPr lang="en-US" b="1" dirty="0">
                <a:solidFill>
                  <a:srgbClr val="FFFF00"/>
                </a:solidFill>
              </a:rPr>
              <a:t>ask for help when you need it</a:t>
            </a:r>
          </a:p>
          <a:p>
            <a:pPr marL="457200" lvl="1" indent="0">
              <a:buNone/>
            </a:pPr>
            <a:endParaRPr lang="en-US" dirty="0"/>
          </a:p>
          <a:p>
            <a:pPr lvl="1"/>
            <a:r>
              <a:rPr lang="en-US" dirty="0"/>
              <a:t>When completing labs, </a:t>
            </a:r>
            <a:r>
              <a:rPr lang="en-US" dirty="0">
                <a:solidFill>
                  <a:srgbClr val="FFFF00"/>
                </a:solidFill>
              </a:rPr>
              <a:t>try to figure out a solution on your own before asking for help</a:t>
            </a:r>
            <a:r>
              <a:rPr lang="en-US" dirty="0"/>
              <a:t>. However, if you are stuck, do not spend ‘too much time’ trying to come up with something. There is not set ‘too much time’ – it will vary with each individual. You should recognize when you’ve reach that point</a:t>
            </a:r>
            <a:endParaRPr lang="en-US" sz="2400" dirty="0"/>
          </a:p>
          <a:p>
            <a:endParaRPr lang="en-US" dirty="0"/>
          </a:p>
        </p:txBody>
      </p:sp>
    </p:spTree>
    <p:extLst>
      <p:ext uri="{BB962C8B-B14F-4D97-AF65-F5344CB8AC3E}">
        <p14:creationId xmlns:p14="http://schemas.microsoft.com/office/powerpoint/2010/main" val="223246432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8342</TotalTime>
  <Words>3345</Words>
  <Application>Microsoft Office PowerPoint</Application>
  <PresentationFormat>Widescreen</PresentationFormat>
  <Paragraphs>359</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Gothic</vt:lpstr>
      <vt:lpstr>Wingdings</vt:lpstr>
      <vt:lpstr>Vapor Trail</vt:lpstr>
      <vt:lpstr>Welcome to PG1</vt:lpstr>
      <vt:lpstr>Agenda</vt:lpstr>
      <vt:lpstr>Contact information</vt:lpstr>
      <vt:lpstr>Introductions</vt:lpstr>
      <vt:lpstr>Introductions</vt:lpstr>
      <vt:lpstr>Introductions</vt:lpstr>
      <vt:lpstr>Class expectations</vt:lpstr>
      <vt:lpstr>Class expectations</vt:lpstr>
      <vt:lpstr>Class expectations</vt:lpstr>
      <vt:lpstr>Class expectations</vt:lpstr>
      <vt:lpstr>Purpose of this class</vt:lpstr>
      <vt:lpstr>Purpose of this class</vt:lpstr>
      <vt:lpstr>Overview of Software Engineering</vt:lpstr>
      <vt:lpstr>Overview of SW Engineering</vt:lpstr>
      <vt:lpstr>Overview of SW Engineering</vt:lpstr>
      <vt:lpstr>PowerPoint Presentation</vt:lpstr>
      <vt:lpstr>Software for class</vt:lpstr>
      <vt:lpstr>Software for class</vt:lpstr>
      <vt:lpstr>Software for class</vt:lpstr>
      <vt:lpstr>Software for class</vt:lpstr>
      <vt:lpstr>Software for class</vt:lpstr>
      <vt:lpstr>Software for class</vt:lpstr>
      <vt:lpstr>Software for class</vt:lpstr>
      <vt:lpstr>Software for class</vt:lpstr>
      <vt:lpstr>Software for class</vt:lpstr>
      <vt:lpstr>PowerPoint Presentation</vt:lpstr>
      <vt:lpstr>C# input &amp; Output</vt:lpstr>
      <vt:lpstr>C# Input &amp; Output</vt:lpstr>
      <vt:lpstr>C# Input &amp; Output</vt:lpstr>
      <vt:lpstr>C# Input &amp; Output</vt:lpstr>
      <vt:lpstr>C# Input &amp; Output</vt:lpstr>
      <vt:lpstr>C# Input &amp; Output</vt:lpstr>
      <vt:lpstr>C# Input &amp; Output</vt:lpstr>
      <vt:lpstr>C# Input &amp; Output</vt:lpstr>
      <vt:lpstr>C# Input &amp; Output</vt:lpstr>
      <vt:lpstr>PowerPoint Presentation</vt:lpstr>
      <vt:lpstr>Create &amp; submit assignments</vt:lpstr>
      <vt:lpstr>Create &amp; Submit</vt:lpstr>
      <vt:lpstr>Create &amp; Submit</vt:lpstr>
      <vt:lpstr>Create &amp; Submit</vt:lpstr>
      <vt:lpstr>Create &amp; Submit</vt:lpstr>
      <vt:lpstr>Create &amp; Submit</vt:lpstr>
      <vt:lpstr>PowerPoint Presentation</vt:lpstr>
      <vt:lpstr>Programmer’s choice</vt:lpstr>
      <vt:lpstr>Programmer’s choice</vt:lpstr>
      <vt:lpstr>Programmer’s choice</vt:lpstr>
      <vt:lpstr>Programmer’s choice</vt:lpstr>
      <vt:lpstr>Programmer’s choice</vt:lpstr>
      <vt:lpstr>Programmer’s choice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PG1</dc:title>
  <dc:creator>Martin, Charles</dc:creator>
  <cp:lastModifiedBy>Martin, Charles</cp:lastModifiedBy>
  <cp:revision>103</cp:revision>
  <cp:lastPrinted>2020-03-30T02:09:09Z</cp:lastPrinted>
  <dcterms:created xsi:type="dcterms:W3CDTF">2019-12-24T04:38:42Z</dcterms:created>
  <dcterms:modified xsi:type="dcterms:W3CDTF">2021-01-06T03:03:58Z</dcterms:modified>
</cp:coreProperties>
</file>