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sldIdLst>
    <p:sldId id="256" r:id="rId2"/>
    <p:sldId id="258" r:id="rId3"/>
    <p:sldId id="257" r:id="rId4"/>
    <p:sldId id="259" r:id="rId5"/>
    <p:sldId id="307" r:id="rId6"/>
    <p:sldId id="308" r:id="rId7"/>
    <p:sldId id="309" r:id="rId8"/>
    <p:sldId id="310" r:id="rId9"/>
    <p:sldId id="304" r:id="rId10"/>
    <p:sldId id="306" r:id="rId11"/>
    <p:sldId id="312" r:id="rId12"/>
    <p:sldId id="313" r:id="rId13"/>
    <p:sldId id="303" r:id="rId14"/>
    <p:sldId id="311" r:id="rId15"/>
    <p:sldId id="314" r:id="rId16"/>
    <p:sldId id="274" r:id="rId17"/>
    <p:sldId id="316" r:id="rId18"/>
    <p:sldId id="317" r:id="rId19"/>
    <p:sldId id="318" r:id="rId20"/>
    <p:sldId id="320" r:id="rId21"/>
    <p:sldId id="315" r:id="rId22"/>
    <p:sldId id="285" r:id="rId23"/>
    <p:sldId id="286" r:id="rId24"/>
    <p:sldId id="330" r:id="rId25"/>
    <p:sldId id="331" r:id="rId26"/>
    <p:sldId id="332" r:id="rId27"/>
    <p:sldId id="334" r:id="rId28"/>
    <p:sldId id="333" r:id="rId29"/>
    <p:sldId id="335" r:id="rId30"/>
    <p:sldId id="287" r:id="rId31"/>
    <p:sldId id="288" r:id="rId32"/>
    <p:sldId id="279" r:id="rId33"/>
    <p:sldId id="289" r:id="rId34"/>
    <p:sldId id="321" r:id="rId35"/>
    <p:sldId id="323" r:id="rId36"/>
    <p:sldId id="325" r:id="rId37"/>
    <p:sldId id="326" r:id="rId38"/>
    <p:sldId id="327" r:id="rId39"/>
    <p:sldId id="329" r:id="rId40"/>
    <p:sldId id="328" r:id="rId41"/>
    <p:sldId id="322" r:id="rId42"/>
    <p:sldId id="281" r:id="rId43"/>
    <p:sldId id="291" r:id="rId44"/>
    <p:sldId id="29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2" autoAdjust="0"/>
    <p:restoredTop sz="95079" autoAdjust="0"/>
  </p:normalViewPr>
  <p:slideViewPr>
    <p:cSldViewPr snapToGrid="0">
      <p:cViewPr varScale="1">
        <p:scale>
          <a:sx n="76" d="100"/>
          <a:sy n="76" d="100"/>
        </p:scale>
        <p:origin x="1050" y="96"/>
      </p:cViewPr>
      <p:guideLst/>
    </p:cSldViewPr>
  </p:slideViewPr>
  <p:outlineViewPr>
    <p:cViewPr>
      <p:scale>
        <a:sx n="33" d="100"/>
        <a:sy n="33" d="100"/>
      </p:scale>
      <p:origin x="0" y="-112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EE224-8F9E-4BF2-A646-3F7B745E0361}" type="datetimeFigureOut">
              <a:rPr lang="en-US" smtClean="0"/>
              <a:t>5/1/2020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2ED94-74DF-41A5-B3FD-81B018A99FD1}" type="slidenum">
              <a:rPr lang="en-US" smtClean="0"/>
              <a:t>‹#›</a:t>
            </a:fld>
            <a:endParaRPr lang="en-US"/>
          </a:p>
        </p:txBody>
      </p:sp>
    </p:spTree>
    <p:extLst>
      <p:ext uri="{BB962C8B-B14F-4D97-AF65-F5344CB8AC3E}">
        <p14:creationId xmlns:p14="http://schemas.microsoft.com/office/powerpoint/2010/main" val="1602395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B2ED94-74DF-41A5-B3FD-81B018A99FD1}" type="slidenum">
              <a:rPr lang="en-US" smtClean="0"/>
              <a:t>38</a:t>
            </a:fld>
            <a:endParaRPr lang="en-US"/>
          </a:p>
        </p:txBody>
      </p:sp>
    </p:spTree>
    <p:extLst>
      <p:ext uri="{BB962C8B-B14F-4D97-AF65-F5344CB8AC3E}">
        <p14:creationId xmlns:p14="http://schemas.microsoft.com/office/powerpoint/2010/main" val="2224278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B2ED94-74DF-41A5-B3FD-81B018A99FD1}" type="slidenum">
              <a:rPr lang="en-US" smtClean="0"/>
              <a:t>43</a:t>
            </a:fld>
            <a:endParaRPr lang="en-US"/>
          </a:p>
        </p:txBody>
      </p:sp>
    </p:spTree>
    <p:extLst>
      <p:ext uri="{BB962C8B-B14F-4D97-AF65-F5344CB8AC3E}">
        <p14:creationId xmlns:p14="http://schemas.microsoft.com/office/powerpoint/2010/main" val="31644626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81DD-1CA9-4D11-8B83-E0C12E4A4D54}"/>
              </a:ext>
            </a:extLst>
          </p:cNvPr>
          <p:cNvSpPr>
            <a:spLocks noGrp="1"/>
          </p:cNvSpPr>
          <p:nvPr>
            <p:ph type="ctrTitle"/>
          </p:nvPr>
        </p:nvSpPr>
        <p:spPr/>
        <p:txBody>
          <a:bodyPr/>
          <a:lstStyle/>
          <a:p>
            <a:r>
              <a:rPr lang="en-US" dirty="0"/>
              <a:t>Introduction to C#</a:t>
            </a:r>
          </a:p>
        </p:txBody>
      </p:sp>
      <p:sp>
        <p:nvSpPr>
          <p:cNvPr id="3" name="Subtitle 2">
            <a:extLst>
              <a:ext uri="{FF2B5EF4-FFF2-40B4-BE49-F238E27FC236}">
                <a16:creationId xmlns:a16="http://schemas.microsoft.com/office/drawing/2014/main" id="{EF57FA78-775E-475C-8BF4-739311CCEF86}"/>
              </a:ext>
            </a:extLst>
          </p:cNvPr>
          <p:cNvSpPr>
            <a:spLocks noGrp="1"/>
          </p:cNvSpPr>
          <p:nvPr>
            <p:ph type="subTitle" idx="1"/>
          </p:nvPr>
        </p:nvSpPr>
        <p:spPr/>
        <p:txBody>
          <a:bodyPr/>
          <a:lstStyle/>
          <a:p>
            <a:r>
              <a:rPr lang="en-US" dirty="0"/>
              <a:t>Programming with C-Sharp</a:t>
            </a:r>
          </a:p>
        </p:txBody>
      </p:sp>
    </p:spTree>
    <p:extLst>
      <p:ext uri="{BB962C8B-B14F-4D97-AF65-F5344CB8AC3E}">
        <p14:creationId xmlns:p14="http://schemas.microsoft.com/office/powerpoint/2010/main" val="2306464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21662"/>
          </a:xfrm>
        </p:spPr>
        <p:txBody>
          <a:bodyPr/>
          <a:lstStyle/>
          <a:p>
            <a:r>
              <a:rPr lang="en-US" dirty="0"/>
              <a:t>Visual Studio Debug Tool</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645920"/>
            <a:ext cx="9905999" cy="4145281"/>
          </a:xfrm>
        </p:spPr>
        <p:txBody>
          <a:bodyPr>
            <a:normAutofit/>
          </a:bodyPr>
          <a:lstStyle/>
          <a:p>
            <a:pPr>
              <a:spcBef>
                <a:spcPts val="0"/>
              </a:spcBef>
            </a:pPr>
            <a:r>
              <a:rPr lang="en-US" dirty="0"/>
              <a:t>Debuggers are IDE tools that facilitate tracing a program and variable values as a program runs</a:t>
            </a:r>
          </a:p>
          <a:p>
            <a:pPr>
              <a:spcBef>
                <a:spcPts val="0"/>
              </a:spcBef>
            </a:pPr>
            <a:endParaRPr lang="en-US" dirty="0"/>
          </a:p>
          <a:p>
            <a:pPr>
              <a:spcBef>
                <a:spcPts val="0"/>
              </a:spcBef>
            </a:pPr>
            <a:r>
              <a:rPr lang="en-US" dirty="0"/>
              <a:t>To use the debugger in Visual Studio, insert a ‘breakpoint’ at or before the suspected location of errors/problem code segments</a:t>
            </a:r>
          </a:p>
          <a:p>
            <a:pPr lvl="1">
              <a:spcBef>
                <a:spcPts val="0"/>
              </a:spcBef>
            </a:pPr>
            <a:r>
              <a:rPr lang="en-US" dirty="0"/>
              <a:t>To insert/remove (toggle), a breakpoint, first place the cursor on the desired line in the program and the press the F9 key (or alternatively use the Debug menu and select ‘Toggle breakpoint’)</a:t>
            </a:r>
          </a:p>
          <a:p>
            <a:pPr marL="0" indent="0">
              <a:spcBef>
                <a:spcPts val="0"/>
              </a:spcBef>
              <a:buNone/>
            </a:pPr>
            <a:endParaRPr lang="en-US" dirty="0"/>
          </a:p>
        </p:txBody>
      </p:sp>
    </p:spTree>
    <p:extLst>
      <p:ext uri="{BB962C8B-B14F-4D97-AF65-F5344CB8AC3E}">
        <p14:creationId xmlns:p14="http://schemas.microsoft.com/office/powerpoint/2010/main" val="230517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21662"/>
          </a:xfrm>
        </p:spPr>
        <p:txBody>
          <a:bodyPr/>
          <a:lstStyle/>
          <a:p>
            <a:r>
              <a:rPr lang="en-US" dirty="0"/>
              <a:t>Visual Studio Debug Tool</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645920"/>
            <a:ext cx="9905999" cy="4145281"/>
          </a:xfrm>
        </p:spPr>
        <p:txBody>
          <a:bodyPr>
            <a:normAutofit/>
          </a:bodyPr>
          <a:lstStyle/>
          <a:p>
            <a:pPr lvl="1">
              <a:spcBef>
                <a:spcPts val="0"/>
              </a:spcBef>
            </a:pPr>
            <a:r>
              <a:rPr lang="en-US" sz="2400" dirty="0"/>
              <a:t>Run the program in ‘Debug’ mode</a:t>
            </a:r>
          </a:p>
          <a:p>
            <a:pPr lvl="1">
              <a:spcBef>
                <a:spcPts val="0"/>
              </a:spcBef>
            </a:pPr>
            <a:endParaRPr lang="en-US" sz="2400" dirty="0"/>
          </a:p>
          <a:p>
            <a:pPr lvl="1">
              <a:spcBef>
                <a:spcPts val="0"/>
              </a:spcBef>
            </a:pPr>
            <a:r>
              <a:rPr lang="en-US" sz="2400" dirty="0"/>
              <a:t>When the running code reaches a breakpoint, the program will stop (more correctly, pause)</a:t>
            </a:r>
          </a:p>
          <a:p>
            <a:pPr lvl="1">
              <a:spcBef>
                <a:spcPts val="0"/>
              </a:spcBef>
            </a:pPr>
            <a:endParaRPr lang="en-US" sz="2400" dirty="0"/>
          </a:p>
          <a:p>
            <a:pPr lvl="1">
              <a:spcBef>
                <a:spcPts val="0"/>
              </a:spcBef>
            </a:pPr>
            <a:r>
              <a:rPr lang="en-US" sz="2400" dirty="0"/>
              <a:t>The pause allows the programmer to examine the value of variables</a:t>
            </a:r>
          </a:p>
          <a:p>
            <a:pPr lvl="2">
              <a:spcBef>
                <a:spcPts val="0"/>
              </a:spcBef>
            </a:pPr>
            <a:r>
              <a:rPr lang="en-US" sz="2000" dirty="0"/>
              <a:t>There are 2 types/categories: Auto and Local</a:t>
            </a:r>
          </a:p>
          <a:p>
            <a:pPr lvl="2">
              <a:spcBef>
                <a:spcPts val="0"/>
              </a:spcBef>
            </a:pPr>
            <a:r>
              <a:rPr lang="en-US" sz="2000" dirty="0"/>
              <a:t>They should be displayed in a separate window </a:t>
            </a:r>
          </a:p>
          <a:p>
            <a:pPr lvl="3">
              <a:spcBef>
                <a:spcPts val="0"/>
              </a:spcBef>
            </a:pPr>
            <a:r>
              <a:rPr lang="en-US" sz="1800" dirty="0"/>
              <a:t>By default the window is below the Visual Studio program editing window</a:t>
            </a:r>
          </a:p>
        </p:txBody>
      </p:sp>
    </p:spTree>
    <p:extLst>
      <p:ext uri="{BB962C8B-B14F-4D97-AF65-F5344CB8AC3E}">
        <p14:creationId xmlns:p14="http://schemas.microsoft.com/office/powerpoint/2010/main" val="374900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21662"/>
          </a:xfrm>
        </p:spPr>
        <p:txBody>
          <a:bodyPr/>
          <a:lstStyle/>
          <a:p>
            <a:r>
              <a:rPr lang="en-US" dirty="0"/>
              <a:t>Visual Studio Debug Tool</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645920"/>
            <a:ext cx="9905999" cy="4145281"/>
          </a:xfrm>
        </p:spPr>
        <p:txBody>
          <a:bodyPr>
            <a:normAutofit/>
          </a:bodyPr>
          <a:lstStyle/>
          <a:p>
            <a:pPr lvl="1">
              <a:spcBef>
                <a:spcPts val="0"/>
              </a:spcBef>
            </a:pPr>
            <a:r>
              <a:rPr lang="en-US" sz="2400" dirty="0"/>
              <a:t>To monitor the variables as they change, press the ‘Step into’ icon (or press the F11 key)</a:t>
            </a:r>
          </a:p>
          <a:p>
            <a:pPr lvl="2">
              <a:spcBef>
                <a:spcPts val="0"/>
              </a:spcBef>
            </a:pPr>
            <a:r>
              <a:rPr lang="en-US" sz="2000" dirty="0"/>
              <a:t>As the programmer ‘steps through’ the program, the values stored in the variables can be monitored to ensure they are assigned the expected values</a:t>
            </a:r>
          </a:p>
          <a:p>
            <a:pPr lvl="1">
              <a:spcBef>
                <a:spcPts val="0"/>
              </a:spcBef>
            </a:pPr>
            <a:endParaRPr lang="en-US" sz="2400" dirty="0"/>
          </a:p>
          <a:p>
            <a:pPr lvl="1">
              <a:spcBef>
                <a:spcPts val="0"/>
              </a:spcBef>
            </a:pPr>
            <a:r>
              <a:rPr lang="en-US" sz="2400" dirty="0"/>
              <a:t>To resume ‘normal’ execution, press the Continue icon, the program will continue normally until reaching another breakpoint or terminating</a:t>
            </a:r>
          </a:p>
          <a:p>
            <a:pPr marL="0" indent="0">
              <a:spcBef>
                <a:spcPts val="0"/>
              </a:spcBef>
              <a:buNone/>
            </a:pPr>
            <a:endParaRPr lang="en-US" sz="2800" dirty="0"/>
          </a:p>
        </p:txBody>
      </p:sp>
    </p:spTree>
    <p:extLst>
      <p:ext uri="{BB962C8B-B14F-4D97-AF65-F5344CB8AC3E}">
        <p14:creationId xmlns:p14="http://schemas.microsoft.com/office/powerpoint/2010/main" val="3930920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0CE2-E078-4D59-8B46-3E641ADBBE28}"/>
              </a:ext>
            </a:extLst>
          </p:cNvPr>
          <p:cNvSpPr>
            <a:spLocks noGrp="1"/>
          </p:cNvSpPr>
          <p:nvPr>
            <p:ph type="title"/>
          </p:nvPr>
        </p:nvSpPr>
        <p:spPr/>
        <p:txBody>
          <a:bodyPr/>
          <a:lstStyle/>
          <a:p>
            <a:r>
              <a:rPr lang="en-US" dirty="0"/>
              <a:t>C# Keywords</a:t>
            </a:r>
          </a:p>
        </p:txBody>
      </p:sp>
      <p:sp>
        <p:nvSpPr>
          <p:cNvPr id="3" name="Text Placeholder 2">
            <a:extLst>
              <a:ext uri="{FF2B5EF4-FFF2-40B4-BE49-F238E27FC236}">
                <a16:creationId xmlns:a16="http://schemas.microsoft.com/office/drawing/2014/main" id="{206CD10F-9F6A-40F0-9236-CF80E5137E10}"/>
              </a:ext>
            </a:extLst>
          </p:cNvPr>
          <p:cNvSpPr>
            <a:spLocks noGrp="1"/>
          </p:cNvSpPr>
          <p:nvPr>
            <p:ph type="body" idx="1"/>
          </p:nvPr>
        </p:nvSpPr>
        <p:spPr/>
        <p:txBody>
          <a:bodyPr/>
          <a:lstStyle/>
          <a:p>
            <a:r>
              <a:rPr lang="en-US" dirty="0">
                <a:solidFill>
                  <a:srgbClr val="FFFF00"/>
                </a:solidFill>
              </a:rPr>
              <a:t>aka Reserve Words</a:t>
            </a:r>
          </a:p>
        </p:txBody>
      </p:sp>
    </p:spTree>
    <p:extLst>
      <p:ext uri="{BB962C8B-B14F-4D97-AF65-F5344CB8AC3E}">
        <p14:creationId xmlns:p14="http://schemas.microsoft.com/office/powerpoint/2010/main" val="567979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44522"/>
          </a:xfrm>
        </p:spPr>
        <p:txBody>
          <a:bodyPr/>
          <a:lstStyle/>
          <a:p>
            <a:r>
              <a:rPr lang="en-US" dirty="0"/>
              <a:t>C# Keywords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680210"/>
            <a:ext cx="9905999" cy="4110991"/>
          </a:xfrm>
        </p:spPr>
        <p:txBody>
          <a:bodyPr>
            <a:normAutofit/>
          </a:bodyPr>
          <a:lstStyle/>
          <a:p>
            <a:pPr>
              <a:lnSpc>
                <a:spcPct val="100000"/>
              </a:lnSpc>
              <a:spcBef>
                <a:spcPts val="0"/>
              </a:spcBef>
            </a:pPr>
            <a:r>
              <a:rPr lang="en-US" dirty="0"/>
              <a:t>Some examples</a:t>
            </a:r>
          </a:p>
          <a:p>
            <a:pPr lvl="1">
              <a:lnSpc>
                <a:spcPct val="100000"/>
              </a:lnSpc>
              <a:spcBef>
                <a:spcPts val="0"/>
              </a:spcBef>
            </a:pPr>
            <a:r>
              <a:rPr lang="en-US" dirty="0"/>
              <a:t>C# </a:t>
            </a:r>
            <a:r>
              <a:rPr lang="en-US" dirty="0">
                <a:solidFill>
                  <a:srgbClr val="FFFF00"/>
                </a:solidFill>
              </a:rPr>
              <a:t>data types</a:t>
            </a:r>
            <a:r>
              <a:rPr lang="en-US" dirty="0"/>
              <a:t> (int, short, char, bool, etc.)</a:t>
            </a:r>
          </a:p>
          <a:p>
            <a:pPr lvl="1">
              <a:lnSpc>
                <a:spcPct val="100000"/>
              </a:lnSpc>
              <a:spcBef>
                <a:spcPts val="0"/>
              </a:spcBef>
            </a:pPr>
            <a:endParaRPr lang="en-US" dirty="0"/>
          </a:p>
          <a:p>
            <a:pPr lvl="1">
              <a:lnSpc>
                <a:spcPct val="100000"/>
              </a:lnSpc>
              <a:spcBef>
                <a:spcPts val="0"/>
              </a:spcBef>
            </a:pPr>
            <a:r>
              <a:rPr lang="en-US" dirty="0">
                <a:solidFill>
                  <a:srgbClr val="FFFF00"/>
                </a:solidFill>
              </a:rPr>
              <a:t>Flow control </a:t>
            </a:r>
            <a:r>
              <a:rPr lang="en-US" dirty="0"/>
              <a:t>words (if, else, while, etc.)</a:t>
            </a:r>
          </a:p>
          <a:p>
            <a:pPr lvl="1">
              <a:lnSpc>
                <a:spcPct val="100000"/>
              </a:lnSpc>
              <a:spcBef>
                <a:spcPts val="0"/>
              </a:spcBef>
            </a:pPr>
            <a:endParaRPr lang="en-US" dirty="0"/>
          </a:p>
          <a:p>
            <a:pPr lvl="1">
              <a:lnSpc>
                <a:spcPct val="100000"/>
              </a:lnSpc>
              <a:spcBef>
                <a:spcPts val="0"/>
              </a:spcBef>
            </a:pPr>
            <a:r>
              <a:rPr lang="en-US" dirty="0">
                <a:solidFill>
                  <a:srgbClr val="FFFF00"/>
                </a:solidFill>
              </a:rPr>
              <a:t>Structure</a:t>
            </a:r>
            <a:r>
              <a:rPr lang="en-US" dirty="0"/>
              <a:t>/</a:t>
            </a:r>
            <a:r>
              <a:rPr lang="en-US" dirty="0">
                <a:solidFill>
                  <a:srgbClr val="FFFF00"/>
                </a:solidFill>
              </a:rPr>
              <a:t>format</a:t>
            </a:r>
            <a:r>
              <a:rPr lang="en-US" dirty="0"/>
              <a:t> words (namespace, class, new, etc.)</a:t>
            </a:r>
          </a:p>
          <a:p>
            <a:pPr lvl="1">
              <a:lnSpc>
                <a:spcPct val="100000"/>
              </a:lnSpc>
              <a:spcBef>
                <a:spcPts val="0"/>
              </a:spcBef>
            </a:pPr>
            <a:endParaRPr lang="en-US" dirty="0"/>
          </a:p>
          <a:p>
            <a:pPr lvl="1">
              <a:lnSpc>
                <a:spcPct val="100000"/>
              </a:lnSpc>
              <a:spcBef>
                <a:spcPts val="0"/>
              </a:spcBef>
            </a:pPr>
            <a:r>
              <a:rPr lang="en-US" dirty="0">
                <a:solidFill>
                  <a:srgbClr val="FFFF00"/>
                </a:solidFill>
              </a:rPr>
              <a:t>Modifiers</a:t>
            </a:r>
            <a:r>
              <a:rPr lang="en-US" dirty="0"/>
              <a:t> (public, private, override, static, etc.)</a:t>
            </a:r>
          </a:p>
          <a:p>
            <a:pPr>
              <a:spcBef>
                <a:spcPts val="0"/>
              </a:spcBef>
            </a:pPr>
            <a:endParaRPr lang="en-US" dirty="0"/>
          </a:p>
        </p:txBody>
      </p:sp>
    </p:spTree>
    <p:extLst>
      <p:ext uri="{BB962C8B-B14F-4D97-AF65-F5344CB8AC3E}">
        <p14:creationId xmlns:p14="http://schemas.microsoft.com/office/powerpoint/2010/main" val="3021671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0CE2-E078-4D59-8B46-3E641ADBBE28}"/>
              </a:ext>
            </a:extLst>
          </p:cNvPr>
          <p:cNvSpPr>
            <a:spLocks noGrp="1"/>
          </p:cNvSpPr>
          <p:nvPr>
            <p:ph type="title"/>
          </p:nvPr>
        </p:nvSpPr>
        <p:spPr/>
        <p:txBody>
          <a:bodyPr/>
          <a:lstStyle/>
          <a:p>
            <a:r>
              <a:rPr lang="en-US" dirty="0"/>
              <a:t>C# Identifiers</a:t>
            </a:r>
          </a:p>
        </p:txBody>
      </p:sp>
      <p:sp>
        <p:nvSpPr>
          <p:cNvPr id="3" name="Text Placeholder 2">
            <a:extLst>
              <a:ext uri="{FF2B5EF4-FFF2-40B4-BE49-F238E27FC236}">
                <a16:creationId xmlns:a16="http://schemas.microsoft.com/office/drawing/2014/main" id="{206CD10F-9F6A-40F0-9236-CF80E5137E10}"/>
              </a:ext>
            </a:extLst>
          </p:cNvPr>
          <p:cNvSpPr>
            <a:spLocks noGrp="1"/>
          </p:cNvSpPr>
          <p:nvPr>
            <p:ph type="body" idx="1"/>
          </p:nvPr>
        </p:nvSpPr>
        <p:spPr/>
        <p:txBody>
          <a:bodyPr/>
          <a:lstStyle/>
          <a:p>
            <a:r>
              <a:rPr lang="en-US" dirty="0">
                <a:solidFill>
                  <a:srgbClr val="FFFF00"/>
                </a:solidFill>
              </a:rPr>
              <a:t>What’s in a name?</a:t>
            </a:r>
          </a:p>
        </p:txBody>
      </p:sp>
    </p:spTree>
    <p:extLst>
      <p:ext uri="{BB962C8B-B14F-4D97-AF65-F5344CB8AC3E}">
        <p14:creationId xmlns:p14="http://schemas.microsoft.com/office/powerpoint/2010/main" val="1066815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C# Identifiers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a:bodyPr>
          <a:lstStyle/>
          <a:p>
            <a:pPr>
              <a:lnSpc>
                <a:spcPct val="100000"/>
              </a:lnSpc>
              <a:spcBef>
                <a:spcPts val="0"/>
              </a:spcBef>
            </a:pPr>
            <a:r>
              <a:rPr lang="en-US" sz="2800" dirty="0"/>
              <a:t>An identifier is any ‘name’ in a program that was created by the developer</a:t>
            </a:r>
          </a:p>
          <a:p>
            <a:pPr>
              <a:lnSpc>
                <a:spcPct val="100000"/>
              </a:lnSpc>
              <a:spcBef>
                <a:spcPts val="0"/>
              </a:spcBef>
            </a:pPr>
            <a:endParaRPr lang="en-US" sz="2800" dirty="0"/>
          </a:p>
          <a:p>
            <a:pPr>
              <a:lnSpc>
                <a:spcPct val="100000"/>
              </a:lnSpc>
              <a:spcBef>
                <a:spcPts val="0"/>
              </a:spcBef>
            </a:pPr>
            <a:r>
              <a:rPr lang="en-US" sz="2800" dirty="0"/>
              <a:t>Some examples</a:t>
            </a:r>
          </a:p>
          <a:p>
            <a:pPr lvl="1">
              <a:lnSpc>
                <a:spcPct val="100000"/>
              </a:lnSpc>
              <a:spcBef>
                <a:spcPts val="0"/>
              </a:spcBef>
            </a:pPr>
            <a:r>
              <a:rPr lang="en-US" sz="2400" dirty="0"/>
              <a:t>Variable names</a:t>
            </a:r>
          </a:p>
          <a:p>
            <a:pPr lvl="1">
              <a:lnSpc>
                <a:spcPct val="100000"/>
              </a:lnSpc>
              <a:spcBef>
                <a:spcPts val="0"/>
              </a:spcBef>
            </a:pPr>
            <a:r>
              <a:rPr lang="en-US" sz="2400" dirty="0"/>
              <a:t>Class names</a:t>
            </a:r>
          </a:p>
          <a:p>
            <a:pPr lvl="1">
              <a:lnSpc>
                <a:spcPct val="100000"/>
              </a:lnSpc>
              <a:spcBef>
                <a:spcPts val="0"/>
              </a:spcBef>
            </a:pPr>
            <a:r>
              <a:rPr lang="en-US" sz="2400" dirty="0"/>
              <a:t>Method names</a:t>
            </a:r>
          </a:p>
          <a:p>
            <a:pPr lvl="1">
              <a:lnSpc>
                <a:spcPct val="100000"/>
              </a:lnSpc>
              <a:spcBef>
                <a:spcPts val="0"/>
              </a:spcBef>
            </a:pPr>
            <a:r>
              <a:rPr lang="en-US" sz="2400" dirty="0"/>
              <a:t>Other ‘user’ (meaning programmer) created components</a:t>
            </a:r>
          </a:p>
          <a:p>
            <a:pPr lvl="1">
              <a:lnSpc>
                <a:spcPct val="100000"/>
              </a:lnSpc>
              <a:spcBef>
                <a:spcPts val="0"/>
              </a:spcBef>
            </a:pPr>
            <a:endParaRPr lang="en-US" sz="2400" dirty="0"/>
          </a:p>
        </p:txBody>
      </p:sp>
    </p:spTree>
    <p:extLst>
      <p:ext uri="{BB962C8B-B14F-4D97-AF65-F5344CB8AC3E}">
        <p14:creationId xmlns:p14="http://schemas.microsoft.com/office/powerpoint/2010/main" val="246592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C# Identifiers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a:bodyPr>
          <a:lstStyle/>
          <a:p>
            <a:pPr>
              <a:lnSpc>
                <a:spcPct val="100000"/>
              </a:lnSpc>
              <a:spcBef>
                <a:spcPts val="0"/>
              </a:spcBef>
            </a:pPr>
            <a:r>
              <a:rPr lang="en-US" sz="3200" dirty="0"/>
              <a:t>There are a few rules to follow when creating identifiers</a:t>
            </a:r>
          </a:p>
          <a:p>
            <a:pPr lvl="1">
              <a:lnSpc>
                <a:spcPct val="100000"/>
              </a:lnSpc>
              <a:spcBef>
                <a:spcPts val="0"/>
              </a:spcBef>
            </a:pPr>
            <a:r>
              <a:rPr lang="en-US" sz="2800" dirty="0"/>
              <a:t>Limited character set</a:t>
            </a:r>
          </a:p>
          <a:p>
            <a:pPr lvl="2">
              <a:lnSpc>
                <a:spcPct val="100000"/>
              </a:lnSpc>
              <a:spcBef>
                <a:spcPts val="0"/>
              </a:spcBef>
            </a:pPr>
            <a:r>
              <a:rPr lang="en-US" sz="2400" dirty="0"/>
              <a:t>Can only use: Letters, A-Z and a-z; numbers 0-9; and the underscore character</a:t>
            </a:r>
          </a:p>
          <a:p>
            <a:pPr lvl="1">
              <a:lnSpc>
                <a:spcPct val="100000"/>
              </a:lnSpc>
              <a:spcBef>
                <a:spcPts val="0"/>
              </a:spcBef>
            </a:pPr>
            <a:r>
              <a:rPr lang="en-US" sz="2600" dirty="0"/>
              <a:t>Cannot begin with a numeric character (0-9)</a:t>
            </a:r>
          </a:p>
          <a:p>
            <a:pPr lvl="1">
              <a:lnSpc>
                <a:spcPct val="100000"/>
              </a:lnSpc>
              <a:spcBef>
                <a:spcPts val="0"/>
              </a:spcBef>
            </a:pPr>
            <a:r>
              <a:rPr lang="en-US" sz="2600" dirty="0"/>
              <a:t>Cannot have already been used in the same ‘scope’</a:t>
            </a:r>
          </a:p>
          <a:p>
            <a:pPr lvl="1">
              <a:lnSpc>
                <a:spcPct val="100000"/>
              </a:lnSpc>
              <a:spcBef>
                <a:spcPts val="0"/>
              </a:spcBef>
            </a:pPr>
            <a:r>
              <a:rPr lang="en-US" sz="2600" dirty="0"/>
              <a:t>Cannot be a keyword</a:t>
            </a:r>
          </a:p>
        </p:txBody>
      </p:sp>
    </p:spTree>
    <p:extLst>
      <p:ext uri="{BB962C8B-B14F-4D97-AF65-F5344CB8AC3E}">
        <p14:creationId xmlns:p14="http://schemas.microsoft.com/office/powerpoint/2010/main" val="2456624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C# Identifiers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a:bodyPr>
          <a:lstStyle/>
          <a:p>
            <a:pPr>
              <a:lnSpc>
                <a:spcPct val="100000"/>
              </a:lnSpc>
              <a:spcBef>
                <a:spcPts val="0"/>
              </a:spcBef>
            </a:pPr>
            <a:r>
              <a:rPr lang="en-US" sz="3200" dirty="0"/>
              <a:t>Examples of valid identifiers</a:t>
            </a:r>
          </a:p>
          <a:p>
            <a:pPr lvl="1">
              <a:lnSpc>
                <a:spcPct val="100000"/>
              </a:lnSpc>
              <a:spcBef>
                <a:spcPts val="0"/>
              </a:spcBef>
            </a:pPr>
            <a:r>
              <a:rPr lang="en-US" sz="2400" dirty="0"/>
              <a:t>age</a:t>
            </a:r>
          </a:p>
          <a:p>
            <a:pPr lvl="1">
              <a:lnSpc>
                <a:spcPct val="100000"/>
              </a:lnSpc>
              <a:spcBef>
                <a:spcPts val="0"/>
              </a:spcBef>
            </a:pPr>
            <a:r>
              <a:rPr lang="en-US" sz="2400" dirty="0"/>
              <a:t>name</a:t>
            </a:r>
          </a:p>
          <a:p>
            <a:pPr lvl="1">
              <a:lnSpc>
                <a:spcPct val="100000"/>
              </a:lnSpc>
              <a:spcBef>
                <a:spcPts val="0"/>
              </a:spcBef>
            </a:pPr>
            <a:r>
              <a:rPr lang="en-US" sz="2400" dirty="0"/>
              <a:t>index</a:t>
            </a:r>
          </a:p>
          <a:p>
            <a:pPr lvl="1">
              <a:lnSpc>
                <a:spcPct val="100000"/>
              </a:lnSpc>
              <a:spcBef>
                <a:spcPts val="0"/>
              </a:spcBef>
            </a:pPr>
            <a:r>
              <a:rPr lang="en-US" sz="2400" dirty="0" err="1"/>
              <a:t>gradePointAverage</a:t>
            </a:r>
            <a:r>
              <a:rPr lang="en-US" sz="2400" dirty="0"/>
              <a:t>	// using ‘camel-case’ to emphasize each word</a:t>
            </a:r>
          </a:p>
          <a:p>
            <a:pPr lvl="1">
              <a:lnSpc>
                <a:spcPct val="100000"/>
              </a:lnSpc>
              <a:spcBef>
                <a:spcPts val="0"/>
              </a:spcBef>
            </a:pPr>
            <a:r>
              <a:rPr lang="en-US" sz="2400" dirty="0" err="1"/>
              <a:t>numberOfDependents</a:t>
            </a:r>
            <a:r>
              <a:rPr lang="en-US" sz="2400" dirty="0"/>
              <a:t>	</a:t>
            </a:r>
          </a:p>
          <a:p>
            <a:pPr lvl="1">
              <a:lnSpc>
                <a:spcPct val="100000"/>
              </a:lnSpc>
              <a:spcBef>
                <a:spcPts val="0"/>
              </a:spcBef>
            </a:pPr>
            <a:r>
              <a:rPr lang="en-US" sz="2400" dirty="0"/>
              <a:t>Person			// initial capital, indicates a Class or a Method</a:t>
            </a:r>
          </a:p>
          <a:p>
            <a:pPr lvl="1">
              <a:lnSpc>
                <a:spcPct val="100000"/>
              </a:lnSpc>
              <a:spcBef>
                <a:spcPts val="0"/>
              </a:spcBef>
            </a:pPr>
            <a:r>
              <a:rPr lang="en-US" sz="2400" dirty="0" err="1"/>
              <a:t>currentStudent</a:t>
            </a:r>
            <a:endParaRPr lang="en-US" sz="2400" dirty="0"/>
          </a:p>
          <a:p>
            <a:pPr lvl="1">
              <a:lnSpc>
                <a:spcPct val="100000"/>
              </a:lnSpc>
              <a:spcBef>
                <a:spcPts val="0"/>
              </a:spcBef>
            </a:pPr>
            <a:r>
              <a:rPr lang="en-US" sz="2400" dirty="0"/>
              <a:t>LIGHT_SPEED		// all capitals usually indicates a constant		</a:t>
            </a:r>
            <a:endParaRPr lang="en-US" sz="2800" dirty="0"/>
          </a:p>
        </p:txBody>
      </p:sp>
    </p:spTree>
    <p:extLst>
      <p:ext uri="{BB962C8B-B14F-4D97-AF65-F5344CB8AC3E}">
        <p14:creationId xmlns:p14="http://schemas.microsoft.com/office/powerpoint/2010/main" val="1611105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C# Identifiers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a:bodyPr>
          <a:lstStyle/>
          <a:p>
            <a:pPr>
              <a:lnSpc>
                <a:spcPct val="100000"/>
              </a:lnSpc>
              <a:spcBef>
                <a:spcPts val="0"/>
              </a:spcBef>
            </a:pPr>
            <a:r>
              <a:rPr lang="en-US" sz="3200" dirty="0"/>
              <a:t>Examples of invalid/illegal identifiers</a:t>
            </a:r>
          </a:p>
          <a:p>
            <a:pPr lvl="1">
              <a:lnSpc>
                <a:spcPct val="100000"/>
              </a:lnSpc>
              <a:spcBef>
                <a:spcPts val="0"/>
              </a:spcBef>
            </a:pPr>
            <a:endParaRPr lang="en-US" sz="2400" dirty="0"/>
          </a:p>
          <a:p>
            <a:pPr lvl="1">
              <a:lnSpc>
                <a:spcPct val="100000"/>
              </a:lnSpc>
              <a:spcBef>
                <a:spcPts val="0"/>
              </a:spcBef>
            </a:pPr>
            <a:r>
              <a:rPr lang="en-US" sz="2400" dirty="0"/>
              <a:t>7thGuest			// begins with a numeric</a:t>
            </a:r>
          </a:p>
          <a:p>
            <a:pPr lvl="1">
              <a:lnSpc>
                <a:spcPct val="100000"/>
              </a:lnSpc>
              <a:spcBef>
                <a:spcPts val="0"/>
              </a:spcBef>
            </a:pPr>
            <a:r>
              <a:rPr lang="en-US" sz="2400" dirty="0"/>
              <a:t>$name			// $ is not in the character set</a:t>
            </a:r>
          </a:p>
          <a:p>
            <a:pPr lvl="1">
              <a:lnSpc>
                <a:spcPct val="100000"/>
              </a:lnSpc>
              <a:spcBef>
                <a:spcPts val="0"/>
              </a:spcBef>
            </a:pPr>
            <a:r>
              <a:rPr lang="en-US" sz="2400" dirty="0"/>
              <a:t>grade Point Average	// space is not in the character set</a:t>
            </a:r>
          </a:p>
          <a:p>
            <a:pPr lvl="1">
              <a:lnSpc>
                <a:spcPct val="100000"/>
              </a:lnSpc>
              <a:spcBef>
                <a:spcPts val="0"/>
              </a:spcBef>
            </a:pPr>
            <a:endParaRPr lang="en-US" sz="2400" dirty="0"/>
          </a:p>
          <a:p>
            <a:pPr>
              <a:lnSpc>
                <a:spcPct val="100000"/>
              </a:lnSpc>
              <a:spcBef>
                <a:spcPts val="0"/>
              </a:spcBef>
            </a:pPr>
            <a:endParaRPr lang="en-US" sz="3200" dirty="0"/>
          </a:p>
        </p:txBody>
      </p:sp>
    </p:spTree>
    <p:extLst>
      <p:ext uri="{BB962C8B-B14F-4D97-AF65-F5344CB8AC3E}">
        <p14:creationId xmlns:p14="http://schemas.microsoft.com/office/powerpoint/2010/main" val="4168780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A26C-F957-411F-97B2-5F8926A6575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C69F236-DEB1-4811-B838-0DFFC5F2585E}"/>
              </a:ext>
            </a:extLst>
          </p:cNvPr>
          <p:cNvSpPr>
            <a:spLocks noGrp="1"/>
          </p:cNvSpPr>
          <p:nvPr>
            <p:ph sz="half" idx="1"/>
          </p:nvPr>
        </p:nvSpPr>
        <p:spPr/>
        <p:txBody>
          <a:bodyPr>
            <a:normAutofit/>
          </a:bodyPr>
          <a:lstStyle/>
          <a:p>
            <a:r>
              <a:rPr lang="en-US" sz="2800" dirty="0"/>
              <a:t>Intro to Debugging</a:t>
            </a:r>
          </a:p>
          <a:p>
            <a:r>
              <a:rPr lang="en-US" sz="2800" dirty="0"/>
              <a:t>Using the Debugging Tool</a:t>
            </a:r>
          </a:p>
          <a:p>
            <a:r>
              <a:rPr lang="en-US" sz="2800" dirty="0"/>
              <a:t>C# Keywords (aka Reserve Words)</a:t>
            </a:r>
          </a:p>
          <a:p>
            <a:r>
              <a:rPr lang="en-US" sz="2800" dirty="0"/>
              <a:t>Identifiers</a:t>
            </a:r>
          </a:p>
          <a:p>
            <a:endParaRPr lang="en-US" sz="2800" dirty="0"/>
          </a:p>
        </p:txBody>
      </p:sp>
      <p:sp>
        <p:nvSpPr>
          <p:cNvPr id="4" name="Content Placeholder 3">
            <a:extLst>
              <a:ext uri="{FF2B5EF4-FFF2-40B4-BE49-F238E27FC236}">
                <a16:creationId xmlns:a16="http://schemas.microsoft.com/office/drawing/2014/main" id="{0BDFE09B-A29D-4A7A-9564-662790867E01}"/>
              </a:ext>
            </a:extLst>
          </p:cNvPr>
          <p:cNvSpPr>
            <a:spLocks noGrp="1"/>
          </p:cNvSpPr>
          <p:nvPr>
            <p:ph sz="half" idx="2"/>
          </p:nvPr>
        </p:nvSpPr>
        <p:spPr/>
        <p:txBody>
          <a:bodyPr>
            <a:normAutofit/>
          </a:bodyPr>
          <a:lstStyle/>
          <a:p>
            <a:r>
              <a:rPr lang="en-US" sz="2800" dirty="0"/>
              <a:t>Variables and Data types</a:t>
            </a:r>
          </a:p>
          <a:p>
            <a:r>
              <a:rPr lang="en-US" sz="2800" dirty="0"/>
              <a:t>Casting and ‘Wrapper’ classes</a:t>
            </a:r>
          </a:p>
          <a:p>
            <a:r>
              <a:rPr lang="en-US" sz="2800" dirty="0"/>
              <a:t>Adding comments to code</a:t>
            </a:r>
          </a:p>
        </p:txBody>
      </p:sp>
    </p:spTree>
    <p:extLst>
      <p:ext uri="{BB962C8B-B14F-4D97-AF65-F5344CB8AC3E}">
        <p14:creationId xmlns:p14="http://schemas.microsoft.com/office/powerpoint/2010/main" val="2302286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0CE2-E078-4D59-8B46-3E641ADBBE28}"/>
              </a:ext>
            </a:extLst>
          </p:cNvPr>
          <p:cNvSpPr>
            <a:spLocks noGrp="1"/>
          </p:cNvSpPr>
          <p:nvPr>
            <p:ph type="title"/>
          </p:nvPr>
        </p:nvSpPr>
        <p:spPr/>
        <p:txBody>
          <a:bodyPr/>
          <a:lstStyle/>
          <a:p>
            <a:r>
              <a:rPr lang="en-US" dirty="0"/>
              <a:t>Variables and Data types</a:t>
            </a:r>
          </a:p>
        </p:txBody>
      </p:sp>
      <p:sp>
        <p:nvSpPr>
          <p:cNvPr id="3" name="Text Placeholder 2">
            <a:extLst>
              <a:ext uri="{FF2B5EF4-FFF2-40B4-BE49-F238E27FC236}">
                <a16:creationId xmlns:a16="http://schemas.microsoft.com/office/drawing/2014/main" id="{206CD10F-9F6A-40F0-9236-CF80E5137E10}"/>
              </a:ext>
            </a:extLst>
          </p:cNvPr>
          <p:cNvSpPr>
            <a:spLocks noGrp="1"/>
          </p:cNvSpPr>
          <p:nvPr>
            <p:ph type="body" idx="1"/>
          </p:nvPr>
        </p:nvSpPr>
        <p:spPr/>
        <p:txBody>
          <a:bodyPr/>
          <a:lstStyle/>
          <a:p>
            <a:r>
              <a:rPr lang="en-US" dirty="0">
                <a:solidFill>
                  <a:srgbClr val="FFFF00"/>
                </a:solidFill>
              </a:rPr>
              <a:t>Square pegs and round holes?</a:t>
            </a:r>
          </a:p>
        </p:txBody>
      </p:sp>
    </p:spTree>
    <p:extLst>
      <p:ext uri="{BB962C8B-B14F-4D97-AF65-F5344CB8AC3E}">
        <p14:creationId xmlns:p14="http://schemas.microsoft.com/office/powerpoint/2010/main" val="3228381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Variables and Data types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a:bodyPr>
          <a:lstStyle/>
          <a:p>
            <a:pPr>
              <a:lnSpc>
                <a:spcPct val="100000"/>
              </a:lnSpc>
              <a:spcBef>
                <a:spcPts val="0"/>
              </a:spcBef>
            </a:pPr>
            <a:r>
              <a:rPr lang="en-US" dirty="0"/>
              <a:t>Variables in programming are just like variables in math</a:t>
            </a:r>
          </a:p>
          <a:p>
            <a:pPr lvl="1">
              <a:lnSpc>
                <a:spcPct val="100000"/>
              </a:lnSpc>
              <a:spcBef>
                <a:spcPts val="0"/>
              </a:spcBef>
            </a:pPr>
            <a:r>
              <a:rPr lang="en-US" dirty="0"/>
              <a:t>Variables are a named representation of a container that holds a value (that can change)</a:t>
            </a:r>
          </a:p>
          <a:p>
            <a:pPr>
              <a:lnSpc>
                <a:spcPct val="100000"/>
              </a:lnSpc>
              <a:spcBef>
                <a:spcPts val="0"/>
              </a:spcBef>
            </a:pPr>
            <a:endParaRPr lang="en-US" dirty="0"/>
          </a:p>
          <a:p>
            <a:pPr lvl="1">
              <a:lnSpc>
                <a:spcPct val="100000"/>
              </a:lnSpc>
              <a:spcBef>
                <a:spcPts val="0"/>
              </a:spcBef>
            </a:pPr>
            <a:r>
              <a:rPr lang="en-US" dirty="0"/>
              <a:t>For example, using the slope-intercept formula, y=</a:t>
            </a:r>
            <a:r>
              <a:rPr lang="en-US" dirty="0" err="1"/>
              <a:t>mx+b</a:t>
            </a:r>
            <a:r>
              <a:rPr lang="en-US" dirty="0"/>
              <a:t>, there are four different variables. Each variable, m, x, b and y can hold any Real number. Only y is dependent on the contents of the other values</a:t>
            </a:r>
          </a:p>
          <a:p>
            <a:pPr lvl="1">
              <a:lnSpc>
                <a:spcPct val="100000"/>
              </a:lnSpc>
              <a:spcBef>
                <a:spcPts val="0"/>
              </a:spcBef>
            </a:pPr>
            <a:endParaRPr lang="en-US" dirty="0"/>
          </a:p>
          <a:p>
            <a:pPr lvl="1">
              <a:lnSpc>
                <a:spcPct val="100000"/>
              </a:lnSpc>
              <a:spcBef>
                <a:spcPts val="0"/>
              </a:spcBef>
            </a:pPr>
            <a:r>
              <a:rPr lang="en-US" dirty="0"/>
              <a:t>Programming uses variables in a similar same manner </a:t>
            </a:r>
          </a:p>
          <a:p>
            <a:pPr lvl="1">
              <a:lnSpc>
                <a:spcPct val="100000"/>
              </a:lnSpc>
              <a:spcBef>
                <a:spcPts val="0"/>
              </a:spcBef>
            </a:pPr>
            <a:endParaRPr lang="en-US" dirty="0"/>
          </a:p>
          <a:p>
            <a:pPr lvl="1">
              <a:lnSpc>
                <a:spcPct val="100000"/>
              </a:lnSpc>
              <a:spcBef>
                <a:spcPts val="0"/>
              </a:spcBef>
            </a:pPr>
            <a:r>
              <a:rPr lang="en-US" dirty="0"/>
              <a:t>In most programming languages, variables are ‘typed.’ Typed means that once a variable is declared/defined, the type of data it represents is fixed</a:t>
            </a:r>
          </a:p>
          <a:p>
            <a:pPr marL="0" indent="0">
              <a:lnSpc>
                <a:spcPct val="100000"/>
              </a:lnSpc>
              <a:spcBef>
                <a:spcPts val="0"/>
              </a:spcBef>
              <a:buNone/>
            </a:pPr>
            <a:endParaRPr lang="en-US" dirty="0"/>
          </a:p>
        </p:txBody>
      </p:sp>
    </p:spTree>
    <p:extLst>
      <p:ext uri="{BB962C8B-B14F-4D97-AF65-F5344CB8AC3E}">
        <p14:creationId xmlns:p14="http://schemas.microsoft.com/office/powerpoint/2010/main" val="2972030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Variables and Data types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a:bodyPr>
          <a:lstStyle/>
          <a:p>
            <a:pPr>
              <a:lnSpc>
                <a:spcPct val="100000"/>
              </a:lnSpc>
              <a:spcBef>
                <a:spcPts val="0"/>
              </a:spcBef>
            </a:pPr>
            <a:r>
              <a:rPr lang="en-US" dirty="0"/>
              <a:t>Definitions:</a:t>
            </a:r>
          </a:p>
          <a:p>
            <a:pPr lvl="1">
              <a:lnSpc>
                <a:spcPct val="100000"/>
              </a:lnSpc>
              <a:spcBef>
                <a:spcPts val="0"/>
              </a:spcBef>
            </a:pPr>
            <a:r>
              <a:rPr lang="en-US" dirty="0">
                <a:solidFill>
                  <a:srgbClr val="FFFF00"/>
                </a:solidFill>
              </a:rPr>
              <a:t>Defining</a:t>
            </a:r>
            <a:r>
              <a:rPr lang="en-US" dirty="0"/>
              <a:t> a variable – setting its data type and giving it an identifier</a:t>
            </a:r>
            <a:br>
              <a:rPr lang="en-US" dirty="0"/>
            </a:br>
            <a:r>
              <a:rPr lang="en-US" dirty="0"/>
              <a:t>int age;</a:t>
            </a:r>
          </a:p>
          <a:p>
            <a:pPr lvl="1">
              <a:lnSpc>
                <a:spcPct val="100000"/>
              </a:lnSpc>
              <a:spcBef>
                <a:spcPts val="0"/>
              </a:spcBef>
            </a:pPr>
            <a:endParaRPr lang="en-US" dirty="0"/>
          </a:p>
          <a:p>
            <a:pPr lvl="1">
              <a:lnSpc>
                <a:spcPct val="100000"/>
              </a:lnSpc>
              <a:spcBef>
                <a:spcPts val="0"/>
              </a:spcBef>
            </a:pPr>
            <a:r>
              <a:rPr lang="en-US" dirty="0">
                <a:solidFill>
                  <a:srgbClr val="FFFF00"/>
                </a:solidFill>
              </a:rPr>
              <a:t>Assigning</a:t>
            </a:r>
            <a:r>
              <a:rPr lang="en-US" dirty="0"/>
              <a:t> a variable – providing a value to the variable</a:t>
            </a:r>
            <a:br>
              <a:rPr lang="en-US" dirty="0"/>
            </a:br>
            <a:r>
              <a:rPr lang="en-US" dirty="0"/>
              <a:t>age = 969;</a:t>
            </a:r>
          </a:p>
          <a:p>
            <a:pPr lvl="1">
              <a:lnSpc>
                <a:spcPct val="100000"/>
              </a:lnSpc>
              <a:spcBef>
                <a:spcPts val="0"/>
              </a:spcBef>
            </a:pPr>
            <a:endParaRPr lang="en-US" dirty="0"/>
          </a:p>
          <a:p>
            <a:pPr lvl="1">
              <a:lnSpc>
                <a:spcPct val="100000"/>
              </a:lnSpc>
              <a:spcBef>
                <a:spcPts val="0"/>
              </a:spcBef>
            </a:pPr>
            <a:r>
              <a:rPr lang="en-US" dirty="0">
                <a:solidFill>
                  <a:srgbClr val="FFFF00"/>
                </a:solidFill>
              </a:rPr>
              <a:t>Initializing</a:t>
            </a:r>
            <a:r>
              <a:rPr lang="en-US" dirty="0"/>
              <a:t> a variable – this is combining the definition and assignment into a single step</a:t>
            </a:r>
            <a:br>
              <a:rPr lang="en-US" dirty="0"/>
            </a:br>
            <a:r>
              <a:rPr lang="en-US" dirty="0"/>
              <a:t>int age = 969;</a:t>
            </a:r>
          </a:p>
          <a:p>
            <a:pPr marL="0" indent="0">
              <a:lnSpc>
                <a:spcPct val="100000"/>
              </a:lnSpc>
              <a:spcBef>
                <a:spcPts val="0"/>
              </a:spcBef>
              <a:buNone/>
            </a:pPr>
            <a:endParaRPr lang="en-US" dirty="0"/>
          </a:p>
          <a:p>
            <a:pPr marL="0" indent="0">
              <a:lnSpc>
                <a:spcPct val="100000"/>
              </a:lnSpc>
              <a:spcBef>
                <a:spcPts val="0"/>
              </a:spcBef>
              <a:buNone/>
            </a:pPr>
            <a:endParaRPr lang="en-US" dirty="0"/>
          </a:p>
        </p:txBody>
      </p:sp>
    </p:spTree>
    <p:extLst>
      <p:ext uri="{BB962C8B-B14F-4D97-AF65-F5344CB8AC3E}">
        <p14:creationId xmlns:p14="http://schemas.microsoft.com/office/powerpoint/2010/main" val="415141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Variables and Data types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a:bodyPr>
          <a:lstStyle/>
          <a:p>
            <a:pPr>
              <a:lnSpc>
                <a:spcPct val="100000"/>
              </a:lnSpc>
              <a:spcBef>
                <a:spcPts val="0"/>
              </a:spcBef>
            </a:pPr>
            <a:r>
              <a:rPr lang="en-US" sz="2800" dirty="0"/>
              <a:t>Definitions:</a:t>
            </a:r>
          </a:p>
          <a:p>
            <a:pPr lvl="1">
              <a:lnSpc>
                <a:spcPct val="100000"/>
              </a:lnSpc>
              <a:spcBef>
                <a:spcPts val="0"/>
              </a:spcBef>
            </a:pPr>
            <a:r>
              <a:rPr lang="en-US" sz="2400" dirty="0">
                <a:solidFill>
                  <a:srgbClr val="FFFF00"/>
                </a:solidFill>
              </a:rPr>
              <a:t>Scope</a:t>
            </a:r>
            <a:r>
              <a:rPr lang="en-US" sz="2400" dirty="0"/>
              <a:t> - refers to the portions of a program where a variable is still available in memory. Once a variable goes out of scope, the value it contained is lost and the section of memory it occupied can potentially be reused</a:t>
            </a:r>
          </a:p>
          <a:p>
            <a:pPr lvl="1">
              <a:lnSpc>
                <a:spcPct val="100000"/>
              </a:lnSpc>
              <a:spcBef>
                <a:spcPts val="0"/>
              </a:spcBef>
            </a:pPr>
            <a:endParaRPr lang="en-US" sz="2400" dirty="0"/>
          </a:p>
          <a:p>
            <a:pPr lvl="2">
              <a:lnSpc>
                <a:spcPct val="100000"/>
              </a:lnSpc>
              <a:spcBef>
                <a:spcPts val="0"/>
              </a:spcBef>
            </a:pPr>
            <a:r>
              <a:rPr lang="en-US" sz="2000" dirty="0"/>
              <a:t>Scope is usually based on ‘the nearest set of enclosing braces’ with the caveat that the header associated with a body of code is included in the scope</a:t>
            </a:r>
          </a:p>
        </p:txBody>
      </p:sp>
    </p:spTree>
    <p:extLst>
      <p:ext uri="{BB962C8B-B14F-4D97-AF65-F5344CB8AC3E}">
        <p14:creationId xmlns:p14="http://schemas.microsoft.com/office/powerpoint/2010/main" val="1499370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Variables and Data types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lnSpcReduction="10000"/>
          </a:bodyPr>
          <a:lstStyle/>
          <a:p>
            <a:pPr>
              <a:lnSpc>
                <a:spcPct val="100000"/>
              </a:lnSpc>
              <a:spcBef>
                <a:spcPts val="0"/>
              </a:spcBef>
            </a:pPr>
            <a:r>
              <a:rPr lang="en-US" sz="2000" dirty="0"/>
              <a:t>Data types in C# can be divided into two general categories</a:t>
            </a:r>
          </a:p>
          <a:p>
            <a:pPr lvl="1">
              <a:lnSpc>
                <a:spcPct val="100000"/>
              </a:lnSpc>
              <a:spcBef>
                <a:spcPts val="0"/>
              </a:spcBef>
            </a:pPr>
            <a:r>
              <a:rPr lang="en-US" sz="1800" dirty="0"/>
              <a:t>Value types</a:t>
            </a:r>
          </a:p>
          <a:p>
            <a:pPr lvl="1">
              <a:lnSpc>
                <a:spcPct val="100000"/>
              </a:lnSpc>
              <a:spcBef>
                <a:spcPts val="0"/>
              </a:spcBef>
            </a:pPr>
            <a:r>
              <a:rPr lang="en-US" sz="1800" dirty="0"/>
              <a:t>Reference types</a:t>
            </a:r>
          </a:p>
          <a:p>
            <a:pPr>
              <a:lnSpc>
                <a:spcPct val="100000"/>
              </a:lnSpc>
              <a:spcBef>
                <a:spcPts val="0"/>
              </a:spcBef>
            </a:pPr>
            <a:endParaRPr lang="en-US" sz="2200" dirty="0"/>
          </a:p>
          <a:p>
            <a:pPr>
              <a:lnSpc>
                <a:spcPct val="100000"/>
              </a:lnSpc>
              <a:spcBef>
                <a:spcPts val="0"/>
              </a:spcBef>
            </a:pPr>
            <a:r>
              <a:rPr lang="en-US" sz="2200" dirty="0"/>
              <a:t>Value types include the C# ‘built-in’ data types which fall int 3 subcategories</a:t>
            </a:r>
          </a:p>
          <a:p>
            <a:pPr lvl="1">
              <a:lnSpc>
                <a:spcPct val="100000"/>
              </a:lnSpc>
              <a:spcBef>
                <a:spcPts val="0"/>
              </a:spcBef>
            </a:pPr>
            <a:r>
              <a:rPr lang="en-US" sz="1800" dirty="0"/>
              <a:t>Boolean</a:t>
            </a:r>
          </a:p>
          <a:p>
            <a:pPr lvl="1">
              <a:lnSpc>
                <a:spcPct val="100000"/>
              </a:lnSpc>
              <a:spcBef>
                <a:spcPts val="0"/>
              </a:spcBef>
            </a:pPr>
            <a:r>
              <a:rPr lang="en-US" sz="1800" dirty="0"/>
              <a:t>Character</a:t>
            </a:r>
          </a:p>
          <a:p>
            <a:pPr lvl="1">
              <a:lnSpc>
                <a:spcPct val="100000"/>
              </a:lnSpc>
              <a:spcBef>
                <a:spcPts val="0"/>
              </a:spcBef>
            </a:pPr>
            <a:r>
              <a:rPr lang="en-US" sz="1800" dirty="0"/>
              <a:t>Numeric</a:t>
            </a:r>
          </a:p>
          <a:p>
            <a:pPr>
              <a:lnSpc>
                <a:spcPct val="100000"/>
              </a:lnSpc>
              <a:spcBef>
                <a:spcPts val="0"/>
              </a:spcBef>
            </a:pPr>
            <a:endParaRPr lang="en-US" sz="2200" dirty="0"/>
          </a:p>
          <a:p>
            <a:pPr>
              <a:lnSpc>
                <a:spcPct val="100000"/>
              </a:lnSpc>
              <a:spcBef>
                <a:spcPts val="0"/>
              </a:spcBef>
            </a:pPr>
            <a:r>
              <a:rPr lang="en-US" sz="2200" dirty="0"/>
              <a:t>Boolean – (bool) – Values are either </a:t>
            </a:r>
            <a:r>
              <a:rPr lang="en-US" sz="1800" dirty="0">
                <a:latin typeface="Consolas" panose="020B0609020204030204" pitchFamily="49" charset="0"/>
              </a:rPr>
              <a:t>true</a:t>
            </a:r>
            <a:r>
              <a:rPr lang="en-US" sz="2200" dirty="0"/>
              <a:t> or </a:t>
            </a:r>
            <a:r>
              <a:rPr lang="en-US" sz="1800" dirty="0">
                <a:latin typeface="Consolas" panose="020B0609020204030204" pitchFamily="49" charset="0"/>
              </a:rPr>
              <a:t>false</a:t>
            </a:r>
          </a:p>
          <a:p>
            <a:pPr>
              <a:lnSpc>
                <a:spcPct val="100000"/>
              </a:lnSpc>
              <a:spcBef>
                <a:spcPts val="0"/>
              </a:spcBef>
            </a:pPr>
            <a:endParaRPr lang="en-US" sz="2200" dirty="0"/>
          </a:p>
          <a:p>
            <a:pPr>
              <a:lnSpc>
                <a:spcPct val="100000"/>
              </a:lnSpc>
              <a:spcBef>
                <a:spcPts val="0"/>
              </a:spcBef>
            </a:pPr>
            <a:r>
              <a:rPr lang="en-US" sz="2200" dirty="0"/>
              <a:t>Character (char) – Represents any single character. Literal char are enclosed in apostrophes: </a:t>
            </a:r>
            <a:r>
              <a:rPr lang="en-US" sz="1400" dirty="0">
                <a:latin typeface="Consolas" panose="020B0609020204030204" pitchFamily="49" charset="0"/>
              </a:rPr>
              <a:t>‘</a:t>
            </a:r>
            <a:r>
              <a:rPr lang="en-US" sz="1800" dirty="0">
                <a:latin typeface="Consolas" panose="020B0609020204030204" pitchFamily="49" charset="0"/>
              </a:rPr>
              <a:t>a</a:t>
            </a:r>
            <a:r>
              <a:rPr lang="en-US" sz="1400" dirty="0">
                <a:latin typeface="Consolas" panose="020B0609020204030204" pitchFamily="49" charset="0"/>
              </a:rPr>
              <a:t>’</a:t>
            </a:r>
            <a:r>
              <a:rPr lang="en-US" sz="2200" dirty="0"/>
              <a:t> or </a:t>
            </a:r>
            <a:r>
              <a:rPr lang="en-US" sz="1400" dirty="0">
                <a:latin typeface="Consolas" panose="020B0609020204030204" pitchFamily="49" charset="0"/>
              </a:rPr>
              <a:t>‘</a:t>
            </a:r>
            <a:r>
              <a:rPr lang="en-US" sz="1800" dirty="0">
                <a:latin typeface="Consolas" panose="020B0609020204030204" pitchFamily="49" charset="0"/>
              </a:rPr>
              <a:t>9</a:t>
            </a:r>
            <a:r>
              <a:rPr lang="en-US" sz="1400" dirty="0">
                <a:latin typeface="Consolas" panose="020B0609020204030204" pitchFamily="49" charset="0"/>
              </a:rPr>
              <a:t>’</a:t>
            </a:r>
            <a:r>
              <a:rPr lang="en-US" sz="2200" dirty="0"/>
              <a:t> (the character 9 is not the same as the integer 9) </a:t>
            </a:r>
            <a:endParaRPr lang="en-US" sz="1800" dirty="0"/>
          </a:p>
        </p:txBody>
      </p:sp>
    </p:spTree>
    <p:extLst>
      <p:ext uri="{BB962C8B-B14F-4D97-AF65-F5344CB8AC3E}">
        <p14:creationId xmlns:p14="http://schemas.microsoft.com/office/powerpoint/2010/main" val="1277060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Variables and Data types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lnSpcReduction="10000"/>
          </a:bodyPr>
          <a:lstStyle/>
          <a:p>
            <a:pPr>
              <a:lnSpc>
                <a:spcPct val="100000"/>
              </a:lnSpc>
              <a:spcBef>
                <a:spcPts val="0"/>
              </a:spcBef>
            </a:pPr>
            <a:r>
              <a:rPr lang="en-US" sz="2200" dirty="0"/>
              <a:t>Numeric data is further subdivided into ‘integral’ (whole numbers) and float-point numbers (have a decimal component)</a:t>
            </a:r>
          </a:p>
          <a:p>
            <a:pPr lvl="1">
              <a:lnSpc>
                <a:spcPct val="100000"/>
              </a:lnSpc>
              <a:spcBef>
                <a:spcPts val="0"/>
              </a:spcBef>
            </a:pPr>
            <a:r>
              <a:rPr lang="en-US" sz="1800" dirty="0"/>
              <a:t>Integrals are then divided into signed (can positive or negative) and unsigned (positive only)</a:t>
            </a:r>
          </a:p>
          <a:p>
            <a:pPr>
              <a:lnSpc>
                <a:spcPct val="100000"/>
              </a:lnSpc>
              <a:spcBef>
                <a:spcPts val="0"/>
              </a:spcBef>
            </a:pPr>
            <a:endParaRPr lang="en-US" sz="2200" dirty="0"/>
          </a:p>
          <a:p>
            <a:pPr>
              <a:lnSpc>
                <a:spcPct val="100000"/>
              </a:lnSpc>
              <a:spcBef>
                <a:spcPts val="0"/>
              </a:spcBef>
            </a:pPr>
            <a:r>
              <a:rPr lang="en-US" sz="2200" dirty="0"/>
              <a:t>Floating-point – represent any number that has a decimal component (even if the decimal component is 0, so 9 is an int and 9.0 is a double)</a:t>
            </a:r>
          </a:p>
          <a:p>
            <a:pPr lvl="1">
              <a:lnSpc>
                <a:spcPct val="100000"/>
              </a:lnSpc>
              <a:spcBef>
                <a:spcPts val="0"/>
              </a:spcBef>
            </a:pPr>
            <a:r>
              <a:rPr lang="en-US" sz="1800" dirty="0"/>
              <a:t>float 	(4 bytes/32 bits)</a:t>
            </a:r>
          </a:p>
          <a:p>
            <a:pPr lvl="1">
              <a:lnSpc>
                <a:spcPct val="100000"/>
              </a:lnSpc>
              <a:spcBef>
                <a:spcPts val="0"/>
              </a:spcBef>
            </a:pPr>
            <a:r>
              <a:rPr lang="en-US" sz="1800" dirty="0"/>
              <a:t>double  	(8 bytes/64 bits</a:t>
            </a:r>
          </a:p>
          <a:p>
            <a:pPr lvl="1">
              <a:lnSpc>
                <a:spcPct val="100000"/>
              </a:lnSpc>
              <a:spcBef>
                <a:spcPts val="0"/>
              </a:spcBef>
            </a:pPr>
            <a:r>
              <a:rPr lang="en-US" sz="1800" dirty="0"/>
              <a:t>decimal 	(16 bytes/128 bits)</a:t>
            </a:r>
          </a:p>
          <a:p>
            <a:pPr>
              <a:lnSpc>
                <a:spcPct val="100000"/>
              </a:lnSpc>
              <a:spcBef>
                <a:spcPts val="0"/>
              </a:spcBef>
            </a:pPr>
            <a:endParaRPr lang="en-US" sz="2200" dirty="0"/>
          </a:p>
          <a:p>
            <a:pPr>
              <a:lnSpc>
                <a:spcPct val="100000"/>
              </a:lnSpc>
              <a:spcBef>
                <a:spcPts val="0"/>
              </a:spcBef>
            </a:pPr>
            <a:r>
              <a:rPr lang="en-US" sz="2200" dirty="0"/>
              <a:t>Floating-point numbers are stored in 3 parts in memory: sign bit (indicate +/-); a mantissa and an exponent (raise the mantissa to the exponent, the apply the sign bit to get the actual value)</a:t>
            </a:r>
          </a:p>
        </p:txBody>
      </p:sp>
    </p:spTree>
    <p:extLst>
      <p:ext uri="{BB962C8B-B14F-4D97-AF65-F5344CB8AC3E}">
        <p14:creationId xmlns:p14="http://schemas.microsoft.com/office/powerpoint/2010/main" val="2184305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905482"/>
          </a:xfrm>
        </p:spPr>
        <p:txBody>
          <a:bodyPr/>
          <a:lstStyle/>
          <a:p>
            <a:r>
              <a:rPr lang="en-US" dirty="0"/>
              <a:t>Variables and Data types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lnSpcReduction="10000"/>
          </a:bodyPr>
          <a:lstStyle/>
          <a:p>
            <a:pPr>
              <a:lnSpc>
                <a:spcPct val="100000"/>
              </a:lnSpc>
              <a:spcBef>
                <a:spcPts val="0"/>
              </a:spcBef>
            </a:pPr>
            <a:r>
              <a:rPr lang="en-US" sz="2200" dirty="0"/>
              <a:t>Integral (whole numbers) represent all numbers that do no include a decimal point/decimal component</a:t>
            </a:r>
          </a:p>
          <a:p>
            <a:pPr lvl="1">
              <a:lnSpc>
                <a:spcPct val="100000"/>
              </a:lnSpc>
              <a:spcBef>
                <a:spcPts val="0"/>
              </a:spcBef>
            </a:pPr>
            <a:r>
              <a:rPr lang="en-US" sz="1800" dirty="0"/>
              <a:t>Signed</a:t>
            </a:r>
          </a:p>
          <a:p>
            <a:pPr lvl="2">
              <a:lnSpc>
                <a:spcPct val="100000"/>
              </a:lnSpc>
              <a:spcBef>
                <a:spcPts val="0"/>
              </a:spcBef>
            </a:pPr>
            <a:r>
              <a:rPr lang="en-US" sz="1600" dirty="0" err="1"/>
              <a:t>sbyte</a:t>
            </a:r>
            <a:r>
              <a:rPr lang="en-US" sz="1600" dirty="0"/>
              <a:t>	(1 bytes/8 bits)</a:t>
            </a:r>
          </a:p>
          <a:p>
            <a:pPr lvl="2">
              <a:lnSpc>
                <a:spcPct val="100000"/>
              </a:lnSpc>
              <a:spcBef>
                <a:spcPts val="0"/>
              </a:spcBef>
            </a:pPr>
            <a:r>
              <a:rPr lang="en-US" sz="1600" dirty="0"/>
              <a:t>short	(2 bytes/16 bits)</a:t>
            </a:r>
          </a:p>
          <a:p>
            <a:pPr lvl="2">
              <a:lnSpc>
                <a:spcPct val="100000"/>
              </a:lnSpc>
              <a:spcBef>
                <a:spcPts val="0"/>
              </a:spcBef>
            </a:pPr>
            <a:r>
              <a:rPr lang="en-US" sz="1600" dirty="0"/>
              <a:t>int	(4 bytes/32 bits)</a:t>
            </a:r>
          </a:p>
          <a:p>
            <a:pPr lvl="2">
              <a:lnSpc>
                <a:spcPct val="100000"/>
              </a:lnSpc>
              <a:spcBef>
                <a:spcPts val="0"/>
              </a:spcBef>
            </a:pPr>
            <a:r>
              <a:rPr lang="en-US" sz="1600" dirty="0"/>
              <a:t>long	(8 bytes/64 bits)</a:t>
            </a:r>
          </a:p>
          <a:p>
            <a:pPr lvl="1">
              <a:lnSpc>
                <a:spcPct val="100000"/>
              </a:lnSpc>
              <a:spcBef>
                <a:spcPts val="0"/>
              </a:spcBef>
            </a:pPr>
            <a:endParaRPr lang="en-US" sz="1800" dirty="0"/>
          </a:p>
          <a:p>
            <a:pPr lvl="1">
              <a:lnSpc>
                <a:spcPct val="100000"/>
              </a:lnSpc>
              <a:spcBef>
                <a:spcPts val="0"/>
              </a:spcBef>
            </a:pPr>
            <a:r>
              <a:rPr lang="en-US" sz="1800" dirty="0"/>
              <a:t>Unsigned</a:t>
            </a:r>
          </a:p>
          <a:p>
            <a:pPr lvl="2">
              <a:lnSpc>
                <a:spcPct val="100000"/>
              </a:lnSpc>
              <a:spcBef>
                <a:spcPts val="0"/>
              </a:spcBef>
            </a:pPr>
            <a:r>
              <a:rPr lang="en-US" sz="1600" dirty="0"/>
              <a:t>byte	(1 byte/8 bits)</a:t>
            </a:r>
          </a:p>
          <a:p>
            <a:pPr lvl="2">
              <a:lnSpc>
                <a:spcPct val="100000"/>
              </a:lnSpc>
              <a:spcBef>
                <a:spcPts val="0"/>
              </a:spcBef>
            </a:pPr>
            <a:r>
              <a:rPr lang="en-US" sz="1600" dirty="0" err="1"/>
              <a:t>ushort</a:t>
            </a:r>
            <a:r>
              <a:rPr lang="en-US" sz="1600" dirty="0"/>
              <a:t>	(2 bytes/16 bits)</a:t>
            </a:r>
          </a:p>
          <a:p>
            <a:pPr lvl="2">
              <a:lnSpc>
                <a:spcPct val="100000"/>
              </a:lnSpc>
              <a:spcBef>
                <a:spcPts val="0"/>
              </a:spcBef>
            </a:pPr>
            <a:r>
              <a:rPr lang="en-US" sz="1600" dirty="0" err="1"/>
              <a:t>uint</a:t>
            </a:r>
            <a:r>
              <a:rPr lang="en-US" sz="1600" dirty="0"/>
              <a:t>	(4 bytes/32 bits)</a:t>
            </a:r>
          </a:p>
          <a:p>
            <a:pPr lvl="2">
              <a:lnSpc>
                <a:spcPct val="100000"/>
              </a:lnSpc>
              <a:spcBef>
                <a:spcPts val="0"/>
              </a:spcBef>
            </a:pPr>
            <a:r>
              <a:rPr lang="en-US" sz="1600" dirty="0" err="1"/>
              <a:t>ulong</a:t>
            </a:r>
            <a:r>
              <a:rPr lang="en-US" sz="1600" dirty="0"/>
              <a:t>	(8 bytes/64 bits)</a:t>
            </a:r>
          </a:p>
          <a:p>
            <a:pPr lvl="2">
              <a:lnSpc>
                <a:spcPct val="100000"/>
              </a:lnSpc>
              <a:spcBef>
                <a:spcPts val="0"/>
              </a:spcBef>
            </a:pPr>
            <a:endParaRPr lang="en-US" sz="1600" dirty="0"/>
          </a:p>
          <a:p>
            <a:pPr>
              <a:lnSpc>
                <a:spcPct val="100000"/>
              </a:lnSpc>
              <a:spcBef>
                <a:spcPts val="0"/>
              </a:spcBef>
            </a:pPr>
            <a:r>
              <a:rPr lang="en-US" sz="2200" dirty="0"/>
              <a:t>Integrals are stored in binary form. Two’s complement is used to represent negative integrals</a:t>
            </a:r>
          </a:p>
        </p:txBody>
      </p:sp>
    </p:spTree>
    <p:extLst>
      <p:ext uri="{BB962C8B-B14F-4D97-AF65-F5344CB8AC3E}">
        <p14:creationId xmlns:p14="http://schemas.microsoft.com/office/powerpoint/2010/main" val="955459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0FEF-1965-4846-8A1C-F766745DEF60}"/>
              </a:ext>
            </a:extLst>
          </p:cNvPr>
          <p:cNvSpPr>
            <a:spLocks noGrp="1"/>
          </p:cNvSpPr>
          <p:nvPr>
            <p:ph type="title"/>
          </p:nvPr>
        </p:nvSpPr>
        <p:spPr>
          <a:xfrm>
            <a:off x="1141413" y="618518"/>
            <a:ext cx="9905998" cy="1057882"/>
          </a:xfrm>
        </p:spPr>
        <p:txBody>
          <a:bodyPr/>
          <a:lstStyle/>
          <a:p>
            <a:r>
              <a:rPr lang="en-US" dirty="0"/>
              <a:t>Variables and Data types</a:t>
            </a:r>
          </a:p>
        </p:txBody>
      </p:sp>
      <p:sp>
        <p:nvSpPr>
          <p:cNvPr id="3" name="Content Placeholder 2">
            <a:extLst>
              <a:ext uri="{FF2B5EF4-FFF2-40B4-BE49-F238E27FC236}">
                <a16:creationId xmlns:a16="http://schemas.microsoft.com/office/drawing/2014/main" id="{A04C5CA5-A866-4BDC-A875-57D6FF6B71FE}"/>
              </a:ext>
            </a:extLst>
          </p:cNvPr>
          <p:cNvSpPr>
            <a:spLocks noGrp="1"/>
          </p:cNvSpPr>
          <p:nvPr>
            <p:ph sz="half" idx="1"/>
          </p:nvPr>
        </p:nvSpPr>
        <p:spPr>
          <a:xfrm>
            <a:off x="1141410" y="1676400"/>
            <a:ext cx="4878389" cy="3124200"/>
          </a:xfrm>
        </p:spPr>
        <p:txBody>
          <a:bodyPr>
            <a:normAutofit/>
          </a:bodyPr>
          <a:lstStyle/>
          <a:p>
            <a:pPr>
              <a:lnSpc>
                <a:spcPct val="100000"/>
              </a:lnSpc>
              <a:spcBef>
                <a:spcPts val="0"/>
              </a:spcBef>
            </a:pPr>
            <a:r>
              <a:rPr lang="en-US" dirty="0"/>
              <a:t>The value types covered are:</a:t>
            </a:r>
          </a:p>
          <a:p>
            <a:pPr lvl="1">
              <a:lnSpc>
                <a:spcPct val="100000"/>
              </a:lnSpc>
              <a:spcBef>
                <a:spcPts val="0"/>
              </a:spcBef>
            </a:pPr>
            <a:r>
              <a:rPr lang="en-US" sz="2400" dirty="0"/>
              <a:t>bool </a:t>
            </a:r>
          </a:p>
          <a:p>
            <a:pPr lvl="1">
              <a:lnSpc>
                <a:spcPct val="100000"/>
              </a:lnSpc>
              <a:spcBef>
                <a:spcPts val="0"/>
              </a:spcBef>
            </a:pPr>
            <a:r>
              <a:rPr lang="en-US" sz="2400" dirty="0"/>
              <a:t>char </a:t>
            </a:r>
          </a:p>
          <a:p>
            <a:pPr lvl="1">
              <a:lnSpc>
                <a:spcPct val="100000"/>
              </a:lnSpc>
              <a:spcBef>
                <a:spcPts val="0"/>
              </a:spcBef>
            </a:pPr>
            <a:r>
              <a:rPr lang="en-US" sz="2400" dirty="0"/>
              <a:t>float </a:t>
            </a:r>
          </a:p>
          <a:p>
            <a:pPr lvl="1">
              <a:lnSpc>
                <a:spcPct val="100000"/>
              </a:lnSpc>
              <a:spcBef>
                <a:spcPts val="0"/>
              </a:spcBef>
            </a:pPr>
            <a:r>
              <a:rPr lang="en-US" sz="2400" dirty="0"/>
              <a:t>double </a:t>
            </a:r>
          </a:p>
          <a:p>
            <a:pPr lvl="1">
              <a:lnSpc>
                <a:spcPct val="100000"/>
              </a:lnSpc>
              <a:spcBef>
                <a:spcPts val="0"/>
              </a:spcBef>
            </a:pPr>
            <a:r>
              <a:rPr lang="en-US" sz="2400" dirty="0"/>
              <a:t>decimal </a:t>
            </a:r>
          </a:p>
          <a:p>
            <a:pPr lvl="1">
              <a:lnSpc>
                <a:spcPct val="100000"/>
              </a:lnSpc>
              <a:spcBef>
                <a:spcPts val="0"/>
              </a:spcBef>
            </a:pPr>
            <a:r>
              <a:rPr lang="en-US" sz="2400" dirty="0" err="1"/>
              <a:t>sbyte</a:t>
            </a:r>
            <a:r>
              <a:rPr lang="en-US" sz="2400" dirty="0"/>
              <a:t> </a:t>
            </a:r>
          </a:p>
          <a:p>
            <a:pPr lvl="1">
              <a:lnSpc>
                <a:spcPct val="100000"/>
              </a:lnSpc>
              <a:spcBef>
                <a:spcPts val="0"/>
              </a:spcBef>
            </a:pPr>
            <a:r>
              <a:rPr lang="en-US" sz="2400" dirty="0"/>
              <a:t>short </a:t>
            </a:r>
          </a:p>
        </p:txBody>
      </p:sp>
      <p:sp>
        <p:nvSpPr>
          <p:cNvPr id="4" name="Content Placeholder 3">
            <a:extLst>
              <a:ext uri="{FF2B5EF4-FFF2-40B4-BE49-F238E27FC236}">
                <a16:creationId xmlns:a16="http://schemas.microsoft.com/office/drawing/2014/main" id="{C63AD942-E04B-4BB2-8384-97AF481D710A}"/>
              </a:ext>
            </a:extLst>
          </p:cNvPr>
          <p:cNvSpPr>
            <a:spLocks noGrp="1"/>
          </p:cNvSpPr>
          <p:nvPr>
            <p:ph sz="half" idx="2"/>
          </p:nvPr>
        </p:nvSpPr>
        <p:spPr>
          <a:xfrm>
            <a:off x="6172200" y="1676400"/>
            <a:ext cx="4875211" cy="3124200"/>
          </a:xfrm>
        </p:spPr>
        <p:txBody>
          <a:bodyPr>
            <a:normAutofit/>
          </a:bodyPr>
          <a:lstStyle/>
          <a:p>
            <a:endParaRPr lang="en-US" sz="3200" dirty="0"/>
          </a:p>
          <a:p>
            <a:pPr lvl="1">
              <a:lnSpc>
                <a:spcPct val="100000"/>
              </a:lnSpc>
              <a:spcBef>
                <a:spcPts val="0"/>
              </a:spcBef>
            </a:pPr>
            <a:r>
              <a:rPr lang="en-US" sz="2400" dirty="0"/>
              <a:t>int </a:t>
            </a:r>
          </a:p>
          <a:p>
            <a:pPr lvl="1">
              <a:lnSpc>
                <a:spcPct val="100000"/>
              </a:lnSpc>
              <a:spcBef>
                <a:spcPts val="0"/>
              </a:spcBef>
            </a:pPr>
            <a:r>
              <a:rPr lang="en-US" sz="2400" dirty="0"/>
              <a:t>long </a:t>
            </a:r>
          </a:p>
          <a:p>
            <a:pPr lvl="1">
              <a:lnSpc>
                <a:spcPct val="100000"/>
              </a:lnSpc>
              <a:spcBef>
                <a:spcPts val="0"/>
              </a:spcBef>
            </a:pPr>
            <a:r>
              <a:rPr lang="en-US" sz="2400" dirty="0"/>
              <a:t>byte </a:t>
            </a:r>
          </a:p>
          <a:p>
            <a:pPr lvl="1">
              <a:lnSpc>
                <a:spcPct val="100000"/>
              </a:lnSpc>
              <a:spcBef>
                <a:spcPts val="0"/>
              </a:spcBef>
            </a:pPr>
            <a:r>
              <a:rPr lang="en-US" sz="2400" dirty="0" err="1"/>
              <a:t>ushort</a:t>
            </a:r>
            <a:r>
              <a:rPr lang="en-US" sz="2400" dirty="0"/>
              <a:t> </a:t>
            </a:r>
          </a:p>
          <a:p>
            <a:pPr lvl="1">
              <a:lnSpc>
                <a:spcPct val="100000"/>
              </a:lnSpc>
              <a:spcBef>
                <a:spcPts val="0"/>
              </a:spcBef>
            </a:pPr>
            <a:r>
              <a:rPr lang="en-US" sz="2400" dirty="0" err="1"/>
              <a:t>uint</a:t>
            </a:r>
            <a:r>
              <a:rPr lang="en-US" sz="2400" dirty="0"/>
              <a:t> </a:t>
            </a:r>
          </a:p>
          <a:p>
            <a:pPr lvl="1">
              <a:lnSpc>
                <a:spcPct val="100000"/>
              </a:lnSpc>
              <a:spcBef>
                <a:spcPts val="0"/>
              </a:spcBef>
            </a:pPr>
            <a:r>
              <a:rPr lang="en-US" sz="2400" dirty="0" err="1"/>
              <a:t>ulong</a:t>
            </a:r>
            <a:r>
              <a:rPr lang="en-US" sz="2400" dirty="0"/>
              <a:t> </a:t>
            </a:r>
            <a:endParaRPr lang="en-US" sz="2800" dirty="0"/>
          </a:p>
        </p:txBody>
      </p:sp>
      <p:sp>
        <p:nvSpPr>
          <p:cNvPr id="6" name="Content Placeholder 2">
            <a:extLst>
              <a:ext uri="{FF2B5EF4-FFF2-40B4-BE49-F238E27FC236}">
                <a16:creationId xmlns:a16="http://schemas.microsoft.com/office/drawing/2014/main" id="{C52C3D69-7A1B-49AD-B35D-CD88B008A7DB}"/>
              </a:ext>
            </a:extLst>
          </p:cNvPr>
          <p:cNvSpPr txBox="1">
            <a:spLocks/>
          </p:cNvSpPr>
          <p:nvPr/>
        </p:nvSpPr>
        <p:spPr>
          <a:xfrm>
            <a:off x="1141410" y="4762500"/>
            <a:ext cx="9412290" cy="105788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00000"/>
              </a:lnSpc>
              <a:spcBef>
                <a:spcPts val="0"/>
              </a:spcBef>
            </a:pPr>
            <a:r>
              <a:rPr lang="en-US" dirty="0"/>
              <a:t>There is one additional value type, struct. However, struct is not covered in PG1</a:t>
            </a:r>
          </a:p>
          <a:p>
            <a:endParaRPr lang="en-US" dirty="0"/>
          </a:p>
        </p:txBody>
      </p:sp>
    </p:spTree>
    <p:extLst>
      <p:ext uri="{BB962C8B-B14F-4D97-AF65-F5344CB8AC3E}">
        <p14:creationId xmlns:p14="http://schemas.microsoft.com/office/powerpoint/2010/main" val="2122815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Variables and Data types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a:bodyPr>
          <a:lstStyle/>
          <a:p>
            <a:pPr>
              <a:lnSpc>
                <a:spcPct val="100000"/>
              </a:lnSpc>
              <a:spcBef>
                <a:spcPts val="0"/>
              </a:spcBef>
            </a:pPr>
            <a:r>
              <a:rPr lang="en-US" sz="2200" dirty="0"/>
              <a:t>The previous slide lists the C# value types. Anything that is not a value type, is a reference type</a:t>
            </a:r>
          </a:p>
          <a:p>
            <a:pPr>
              <a:lnSpc>
                <a:spcPct val="100000"/>
              </a:lnSpc>
              <a:spcBef>
                <a:spcPts val="0"/>
              </a:spcBef>
            </a:pPr>
            <a:endParaRPr lang="en-US" sz="2200" dirty="0"/>
          </a:p>
          <a:p>
            <a:pPr>
              <a:lnSpc>
                <a:spcPct val="100000"/>
              </a:lnSpc>
              <a:spcBef>
                <a:spcPts val="0"/>
              </a:spcBef>
            </a:pPr>
            <a:r>
              <a:rPr lang="en-US" sz="2200" dirty="0"/>
              <a:t>Some examples of value types:</a:t>
            </a:r>
          </a:p>
          <a:p>
            <a:pPr lvl="1">
              <a:lnSpc>
                <a:spcPct val="100000"/>
              </a:lnSpc>
              <a:spcBef>
                <a:spcPts val="0"/>
              </a:spcBef>
            </a:pPr>
            <a:r>
              <a:rPr lang="en-US" sz="1800" dirty="0"/>
              <a:t>Arrays</a:t>
            </a:r>
          </a:p>
          <a:p>
            <a:pPr lvl="1">
              <a:lnSpc>
                <a:spcPct val="100000"/>
              </a:lnSpc>
              <a:spcBef>
                <a:spcPts val="0"/>
              </a:spcBef>
            </a:pPr>
            <a:r>
              <a:rPr lang="en-US" sz="1800" dirty="0"/>
              <a:t>Objects</a:t>
            </a:r>
          </a:p>
          <a:p>
            <a:pPr lvl="1">
              <a:lnSpc>
                <a:spcPct val="100000"/>
              </a:lnSpc>
              <a:spcBef>
                <a:spcPts val="0"/>
              </a:spcBef>
            </a:pPr>
            <a:r>
              <a:rPr lang="en-US" sz="1800" dirty="0"/>
              <a:t>Enums</a:t>
            </a:r>
          </a:p>
          <a:p>
            <a:pPr lvl="1">
              <a:lnSpc>
                <a:spcPct val="100000"/>
              </a:lnSpc>
              <a:spcBef>
                <a:spcPts val="0"/>
              </a:spcBef>
            </a:pPr>
            <a:endParaRPr lang="en-US" sz="1800" dirty="0"/>
          </a:p>
        </p:txBody>
      </p:sp>
    </p:spTree>
    <p:extLst>
      <p:ext uri="{BB962C8B-B14F-4D97-AF65-F5344CB8AC3E}">
        <p14:creationId xmlns:p14="http://schemas.microsoft.com/office/powerpoint/2010/main" val="2206388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Variables and Data types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a:bodyPr>
          <a:lstStyle/>
          <a:p>
            <a:pPr>
              <a:lnSpc>
                <a:spcPct val="100000"/>
              </a:lnSpc>
              <a:spcBef>
                <a:spcPts val="0"/>
              </a:spcBef>
            </a:pPr>
            <a:r>
              <a:rPr lang="en-US" sz="2200" dirty="0"/>
              <a:t>The terms ‘value type’ and ‘reference type’ is an allusion to how the data is handled when it is pass as a parameter to a method</a:t>
            </a:r>
          </a:p>
          <a:p>
            <a:pPr lvl="1">
              <a:lnSpc>
                <a:spcPct val="100000"/>
              </a:lnSpc>
              <a:spcBef>
                <a:spcPts val="0"/>
              </a:spcBef>
            </a:pPr>
            <a:r>
              <a:rPr lang="en-US" sz="1800" dirty="0"/>
              <a:t>When a value type is passed to a method, the original is not passed, but instead a copy of the data is passed. Any changes the method makes to the passed data only affects the copy, not the original data</a:t>
            </a:r>
          </a:p>
          <a:p>
            <a:pPr lvl="1">
              <a:lnSpc>
                <a:spcPct val="100000"/>
              </a:lnSpc>
              <a:spcBef>
                <a:spcPts val="0"/>
              </a:spcBef>
            </a:pPr>
            <a:endParaRPr lang="en-US" sz="1800" dirty="0"/>
          </a:p>
          <a:p>
            <a:pPr lvl="1">
              <a:lnSpc>
                <a:spcPct val="100000"/>
              </a:lnSpc>
              <a:spcBef>
                <a:spcPts val="0"/>
              </a:spcBef>
            </a:pPr>
            <a:r>
              <a:rPr lang="en-US" sz="1800" dirty="0"/>
              <a:t>When a reference type is passed to a method, a copy of the reference is passed. Since the original and the copy both refer to the same data, any change made to the referenced data is shown by both the original reference and the copied reference (that is, they both ‘point’ to the same memory location)</a:t>
            </a:r>
          </a:p>
        </p:txBody>
      </p:sp>
    </p:spTree>
    <p:extLst>
      <p:ext uri="{BB962C8B-B14F-4D97-AF65-F5344CB8AC3E}">
        <p14:creationId xmlns:p14="http://schemas.microsoft.com/office/powerpoint/2010/main" val="2415667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0CE2-E078-4D59-8B46-3E641ADBBE28}"/>
              </a:ext>
            </a:extLst>
          </p:cNvPr>
          <p:cNvSpPr>
            <a:spLocks noGrp="1"/>
          </p:cNvSpPr>
          <p:nvPr>
            <p:ph type="title"/>
          </p:nvPr>
        </p:nvSpPr>
        <p:spPr/>
        <p:txBody>
          <a:bodyPr/>
          <a:lstStyle/>
          <a:p>
            <a:r>
              <a:rPr lang="en-US" dirty="0"/>
              <a:t>Programming Errors</a:t>
            </a:r>
          </a:p>
        </p:txBody>
      </p:sp>
      <p:sp>
        <p:nvSpPr>
          <p:cNvPr id="3" name="Text Placeholder 2">
            <a:extLst>
              <a:ext uri="{FF2B5EF4-FFF2-40B4-BE49-F238E27FC236}">
                <a16:creationId xmlns:a16="http://schemas.microsoft.com/office/drawing/2014/main" id="{206CD10F-9F6A-40F0-9236-CF80E5137E10}"/>
              </a:ext>
            </a:extLst>
          </p:cNvPr>
          <p:cNvSpPr>
            <a:spLocks noGrp="1"/>
          </p:cNvSpPr>
          <p:nvPr>
            <p:ph type="body" idx="1"/>
          </p:nvPr>
        </p:nvSpPr>
        <p:spPr/>
        <p:txBody>
          <a:bodyPr/>
          <a:lstStyle/>
          <a:p>
            <a:r>
              <a:rPr lang="en-US" dirty="0">
                <a:solidFill>
                  <a:srgbClr val="FFFF00"/>
                </a:solidFill>
              </a:rPr>
              <a:t>What could possibly go wrong?</a:t>
            </a:r>
          </a:p>
        </p:txBody>
      </p:sp>
    </p:spTree>
    <p:extLst>
      <p:ext uri="{BB962C8B-B14F-4D97-AF65-F5344CB8AC3E}">
        <p14:creationId xmlns:p14="http://schemas.microsoft.com/office/powerpoint/2010/main" val="3603915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Variables and Data types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358900"/>
            <a:ext cx="9905999" cy="5029200"/>
          </a:xfrm>
        </p:spPr>
        <p:txBody>
          <a:bodyPr>
            <a:normAutofit/>
          </a:bodyPr>
          <a:lstStyle/>
          <a:p>
            <a:pPr>
              <a:lnSpc>
                <a:spcPct val="100000"/>
              </a:lnSpc>
              <a:spcBef>
                <a:spcPts val="0"/>
              </a:spcBef>
            </a:pPr>
            <a:r>
              <a:rPr lang="en-US" dirty="0"/>
              <a:t>Determining the correct data type to use for a variable</a:t>
            </a:r>
          </a:p>
        </p:txBody>
      </p:sp>
      <p:pic>
        <p:nvPicPr>
          <p:cNvPr id="5" name="Picture 4" descr="A picture containing drawing&#10;&#10;Description automatically generated">
            <a:extLst>
              <a:ext uri="{FF2B5EF4-FFF2-40B4-BE49-F238E27FC236}">
                <a16:creationId xmlns:a16="http://schemas.microsoft.com/office/drawing/2014/main" id="{AFEFE3BA-9A8F-413D-99AE-18B2F5987991}"/>
              </a:ext>
            </a:extLst>
          </p:cNvPr>
          <p:cNvPicPr>
            <a:picLocks noChangeAspect="1"/>
          </p:cNvPicPr>
          <p:nvPr/>
        </p:nvPicPr>
        <p:blipFill>
          <a:blip r:embed="rId2"/>
          <a:stretch>
            <a:fillRect/>
          </a:stretch>
        </p:blipFill>
        <p:spPr>
          <a:xfrm>
            <a:off x="2441240" y="1904980"/>
            <a:ext cx="7309519" cy="4008120"/>
          </a:xfrm>
          <a:prstGeom prst="rect">
            <a:avLst/>
          </a:prstGeom>
        </p:spPr>
      </p:pic>
    </p:spTree>
    <p:extLst>
      <p:ext uri="{BB962C8B-B14F-4D97-AF65-F5344CB8AC3E}">
        <p14:creationId xmlns:p14="http://schemas.microsoft.com/office/powerpoint/2010/main" val="4292997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Variables and Data types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a:bodyPr>
          <a:lstStyle/>
          <a:p>
            <a:pPr>
              <a:lnSpc>
                <a:spcPct val="100000"/>
              </a:lnSpc>
              <a:spcBef>
                <a:spcPts val="0"/>
              </a:spcBef>
            </a:pPr>
            <a:r>
              <a:rPr lang="en-US" dirty="0"/>
              <a:t>Use the chart to determine the ‘best’ data type for each example</a:t>
            </a:r>
          </a:p>
          <a:p>
            <a:pPr lvl="1">
              <a:lnSpc>
                <a:spcPct val="100000"/>
              </a:lnSpc>
              <a:spcBef>
                <a:spcPts val="0"/>
              </a:spcBef>
            </a:pPr>
            <a:r>
              <a:rPr lang="en-US" dirty="0"/>
              <a:t>Student’s GPA </a:t>
            </a:r>
          </a:p>
          <a:p>
            <a:pPr lvl="1">
              <a:lnSpc>
                <a:spcPct val="100000"/>
              </a:lnSpc>
              <a:spcBef>
                <a:spcPts val="0"/>
              </a:spcBef>
            </a:pPr>
            <a:r>
              <a:rPr lang="en-US" dirty="0"/>
              <a:t>Responses to a multiple-choice test</a:t>
            </a:r>
          </a:p>
          <a:p>
            <a:pPr lvl="1">
              <a:lnSpc>
                <a:spcPct val="100000"/>
              </a:lnSpc>
              <a:spcBef>
                <a:spcPts val="0"/>
              </a:spcBef>
            </a:pPr>
            <a:r>
              <a:rPr lang="en-US" dirty="0"/>
              <a:t>Client’s age</a:t>
            </a:r>
          </a:p>
          <a:p>
            <a:pPr lvl="1">
              <a:lnSpc>
                <a:spcPct val="100000"/>
              </a:lnSpc>
              <a:spcBef>
                <a:spcPts val="0"/>
              </a:spcBef>
            </a:pPr>
            <a:r>
              <a:rPr lang="en-US" dirty="0"/>
              <a:t>Advertiser’s logo</a:t>
            </a:r>
          </a:p>
          <a:p>
            <a:pPr lvl="1">
              <a:lnSpc>
                <a:spcPct val="100000"/>
              </a:lnSpc>
              <a:spcBef>
                <a:spcPts val="0"/>
              </a:spcBef>
            </a:pPr>
            <a:r>
              <a:rPr lang="en-US" dirty="0"/>
              <a:t>Light speed</a:t>
            </a:r>
          </a:p>
          <a:p>
            <a:pPr lvl="1">
              <a:lnSpc>
                <a:spcPct val="100000"/>
              </a:lnSpc>
              <a:spcBef>
                <a:spcPts val="0"/>
              </a:spcBef>
            </a:pPr>
            <a:r>
              <a:rPr lang="en-US" dirty="0"/>
              <a:t>Band’s name</a:t>
            </a:r>
          </a:p>
          <a:p>
            <a:pPr lvl="1">
              <a:lnSpc>
                <a:spcPct val="100000"/>
              </a:lnSpc>
              <a:spcBef>
                <a:spcPts val="0"/>
              </a:spcBef>
            </a:pPr>
            <a:r>
              <a:rPr lang="en-US" dirty="0"/>
              <a:t>Pizza place phone number</a:t>
            </a:r>
          </a:p>
          <a:p>
            <a:pPr lvl="1">
              <a:lnSpc>
                <a:spcPct val="100000"/>
              </a:lnSpc>
              <a:spcBef>
                <a:spcPts val="0"/>
              </a:spcBef>
            </a:pPr>
            <a:r>
              <a:rPr lang="en-US" dirty="0"/>
              <a:t>Roman numeral examples</a:t>
            </a:r>
          </a:p>
          <a:p>
            <a:pPr lvl="1">
              <a:lnSpc>
                <a:spcPct val="100000"/>
              </a:lnSpc>
              <a:spcBef>
                <a:spcPts val="0"/>
              </a:spcBef>
            </a:pPr>
            <a:r>
              <a:rPr lang="en-US" dirty="0"/>
              <a:t>Distance from home to school</a:t>
            </a:r>
          </a:p>
          <a:p>
            <a:pPr>
              <a:lnSpc>
                <a:spcPct val="100000"/>
              </a:lnSpc>
              <a:spcBef>
                <a:spcPts val="0"/>
              </a:spcBef>
            </a:pPr>
            <a:endParaRPr lang="en-US" dirty="0"/>
          </a:p>
        </p:txBody>
      </p:sp>
      <p:pic>
        <p:nvPicPr>
          <p:cNvPr id="4" name="Picture 3">
            <a:extLst>
              <a:ext uri="{FF2B5EF4-FFF2-40B4-BE49-F238E27FC236}">
                <a16:creationId xmlns:a16="http://schemas.microsoft.com/office/drawing/2014/main" id="{A9B52800-4728-44C3-855D-54A8E507F241}"/>
              </a:ext>
            </a:extLst>
          </p:cNvPr>
          <p:cNvPicPr>
            <a:picLocks noChangeAspect="1"/>
          </p:cNvPicPr>
          <p:nvPr/>
        </p:nvPicPr>
        <p:blipFill>
          <a:blip r:embed="rId2"/>
          <a:stretch>
            <a:fillRect/>
          </a:stretch>
        </p:blipFill>
        <p:spPr>
          <a:xfrm>
            <a:off x="5559768" y="2265466"/>
            <a:ext cx="5487643" cy="3009058"/>
          </a:xfrm>
          <a:prstGeom prst="rect">
            <a:avLst/>
          </a:prstGeom>
        </p:spPr>
      </p:pic>
    </p:spTree>
    <p:extLst>
      <p:ext uri="{BB962C8B-B14F-4D97-AF65-F5344CB8AC3E}">
        <p14:creationId xmlns:p14="http://schemas.microsoft.com/office/powerpoint/2010/main" val="1343070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Variables and Data types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672590"/>
            <a:ext cx="9905999" cy="4042411"/>
          </a:xfrm>
        </p:spPr>
        <p:txBody>
          <a:bodyPr>
            <a:normAutofit/>
          </a:bodyPr>
          <a:lstStyle/>
          <a:p>
            <a:pPr>
              <a:lnSpc>
                <a:spcPct val="100000"/>
              </a:lnSpc>
              <a:spcBef>
                <a:spcPts val="0"/>
              </a:spcBef>
            </a:pPr>
            <a:r>
              <a:rPr lang="en-US" sz="2800" dirty="0"/>
              <a:t>Literal Values vs Constants </a:t>
            </a:r>
          </a:p>
          <a:p>
            <a:pPr lvl="1">
              <a:lnSpc>
                <a:spcPct val="100000"/>
              </a:lnSpc>
              <a:spcBef>
                <a:spcPts val="0"/>
              </a:spcBef>
            </a:pPr>
            <a:r>
              <a:rPr lang="en-US" sz="2400" dirty="0"/>
              <a:t>A </a:t>
            </a:r>
            <a:r>
              <a:rPr lang="en-US" sz="2400" dirty="0">
                <a:solidFill>
                  <a:srgbClr val="FFFF00"/>
                </a:solidFill>
              </a:rPr>
              <a:t>literal</a:t>
            </a:r>
            <a:r>
              <a:rPr lang="en-US" sz="2400" dirty="0"/>
              <a:t> is the </a:t>
            </a:r>
            <a:r>
              <a:rPr lang="en-US" sz="2400" dirty="0">
                <a:solidFill>
                  <a:srgbClr val="FFFF00"/>
                </a:solidFill>
              </a:rPr>
              <a:t>value</a:t>
            </a:r>
            <a:r>
              <a:rPr lang="en-US" sz="2400" dirty="0"/>
              <a:t> of something and is </a:t>
            </a:r>
            <a:r>
              <a:rPr lang="en-US" sz="2400" dirty="0">
                <a:solidFill>
                  <a:srgbClr val="FFFF00"/>
                </a:solidFill>
              </a:rPr>
              <a:t>not represented by an identifier</a:t>
            </a:r>
          </a:p>
          <a:p>
            <a:pPr lvl="1">
              <a:lnSpc>
                <a:spcPct val="100000"/>
              </a:lnSpc>
              <a:spcBef>
                <a:spcPts val="0"/>
              </a:spcBef>
            </a:pPr>
            <a:endParaRPr lang="en-US" sz="2400" dirty="0"/>
          </a:p>
          <a:p>
            <a:pPr lvl="2">
              <a:lnSpc>
                <a:spcPct val="100000"/>
              </a:lnSpc>
              <a:spcBef>
                <a:spcPts val="0"/>
              </a:spcBef>
            </a:pPr>
            <a:r>
              <a:rPr lang="en-US" sz="2000" dirty="0"/>
              <a:t>Some examples:</a:t>
            </a:r>
          </a:p>
          <a:p>
            <a:pPr lvl="3">
              <a:lnSpc>
                <a:spcPct val="100000"/>
              </a:lnSpc>
              <a:spcBef>
                <a:spcPts val="0"/>
              </a:spcBef>
            </a:pPr>
            <a:r>
              <a:rPr lang="en-US" sz="1800" dirty="0"/>
              <a:t>int literal: 524328</a:t>
            </a:r>
          </a:p>
          <a:p>
            <a:pPr lvl="3">
              <a:lnSpc>
                <a:spcPct val="100000"/>
              </a:lnSpc>
              <a:spcBef>
                <a:spcPts val="0"/>
              </a:spcBef>
            </a:pPr>
            <a:r>
              <a:rPr lang="en-US" sz="1800" dirty="0"/>
              <a:t>double literal: 3.1415926535897932384626433832795028841971693993751</a:t>
            </a:r>
          </a:p>
          <a:p>
            <a:pPr lvl="3">
              <a:lnSpc>
                <a:spcPct val="100000"/>
              </a:lnSpc>
              <a:spcBef>
                <a:spcPts val="0"/>
              </a:spcBef>
            </a:pPr>
            <a:r>
              <a:rPr lang="en-US" sz="1800" dirty="0"/>
              <a:t>char literal: ‘a’</a:t>
            </a:r>
          </a:p>
          <a:p>
            <a:pPr lvl="3">
              <a:lnSpc>
                <a:spcPct val="100000"/>
              </a:lnSpc>
              <a:spcBef>
                <a:spcPts val="0"/>
              </a:spcBef>
            </a:pPr>
            <a:r>
              <a:rPr lang="en-US" sz="1800" dirty="0"/>
              <a:t>bool literal: true</a:t>
            </a:r>
          </a:p>
          <a:p>
            <a:pPr lvl="3">
              <a:lnSpc>
                <a:spcPct val="100000"/>
              </a:lnSpc>
              <a:spcBef>
                <a:spcPts val="0"/>
              </a:spcBef>
            </a:pPr>
            <a:r>
              <a:rPr lang="en-US" sz="1800" dirty="0"/>
              <a:t>string literal: “racecar”</a:t>
            </a:r>
          </a:p>
          <a:p>
            <a:pPr lvl="1">
              <a:lnSpc>
                <a:spcPct val="100000"/>
              </a:lnSpc>
              <a:spcBef>
                <a:spcPts val="0"/>
              </a:spcBef>
            </a:pPr>
            <a:endParaRPr lang="en-US" sz="2400" dirty="0"/>
          </a:p>
          <a:p>
            <a:pPr lvl="2">
              <a:lnSpc>
                <a:spcPct val="100000"/>
              </a:lnSpc>
              <a:spcBef>
                <a:spcPts val="0"/>
              </a:spcBef>
            </a:pPr>
            <a:r>
              <a:rPr lang="en-US" sz="2000" dirty="0">
                <a:solidFill>
                  <a:srgbClr val="FFFF00"/>
                </a:solidFill>
              </a:rPr>
              <a:t>Literal values cannot change</a:t>
            </a:r>
            <a:r>
              <a:rPr lang="en-US" sz="2000" dirty="0"/>
              <a:t> (42 will always be 42)</a:t>
            </a:r>
          </a:p>
        </p:txBody>
      </p:sp>
    </p:spTree>
    <p:extLst>
      <p:ext uri="{BB962C8B-B14F-4D97-AF65-F5344CB8AC3E}">
        <p14:creationId xmlns:p14="http://schemas.microsoft.com/office/powerpoint/2010/main" val="2551258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Variables and Data types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a:bodyPr>
          <a:lstStyle/>
          <a:p>
            <a:pPr>
              <a:lnSpc>
                <a:spcPct val="100000"/>
              </a:lnSpc>
              <a:spcBef>
                <a:spcPts val="0"/>
              </a:spcBef>
            </a:pPr>
            <a:r>
              <a:rPr lang="en-US" sz="2800" dirty="0"/>
              <a:t>Literal Values vs Constants </a:t>
            </a:r>
          </a:p>
          <a:p>
            <a:pPr>
              <a:lnSpc>
                <a:spcPct val="100000"/>
              </a:lnSpc>
              <a:spcBef>
                <a:spcPts val="0"/>
              </a:spcBef>
            </a:pPr>
            <a:endParaRPr lang="en-US" sz="2800" dirty="0"/>
          </a:p>
          <a:p>
            <a:pPr lvl="1">
              <a:lnSpc>
                <a:spcPct val="100000"/>
              </a:lnSpc>
              <a:spcBef>
                <a:spcPts val="0"/>
              </a:spcBef>
            </a:pPr>
            <a:r>
              <a:rPr lang="en-US" sz="2400" dirty="0">
                <a:solidFill>
                  <a:srgbClr val="FFFF00"/>
                </a:solidFill>
              </a:rPr>
              <a:t>Constants</a:t>
            </a:r>
            <a:r>
              <a:rPr lang="en-US" sz="2400" dirty="0"/>
              <a:t> are values that </a:t>
            </a:r>
            <a:r>
              <a:rPr lang="en-US" sz="2400" dirty="0">
                <a:solidFill>
                  <a:srgbClr val="FFFF00"/>
                </a:solidFill>
              </a:rPr>
              <a:t>cannot be changed</a:t>
            </a:r>
            <a:r>
              <a:rPr lang="en-US" sz="2400" dirty="0"/>
              <a:t> (once they are set) but are </a:t>
            </a:r>
            <a:r>
              <a:rPr lang="en-US" sz="2400" dirty="0">
                <a:solidFill>
                  <a:srgbClr val="FFFF00"/>
                </a:solidFill>
              </a:rPr>
              <a:t>represented</a:t>
            </a:r>
            <a:r>
              <a:rPr lang="en-US" sz="2400" dirty="0"/>
              <a:t> </a:t>
            </a:r>
            <a:r>
              <a:rPr lang="en-US" sz="2400" dirty="0">
                <a:solidFill>
                  <a:srgbClr val="FFFF00"/>
                </a:solidFill>
              </a:rPr>
              <a:t>by</a:t>
            </a:r>
            <a:r>
              <a:rPr lang="en-US" sz="2400" dirty="0"/>
              <a:t> an </a:t>
            </a:r>
            <a:r>
              <a:rPr lang="en-US" sz="2400" dirty="0">
                <a:solidFill>
                  <a:srgbClr val="FFFF00"/>
                </a:solidFill>
              </a:rPr>
              <a:t>identifier</a:t>
            </a:r>
          </a:p>
          <a:p>
            <a:pPr>
              <a:lnSpc>
                <a:spcPct val="100000"/>
              </a:lnSpc>
              <a:spcBef>
                <a:spcPts val="0"/>
              </a:spcBef>
            </a:pPr>
            <a:endParaRPr lang="en-US" sz="2800" dirty="0"/>
          </a:p>
          <a:p>
            <a:pPr lvl="2">
              <a:lnSpc>
                <a:spcPct val="100000"/>
              </a:lnSpc>
              <a:spcBef>
                <a:spcPts val="0"/>
              </a:spcBef>
            </a:pPr>
            <a:r>
              <a:rPr lang="en-US" sz="2000" dirty="0"/>
              <a:t>Constants are created using the </a:t>
            </a:r>
            <a:r>
              <a:rPr lang="en-US" sz="2000" dirty="0">
                <a:solidFill>
                  <a:srgbClr val="FFFF00"/>
                </a:solidFill>
              </a:rPr>
              <a:t>const</a:t>
            </a:r>
            <a:r>
              <a:rPr lang="en-US" sz="2000" dirty="0"/>
              <a:t> </a:t>
            </a:r>
            <a:r>
              <a:rPr lang="en-US" sz="2000" dirty="0">
                <a:solidFill>
                  <a:srgbClr val="FFFF00"/>
                </a:solidFill>
              </a:rPr>
              <a:t>keyword</a:t>
            </a:r>
          </a:p>
          <a:p>
            <a:pPr lvl="2">
              <a:lnSpc>
                <a:spcPct val="100000"/>
              </a:lnSpc>
              <a:spcBef>
                <a:spcPts val="0"/>
              </a:spcBef>
            </a:pPr>
            <a:r>
              <a:rPr lang="en-US" sz="2000" dirty="0"/>
              <a:t>All </a:t>
            </a:r>
            <a:r>
              <a:rPr lang="en-US" sz="2000" dirty="0">
                <a:solidFill>
                  <a:srgbClr val="FFFF00"/>
                </a:solidFill>
              </a:rPr>
              <a:t>constants</a:t>
            </a:r>
            <a:r>
              <a:rPr lang="en-US" sz="2000" dirty="0"/>
              <a:t> in C# </a:t>
            </a:r>
            <a:r>
              <a:rPr lang="en-US" sz="2000" dirty="0">
                <a:solidFill>
                  <a:srgbClr val="FFFF00"/>
                </a:solidFill>
              </a:rPr>
              <a:t>are</a:t>
            </a:r>
            <a:r>
              <a:rPr lang="en-US" sz="2000" dirty="0"/>
              <a:t> automatically </a:t>
            </a:r>
            <a:r>
              <a:rPr lang="en-US" sz="2000" dirty="0">
                <a:solidFill>
                  <a:srgbClr val="FFFF00"/>
                </a:solidFill>
              </a:rPr>
              <a:t>static</a:t>
            </a:r>
          </a:p>
          <a:p>
            <a:pPr marL="0" indent="0">
              <a:lnSpc>
                <a:spcPct val="100000"/>
              </a:lnSpc>
              <a:spcBef>
                <a:spcPts val="0"/>
              </a:spcBef>
              <a:buNone/>
            </a:pPr>
            <a:endParaRPr lang="en-US" sz="2800" dirty="0"/>
          </a:p>
        </p:txBody>
      </p:sp>
    </p:spTree>
    <p:extLst>
      <p:ext uri="{BB962C8B-B14F-4D97-AF65-F5344CB8AC3E}">
        <p14:creationId xmlns:p14="http://schemas.microsoft.com/office/powerpoint/2010/main" val="1919147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0CE2-E078-4D59-8B46-3E641ADBBE28}"/>
              </a:ext>
            </a:extLst>
          </p:cNvPr>
          <p:cNvSpPr>
            <a:spLocks noGrp="1"/>
          </p:cNvSpPr>
          <p:nvPr>
            <p:ph type="title"/>
          </p:nvPr>
        </p:nvSpPr>
        <p:spPr/>
        <p:txBody>
          <a:bodyPr/>
          <a:lstStyle/>
          <a:p>
            <a:r>
              <a:rPr lang="en-US" dirty="0"/>
              <a:t>Casting and ‘Wrapper’ classes</a:t>
            </a:r>
          </a:p>
        </p:txBody>
      </p:sp>
      <p:sp>
        <p:nvSpPr>
          <p:cNvPr id="3" name="Text Placeholder 2">
            <a:extLst>
              <a:ext uri="{FF2B5EF4-FFF2-40B4-BE49-F238E27FC236}">
                <a16:creationId xmlns:a16="http://schemas.microsoft.com/office/drawing/2014/main" id="{206CD10F-9F6A-40F0-9236-CF80E5137E10}"/>
              </a:ext>
            </a:extLst>
          </p:cNvPr>
          <p:cNvSpPr>
            <a:spLocks noGrp="1"/>
          </p:cNvSpPr>
          <p:nvPr>
            <p:ph type="body" idx="1"/>
          </p:nvPr>
        </p:nvSpPr>
        <p:spPr/>
        <p:txBody>
          <a:bodyPr/>
          <a:lstStyle/>
          <a:p>
            <a:r>
              <a:rPr lang="en-US" dirty="0">
                <a:solidFill>
                  <a:srgbClr val="FFFF00"/>
                </a:solidFill>
              </a:rPr>
              <a:t>But that’s not exactly what I asked for!</a:t>
            </a:r>
          </a:p>
        </p:txBody>
      </p:sp>
    </p:spTree>
    <p:extLst>
      <p:ext uri="{BB962C8B-B14F-4D97-AF65-F5344CB8AC3E}">
        <p14:creationId xmlns:p14="http://schemas.microsoft.com/office/powerpoint/2010/main" val="3214934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Casting and ‘Wrapper’ classes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a:bodyPr>
          <a:lstStyle/>
          <a:p>
            <a:pPr>
              <a:lnSpc>
                <a:spcPct val="100000"/>
              </a:lnSpc>
              <a:spcBef>
                <a:spcPts val="0"/>
              </a:spcBef>
            </a:pPr>
            <a:r>
              <a:rPr lang="en-US" sz="2800" dirty="0"/>
              <a:t>Frequently it is necessary to convert between data classes. </a:t>
            </a:r>
          </a:p>
          <a:p>
            <a:pPr lvl="1">
              <a:lnSpc>
                <a:spcPct val="100000"/>
              </a:lnSpc>
              <a:spcBef>
                <a:spcPts val="0"/>
              </a:spcBef>
            </a:pPr>
            <a:endParaRPr lang="en-US" sz="2400" dirty="0"/>
          </a:p>
          <a:p>
            <a:pPr lvl="1">
              <a:lnSpc>
                <a:spcPct val="100000"/>
              </a:lnSpc>
              <a:spcBef>
                <a:spcPts val="0"/>
              </a:spcBef>
            </a:pPr>
            <a:r>
              <a:rPr lang="en-US" sz="2400" dirty="0"/>
              <a:t>A common example is the result of calling </a:t>
            </a:r>
            <a:r>
              <a:rPr lang="en-US" sz="2400" dirty="0" err="1"/>
              <a:t>Console.ReadLine</a:t>
            </a:r>
            <a:r>
              <a:rPr lang="en-US" sz="2400" dirty="0"/>
              <a:t>. </a:t>
            </a:r>
          </a:p>
          <a:p>
            <a:pPr lvl="2">
              <a:lnSpc>
                <a:spcPct val="100000"/>
              </a:lnSpc>
              <a:spcBef>
                <a:spcPts val="0"/>
              </a:spcBef>
            </a:pPr>
            <a:r>
              <a:rPr lang="en-US" sz="2200" dirty="0" err="1"/>
              <a:t>ReadLine</a:t>
            </a:r>
            <a:r>
              <a:rPr lang="en-US" sz="2200" dirty="0"/>
              <a:t> returns a string, but the program may need to process the input as a numeric value (like asking for age – age is int value, not a string)</a:t>
            </a:r>
          </a:p>
          <a:p>
            <a:pPr lvl="1">
              <a:lnSpc>
                <a:spcPct val="100000"/>
              </a:lnSpc>
              <a:spcBef>
                <a:spcPts val="0"/>
              </a:spcBef>
            </a:pPr>
            <a:endParaRPr lang="en-US" sz="2400" dirty="0"/>
          </a:p>
          <a:p>
            <a:pPr lvl="1">
              <a:lnSpc>
                <a:spcPct val="100000"/>
              </a:lnSpc>
              <a:spcBef>
                <a:spcPts val="0"/>
              </a:spcBef>
            </a:pPr>
            <a:r>
              <a:rPr lang="en-US" sz="2400" dirty="0"/>
              <a:t>Another example might be needing an int value, but a method (</a:t>
            </a:r>
            <a:r>
              <a:rPr lang="en-US" sz="2400" dirty="0" err="1"/>
              <a:t>Math.Sqrt</a:t>
            </a:r>
            <a:r>
              <a:rPr lang="en-US" sz="2400" dirty="0"/>
              <a:t>) only returns a double</a:t>
            </a:r>
          </a:p>
          <a:p>
            <a:pPr marL="0" indent="0">
              <a:lnSpc>
                <a:spcPct val="100000"/>
              </a:lnSpc>
              <a:spcBef>
                <a:spcPts val="0"/>
              </a:spcBef>
              <a:buNone/>
            </a:pPr>
            <a:endParaRPr lang="en-US" sz="2800" dirty="0"/>
          </a:p>
        </p:txBody>
      </p:sp>
    </p:spTree>
    <p:extLst>
      <p:ext uri="{BB962C8B-B14F-4D97-AF65-F5344CB8AC3E}">
        <p14:creationId xmlns:p14="http://schemas.microsoft.com/office/powerpoint/2010/main" val="3975674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Casting and ‘Wrapper’ classes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a:bodyPr>
          <a:lstStyle/>
          <a:p>
            <a:pPr>
              <a:lnSpc>
                <a:spcPct val="100000"/>
              </a:lnSpc>
              <a:spcBef>
                <a:spcPts val="0"/>
              </a:spcBef>
            </a:pPr>
            <a:r>
              <a:rPr lang="en-US" dirty="0"/>
              <a:t>Casting and ‘wrapper’ classes is the C# solution</a:t>
            </a:r>
          </a:p>
          <a:p>
            <a:pPr lvl="1">
              <a:lnSpc>
                <a:spcPct val="100000"/>
              </a:lnSpc>
              <a:spcBef>
                <a:spcPts val="0"/>
              </a:spcBef>
            </a:pPr>
            <a:endParaRPr lang="en-US" dirty="0"/>
          </a:p>
          <a:p>
            <a:pPr lvl="1">
              <a:lnSpc>
                <a:spcPct val="100000"/>
              </a:lnSpc>
              <a:spcBef>
                <a:spcPts val="0"/>
              </a:spcBef>
            </a:pPr>
            <a:r>
              <a:rPr lang="en-US" dirty="0"/>
              <a:t>Casting is the process of ‘forcing’ a data type into a ‘smaller’ data type</a:t>
            </a:r>
          </a:p>
          <a:p>
            <a:pPr lvl="1">
              <a:lnSpc>
                <a:spcPct val="100000"/>
              </a:lnSpc>
              <a:spcBef>
                <a:spcPts val="0"/>
              </a:spcBef>
            </a:pPr>
            <a:endParaRPr lang="en-US" dirty="0"/>
          </a:p>
          <a:p>
            <a:pPr lvl="1">
              <a:lnSpc>
                <a:spcPct val="100000"/>
              </a:lnSpc>
              <a:spcBef>
                <a:spcPts val="0"/>
              </a:spcBef>
            </a:pPr>
            <a:r>
              <a:rPr lang="en-US" dirty="0"/>
              <a:t>Using the </a:t>
            </a:r>
            <a:r>
              <a:rPr lang="en-US" dirty="0" err="1"/>
              <a:t>Math.Sqrt</a:t>
            </a:r>
            <a:r>
              <a:rPr lang="en-US" dirty="0"/>
              <a:t> example</a:t>
            </a:r>
          </a:p>
          <a:p>
            <a:pPr lvl="2">
              <a:lnSpc>
                <a:spcPct val="100000"/>
              </a:lnSpc>
              <a:spcBef>
                <a:spcPts val="0"/>
              </a:spcBef>
            </a:pPr>
            <a:r>
              <a:rPr lang="en-US" sz="2000" dirty="0"/>
              <a:t>int </a:t>
            </a:r>
            <a:r>
              <a:rPr lang="en-US" sz="2000" dirty="0" err="1"/>
              <a:t>sqRoot</a:t>
            </a:r>
            <a:r>
              <a:rPr lang="en-US" sz="2000" dirty="0"/>
              <a:t> = </a:t>
            </a:r>
            <a:r>
              <a:rPr lang="en-US" sz="2000" dirty="0" err="1"/>
              <a:t>Math.Sqrt</a:t>
            </a:r>
            <a:r>
              <a:rPr lang="en-US" sz="2000" dirty="0"/>
              <a:t>(99); // syntax error – cannot convert double to int</a:t>
            </a:r>
          </a:p>
          <a:p>
            <a:pPr lvl="2">
              <a:lnSpc>
                <a:spcPct val="100000"/>
              </a:lnSpc>
              <a:spcBef>
                <a:spcPts val="0"/>
              </a:spcBef>
            </a:pPr>
            <a:r>
              <a:rPr lang="en-US" sz="2000" dirty="0"/>
              <a:t>The solution is to ‘cast’ the result (the double) to an int</a:t>
            </a:r>
          </a:p>
          <a:p>
            <a:pPr lvl="3">
              <a:lnSpc>
                <a:spcPct val="100000"/>
              </a:lnSpc>
              <a:spcBef>
                <a:spcPts val="0"/>
              </a:spcBef>
            </a:pPr>
            <a:r>
              <a:rPr lang="en-US" sz="1800" dirty="0"/>
              <a:t>To cast, place the desired data type in parentheses before the value to ‘cast’</a:t>
            </a:r>
          </a:p>
          <a:p>
            <a:pPr lvl="3">
              <a:lnSpc>
                <a:spcPct val="100000"/>
              </a:lnSpc>
              <a:spcBef>
                <a:spcPts val="0"/>
              </a:spcBef>
            </a:pPr>
            <a:r>
              <a:rPr lang="en-US" sz="1800" dirty="0"/>
              <a:t>int </a:t>
            </a:r>
            <a:r>
              <a:rPr lang="en-US" sz="1800" dirty="0" err="1"/>
              <a:t>sqRoot</a:t>
            </a:r>
            <a:r>
              <a:rPr lang="en-US" sz="1800" dirty="0"/>
              <a:t> = (</a:t>
            </a:r>
            <a:r>
              <a:rPr lang="en-US" sz="1800" dirty="0">
                <a:solidFill>
                  <a:srgbClr val="FFFF00"/>
                </a:solidFill>
              </a:rPr>
              <a:t>int</a:t>
            </a:r>
            <a:r>
              <a:rPr lang="en-US" sz="1800" dirty="0"/>
              <a:t>) </a:t>
            </a:r>
            <a:r>
              <a:rPr lang="en-US" sz="1800" dirty="0" err="1"/>
              <a:t>Math.Sqrt</a:t>
            </a:r>
            <a:r>
              <a:rPr lang="en-US" sz="1800" dirty="0"/>
              <a:t>(99);  // causes the decimal to be truncated (cut off)</a:t>
            </a:r>
          </a:p>
          <a:p>
            <a:pPr lvl="3">
              <a:lnSpc>
                <a:spcPct val="100000"/>
              </a:lnSpc>
              <a:spcBef>
                <a:spcPts val="0"/>
              </a:spcBef>
            </a:pPr>
            <a:r>
              <a:rPr lang="en-US" sz="1800" dirty="0"/>
              <a:t>Instead the value stored in </a:t>
            </a:r>
            <a:r>
              <a:rPr lang="en-US" sz="1800" dirty="0" err="1"/>
              <a:t>sqRoot</a:t>
            </a:r>
            <a:r>
              <a:rPr lang="en-US" sz="1800" dirty="0"/>
              <a:t> is 9 (not ~9.95) – the decimal part is cut off</a:t>
            </a:r>
          </a:p>
          <a:p>
            <a:pPr lvl="1">
              <a:lnSpc>
                <a:spcPct val="100000"/>
              </a:lnSpc>
              <a:spcBef>
                <a:spcPts val="0"/>
              </a:spcBef>
            </a:pPr>
            <a:endParaRPr lang="en-US" dirty="0"/>
          </a:p>
          <a:p>
            <a:pPr lvl="1">
              <a:lnSpc>
                <a:spcPct val="100000"/>
              </a:lnSpc>
              <a:spcBef>
                <a:spcPts val="0"/>
              </a:spcBef>
            </a:pPr>
            <a:r>
              <a:rPr lang="en-US" dirty="0"/>
              <a:t>When casting, the data types must be compatible (i.e. cannot cast a float to a bool)</a:t>
            </a:r>
          </a:p>
          <a:p>
            <a:pPr marL="0" indent="0">
              <a:lnSpc>
                <a:spcPct val="100000"/>
              </a:lnSpc>
              <a:spcBef>
                <a:spcPts val="0"/>
              </a:spcBef>
              <a:buNone/>
            </a:pPr>
            <a:endParaRPr lang="en-US" dirty="0"/>
          </a:p>
        </p:txBody>
      </p:sp>
    </p:spTree>
    <p:extLst>
      <p:ext uri="{BB962C8B-B14F-4D97-AF65-F5344CB8AC3E}">
        <p14:creationId xmlns:p14="http://schemas.microsoft.com/office/powerpoint/2010/main" val="1405206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Casting and ‘Wrapper’ classes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a:bodyPr>
          <a:lstStyle/>
          <a:p>
            <a:pPr>
              <a:lnSpc>
                <a:spcPct val="100000"/>
              </a:lnSpc>
              <a:spcBef>
                <a:spcPts val="0"/>
              </a:spcBef>
            </a:pPr>
            <a:r>
              <a:rPr lang="en-US" dirty="0"/>
              <a:t>Casting is not required when converting from a ‘smaller’ to a larger data type (int </a:t>
            </a:r>
            <a:r>
              <a:rPr lang="en-US" dirty="0">
                <a:sym typeface="Wingdings" panose="05000000000000000000" pitchFamily="2" charset="2"/>
              </a:rPr>
              <a:t> double)</a:t>
            </a:r>
          </a:p>
          <a:p>
            <a:pPr lvl="1">
              <a:lnSpc>
                <a:spcPct val="100000"/>
              </a:lnSpc>
              <a:spcBef>
                <a:spcPts val="0"/>
              </a:spcBef>
            </a:pPr>
            <a:r>
              <a:rPr lang="en-US" dirty="0">
                <a:sym typeface="Wingdings" panose="05000000000000000000" pitchFamily="2" charset="2"/>
              </a:rPr>
              <a:t>Happens ‘automatically’ (the int gets ‘promoted’ or converted to double when necessary)</a:t>
            </a:r>
          </a:p>
          <a:p>
            <a:pPr>
              <a:lnSpc>
                <a:spcPct val="100000"/>
              </a:lnSpc>
              <a:spcBef>
                <a:spcPts val="0"/>
              </a:spcBef>
            </a:pPr>
            <a:endParaRPr lang="en-US" dirty="0">
              <a:sym typeface="Wingdings" panose="05000000000000000000" pitchFamily="2" charset="2"/>
            </a:endParaRPr>
          </a:p>
          <a:p>
            <a:pPr>
              <a:lnSpc>
                <a:spcPct val="100000"/>
              </a:lnSpc>
              <a:spcBef>
                <a:spcPts val="0"/>
              </a:spcBef>
            </a:pPr>
            <a:r>
              <a:rPr lang="en-US" dirty="0">
                <a:sym typeface="Wingdings" panose="05000000000000000000" pitchFamily="2" charset="2"/>
              </a:rPr>
              <a:t>Generally, ‘bigger’ &amp; ‘smaller’ refer to memory allocation; however, it’s important to understand ‘bigger’ &amp; ‘smaller’ don’t necessarily refer to memory allocation (number of bytes)</a:t>
            </a:r>
          </a:p>
          <a:p>
            <a:pPr lvl="1">
              <a:lnSpc>
                <a:spcPct val="100000"/>
              </a:lnSpc>
              <a:spcBef>
                <a:spcPts val="0"/>
              </a:spcBef>
            </a:pPr>
            <a:r>
              <a:rPr lang="en-US" dirty="0">
                <a:sym typeface="Wingdings" panose="05000000000000000000" pitchFamily="2" charset="2"/>
              </a:rPr>
              <a:t>Floating-point are always ‘bigger’ than integrals </a:t>
            </a:r>
          </a:p>
          <a:p>
            <a:pPr lvl="1">
              <a:lnSpc>
                <a:spcPct val="100000"/>
              </a:lnSpc>
              <a:spcBef>
                <a:spcPts val="0"/>
              </a:spcBef>
            </a:pPr>
            <a:r>
              <a:rPr lang="en-US" dirty="0">
                <a:sym typeface="Wingdings" panose="05000000000000000000" pitchFamily="2" charset="2"/>
              </a:rPr>
              <a:t>double is bigger than float (8 bytes vs 4 bytes)</a:t>
            </a:r>
          </a:p>
          <a:p>
            <a:pPr lvl="1">
              <a:lnSpc>
                <a:spcPct val="100000"/>
              </a:lnSpc>
              <a:spcBef>
                <a:spcPts val="0"/>
              </a:spcBef>
            </a:pPr>
            <a:r>
              <a:rPr lang="en-US" dirty="0">
                <a:sym typeface="Wingdings" panose="05000000000000000000" pitchFamily="2" charset="2"/>
              </a:rPr>
              <a:t>long is bigger than int (8 bytes vs 4 bytes)</a:t>
            </a:r>
          </a:p>
          <a:p>
            <a:pPr lvl="1">
              <a:lnSpc>
                <a:spcPct val="100000"/>
              </a:lnSpc>
              <a:spcBef>
                <a:spcPts val="0"/>
              </a:spcBef>
            </a:pPr>
            <a:endParaRPr lang="en-US" dirty="0"/>
          </a:p>
          <a:p>
            <a:pPr marL="0" indent="0">
              <a:lnSpc>
                <a:spcPct val="100000"/>
              </a:lnSpc>
              <a:spcBef>
                <a:spcPts val="0"/>
              </a:spcBef>
              <a:buNone/>
            </a:pPr>
            <a:endParaRPr lang="en-US" sz="2800" dirty="0"/>
          </a:p>
        </p:txBody>
      </p:sp>
    </p:spTree>
    <p:extLst>
      <p:ext uri="{BB962C8B-B14F-4D97-AF65-F5344CB8AC3E}">
        <p14:creationId xmlns:p14="http://schemas.microsoft.com/office/powerpoint/2010/main" val="1275053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Casting and ‘Wrapper’ classes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lnSpcReduction="10000"/>
          </a:bodyPr>
          <a:lstStyle/>
          <a:p>
            <a:pPr>
              <a:lnSpc>
                <a:spcPct val="100000"/>
              </a:lnSpc>
              <a:spcBef>
                <a:spcPts val="0"/>
              </a:spcBef>
            </a:pPr>
            <a:r>
              <a:rPr lang="en-US" sz="2800" dirty="0"/>
              <a:t>Wrapper classes have multiple purposes; however, here will stick with their methods to convert from string to the built-in data types</a:t>
            </a:r>
          </a:p>
          <a:p>
            <a:pPr lvl="1">
              <a:lnSpc>
                <a:spcPct val="100000"/>
              </a:lnSpc>
              <a:spcBef>
                <a:spcPts val="0"/>
              </a:spcBef>
            </a:pPr>
            <a:r>
              <a:rPr lang="en-US" sz="2400" dirty="0">
                <a:sym typeface="Wingdings" panose="05000000000000000000" pitchFamily="2" charset="2"/>
              </a:rPr>
              <a:t>For each of the built-in data types (such as int or double), there is a ‘matching’ </a:t>
            </a:r>
            <a:r>
              <a:rPr lang="en-US" sz="2400" dirty="0">
                <a:solidFill>
                  <a:srgbClr val="FFFF00"/>
                </a:solidFill>
                <a:sym typeface="Wingdings" panose="05000000000000000000" pitchFamily="2" charset="2"/>
              </a:rPr>
              <a:t>class</a:t>
            </a:r>
          </a:p>
          <a:p>
            <a:pPr>
              <a:lnSpc>
                <a:spcPct val="100000"/>
              </a:lnSpc>
              <a:spcBef>
                <a:spcPts val="0"/>
              </a:spcBef>
            </a:pPr>
            <a:endParaRPr lang="en-US" sz="2800" dirty="0">
              <a:sym typeface="Wingdings" panose="05000000000000000000" pitchFamily="2" charset="2"/>
            </a:endParaRPr>
          </a:p>
          <a:p>
            <a:pPr>
              <a:lnSpc>
                <a:spcPct val="100000"/>
              </a:lnSpc>
              <a:spcBef>
                <a:spcPts val="0"/>
              </a:spcBef>
            </a:pPr>
            <a:r>
              <a:rPr lang="en-US" sz="2800" dirty="0">
                <a:sym typeface="Wingdings" panose="05000000000000000000" pitchFamily="2" charset="2"/>
              </a:rPr>
              <a:t>Wrapper classes provide methods to allow conversion from string to the associated data type</a:t>
            </a:r>
          </a:p>
          <a:p>
            <a:pPr lvl="1">
              <a:lnSpc>
                <a:spcPct val="100000"/>
              </a:lnSpc>
              <a:spcBef>
                <a:spcPts val="0"/>
              </a:spcBef>
            </a:pPr>
            <a:r>
              <a:rPr lang="en-US" sz="2400" dirty="0">
                <a:sym typeface="Wingdings" panose="05000000000000000000" pitchFamily="2" charset="2"/>
              </a:rPr>
              <a:t>Today, we will use only the Parse method</a:t>
            </a:r>
          </a:p>
          <a:p>
            <a:pPr lvl="2">
              <a:lnSpc>
                <a:spcPct val="100000"/>
              </a:lnSpc>
              <a:spcBef>
                <a:spcPts val="0"/>
              </a:spcBef>
            </a:pPr>
            <a:r>
              <a:rPr lang="en-US" sz="2400" dirty="0">
                <a:sym typeface="Wingdings" panose="05000000000000000000" pitchFamily="2" charset="2"/>
              </a:rPr>
              <a:t>Parse accepts a string as a parameter (its input)</a:t>
            </a:r>
          </a:p>
          <a:p>
            <a:pPr lvl="2">
              <a:lnSpc>
                <a:spcPct val="100000"/>
              </a:lnSpc>
              <a:spcBef>
                <a:spcPts val="0"/>
              </a:spcBef>
            </a:pPr>
            <a:r>
              <a:rPr lang="en-US" sz="2400" dirty="0">
                <a:sym typeface="Wingdings" panose="05000000000000000000" pitchFamily="2" charset="2"/>
              </a:rPr>
              <a:t>Parse returns (sends back) the associated data type</a:t>
            </a:r>
          </a:p>
        </p:txBody>
      </p:sp>
    </p:spTree>
    <p:extLst>
      <p:ext uri="{BB962C8B-B14F-4D97-AF65-F5344CB8AC3E}">
        <p14:creationId xmlns:p14="http://schemas.microsoft.com/office/powerpoint/2010/main" val="4241230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Casting and ‘Wrapper’ classes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a:bodyPr>
          <a:lstStyle/>
          <a:p>
            <a:pPr>
              <a:lnSpc>
                <a:spcPct val="100000"/>
              </a:lnSpc>
              <a:spcBef>
                <a:spcPts val="0"/>
              </a:spcBef>
            </a:pPr>
            <a:r>
              <a:rPr lang="en-US" sz="2800" dirty="0">
                <a:sym typeface="Wingdings" panose="05000000000000000000" pitchFamily="2" charset="2"/>
              </a:rPr>
              <a:t>Example  convert a string to an int</a:t>
            </a:r>
          </a:p>
          <a:p>
            <a:pPr lvl="1">
              <a:lnSpc>
                <a:spcPct val="100000"/>
              </a:lnSpc>
              <a:spcBef>
                <a:spcPts val="0"/>
              </a:spcBef>
            </a:pPr>
            <a:r>
              <a:rPr lang="en-US" sz="2200" dirty="0">
                <a:sym typeface="Wingdings" panose="05000000000000000000" pitchFamily="2" charset="2"/>
              </a:rPr>
              <a:t>string </a:t>
            </a:r>
            <a:r>
              <a:rPr lang="en-US" sz="2200" dirty="0" err="1">
                <a:sym typeface="Wingdings" panose="05000000000000000000" pitchFamily="2" charset="2"/>
              </a:rPr>
              <a:t>ageStr</a:t>
            </a:r>
            <a:r>
              <a:rPr lang="en-US" sz="2200" dirty="0">
                <a:sym typeface="Wingdings" panose="05000000000000000000" pitchFamily="2" charset="2"/>
              </a:rPr>
              <a:t> = “37”;		// string enclosed in quotation marks	</a:t>
            </a:r>
          </a:p>
          <a:p>
            <a:pPr lvl="1">
              <a:lnSpc>
                <a:spcPct val="100000"/>
              </a:lnSpc>
              <a:spcBef>
                <a:spcPts val="0"/>
              </a:spcBef>
            </a:pPr>
            <a:r>
              <a:rPr lang="en-US" sz="2200" dirty="0">
                <a:sym typeface="Wingdings" panose="05000000000000000000" pitchFamily="2" charset="2"/>
              </a:rPr>
              <a:t>int age = Int32.Parse(</a:t>
            </a:r>
            <a:r>
              <a:rPr lang="en-US" sz="2200" dirty="0" err="1">
                <a:sym typeface="Wingdings" panose="05000000000000000000" pitchFamily="2" charset="2"/>
              </a:rPr>
              <a:t>ageStr</a:t>
            </a:r>
            <a:r>
              <a:rPr lang="en-US" sz="2200" dirty="0">
                <a:sym typeface="Wingdings" panose="05000000000000000000" pitchFamily="2" charset="2"/>
              </a:rPr>
              <a:t>);	// converted to int; can be used in equations</a:t>
            </a:r>
          </a:p>
          <a:p>
            <a:pPr lvl="1">
              <a:lnSpc>
                <a:spcPct val="100000"/>
              </a:lnSpc>
              <a:spcBef>
                <a:spcPts val="0"/>
              </a:spcBef>
            </a:pPr>
            <a:r>
              <a:rPr lang="en-US" sz="2200" dirty="0">
                <a:sym typeface="Wingdings" panose="05000000000000000000" pitchFamily="2" charset="2"/>
              </a:rPr>
              <a:t>int </a:t>
            </a:r>
            <a:r>
              <a:rPr lang="en-US" sz="2200" dirty="0" err="1">
                <a:sym typeface="Wingdings" panose="05000000000000000000" pitchFamily="2" charset="2"/>
              </a:rPr>
              <a:t>daysOld</a:t>
            </a:r>
            <a:r>
              <a:rPr lang="en-US" sz="2200" dirty="0">
                <a:sym typeface="Wingdings" panose="05000000000000000000" pitchFamily="2" charset="2"/>
              </a:rPr>
              <a:t> = age * 365;		// needed age to be numeric for calculation</a:t>
            </a:r>
          </a:p>
          <a:p>
            <a:pPr lvl="1">
              <a:lnSpc>
                <a:spcPct val="100000"/>
              </a:lnSpc>
              <a:spcBef>
                <a:spcPts val="0"/>
              </a:spcBef>
            </a:pPr>
            <a:endParaRPr lang="en-US" sz="2200" dirty="0">
              <a:sym typeface="Wingdings" panose="05000000000000000000" pitchFamily="2" charset="2"/>
            </a:endParaRPr>
          </a:p>
          <a:p>
            <a:pPr>
              <a:lnSpc>
                <a:spcPct val="100000"/>
              </a:lnSpc>
              <a:spcBef>
                <a:spcPts val="0"/>
              </a:spcBef>
            </a:pPr>
            <a:r>
              <a:rPr lang="en-US" sz="2600" dirty="0">
                <a:sym typeface="Wingdings" panose="05000000000000000000" pitchFamily="2" charset="2"/>
              </a:rPr>
              <a:t>Example  convert a string to a double</a:t>
            </a:r>
          </a:p>
          <a:p>
            <a:pPr lvl="1">
              <a:lnSpc>
                <a:spcPct val="100000"/>
              </a:lnSpc>
              <a:spcBef>
                <a:spcPts val="0"/>
              </a:spcBef>
            </a:pPr>
            <a:r>
              <a:rPr lang="en-US" sz="2200" dirty="0">
                <a:sym typeface="Wingdings" panose="05000000000000000000" pitchFamily="2" charset="2"/>
              </a:rPr>
              <a:t>string </a:t>
            </a:r>
            <a:r>
              <a:rPr lang="en-US" sz="2200" dirty="0" err="1">
                <a:sym typeface="Wingdings" panose="05000000000000000000" pitchFamily="2" charset="2"/>
              </a:rPr>
              <a:t>gpa</a:t>
            </a:r>
            <a:r>
              <a:rPr lang="en-US" sz="2200" dirty="0">
                <a:sym typeface="Wingdings" panose="05000000000000000000" pitchFamily="2" charset="2"/>
              </a:rPr>
              <a:t> = “3.97”;</a:t>
            </a:r>
          </a:p>
          <a:p>
            <a:pPr lvl="1">
              <a:lnSpc>
                <a:spcPct val="100000"/>
              </a:lnSpc>
              <a:spcBef>
                <a:spcPts val="0"/>
              </a:spcBef>
            </a:pPr>
            <a:r>
              <a:rPr lang="en-US" sz="2200" dirty="0">
                <a:sym typeface="Wingdings" panose="05000000000000000000" pitchFamily="2" charset="2"/>
              </a:rPr>
              <a:t>double </a:t>
            </a:r>
            <a:r>
              <a:rPr lang="en-US" sz="2200" dirty="0" err="1">
                <a:sym typeface="Wingdings" panose="05000000000000000000" pitchFamily="2" charset="2"/>
              </a:rPr>
              <a:t>gradeAvg</a:t>
            </a:r>
            <a:r>
              <a:rPr lang="en-US" sz="2200" dirty="0">
                <a:sym typeface="Wingdings" panose="05000000000000000000" pitchFamily="2" charset="2"/>
              </a:rPr>
              <a:t> = </a:t>
            </a:r>
            <a:r>
              <a:rPr lang="en-US" sz="2200" dirty="0" err="1">
                <a:sym typeface="Wingdings" panose="05000000000000000000" pitchFamily="2" charset="2"/>
              </a:rPr>
              <a:t>Double.Parse</a:t>
            </a:r>
            <a:r>
              <a:rPr lang="en-US" sz="2200" dirty="0">
                <a:sym typeface="Wingdings" panose="05000000000000000000" pitchFamily="2" charset="2"/>
              </a:rPr>
              <a:t>(</a:t>
            </a:r>
            <a:r>
              <a:rPr lang="en-US" sz="2200" dirty="0" err="1">
                <a:sym typeface="Wingdings" panose="05000000000000000000" pitchFamily="2" charset="2"/>
              </a:rPr>
              <a:t>gpa</a:t>
            </a:r>
            <a:r>
              <a:rPr lang="en-US" sz="2200" dirty="0">
                <a:sym typeface="Wingdings" panose="05000000000000000000" pitchFamily="2" charset="2"/>
              </a:rPr>
              <a:t>);</a:t>
            </a:r>
          </a:p>
          <a:p>
            <a:pPr>
              <a:lnSpc>
                <a:spcPct val="100000"/>
              </a:lnSpc>
              <a:spcBef>
                <a:spcPts val="0"/>
              </a:spcBef>
            </a:pPr>
            <a:endParaRPr lang="en-US" sz="2600" dirty="0">
              <a:sym typeface="Wingdings" panose="05000000000000000000" pitchFamily="2" charset="2"/>
            </a:endParaRPr>
          </a:p>
        </p:txBody>
      </p:sp>
    </p:spTree>
    <p:extLst>
      <p:ext uri="{BB962C8B-B14F-4D97-AF65-F5344CB8AC3E}">
        <p14:creationId xmlns:p14="http://schemas.microsoft.com/office/powerpoint/2010/main" val="2046168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21662"/>
          </a:xfrm>
        </p:spPr>
        <p:txBody>
          <a:bodyPr/>
          <a:lstStyle/>
          <a:p>
            <a:r>
              <a:rPr lang="en-US" dirty="0"/>
              <a:t>Programming Errors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645920"/>
            <a:ext cx="9905999" cy="4145281"/>
          </a:xfrm>
        </p:spPr>
        <p:txBody>
          <a:bodyPr>
            <a:normAutofit/>
          </a:bodyPr>
          <a:lstStyle/>
          <a:p>
            <a:pPr>
              <a:spcBef>
                <a:spcPts val="0"/>
              </a:spcBef>
            </a:pPr>
            <a:r>
              <a:rPr lang="en-US" sz="2800" dirty="0"/>
              <a:t>There are three basic categories of programming errors:</a:t>
            </a:r>
            <a:br>
              <a:rPr lang="en-US" sz="2800" dirty="0"/>
            </a:br>
            <a:endParaRPr lang="en-US" sz="2800" dirty="0"/>
          </a:p>
          <a:p>
            <a:pPr marL="914400" lvl="1" indent="-457200">
              <a:spcBef>
                <a:spcPts val="0"/>
              </a:spcBef>
              <a:buFont typeface="+mj-lt"/>
              <a:buAutoNum type="arabicPeriod"/>
            </a:pPr>
            <a:r>
              <a:rPr lang="en-US" sz="2400" dirty="0"/>
              <a:t>Syntax</a:t>
            </a:r>
            <a:br>
              <a:rPr lang="en-US" sz="2400" dirty="0"/>
            </a:br>
            <a:endParaRPr lang="en-US" sz="2400" dirty="0"/>
          </a:p>
          <a:p>
            <a:pPr marL="914400" lvl="1" indent="-457200">
              <a:spcBef>
                <a:spcPts val="0"/>
              </a:spcBef>
              <a:buFont typeface="+mj-lt"/>
              <a:buAutoNum type="arabicPeriod"/>
            </a:pPr>
            <a:r>
              <a:rPr lang="en-US" sz="2400" dirty="0"/>
              <a:t>Runtime</a:t>
            </a:r>
          </a:p>
          <a:p>
            <a:pPr marL="914400" lvl="1" indent="-457200">
              <a:spcBef>
                <a:spcPts val="0"/>
              </a:spcBef>
              <a:buFont typeface="+mj-lt"/>
              <a:buAutoNum type="arabicPeriod"/>
            </a:pPr>
            <a:endParaRPr lang="en-US" sz="2400" dirty="0"/>
          </a:p>
          <a:p>
            <a:pPr marL="914400" lvl="1" indent="-457200">
              <a:spcBef>
                <a:spcPts val="0"/>
              </a:spcBef>
              <a:buFont typeface="+mj-lt"/>
              <a:buAutoNum type="arabicPeriod"/>
            </a:pPr>
            <a:r>
              <a:rPr lang="en-US" sz="2400" dirty="0"/>
              <a:t>Logic</a:t>
            </a:r>
          </a:p>
        </p:txBody>
      </p:sp>
    </p:spTree>
    <p:extLst>
      <p:ext uri="{BB962C8B-B14F-4D97-AF65-F5344CB8AC3E}">
        <p14:creationId xmlns:p14="http://schemas.microsoft.com/office/powerpoint/2010/main" val="72915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Casting and ‘Wrapper’ classes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a:bodyPr>
          <a:lstStyle/>
          <a:p>
            <a:pPr>
              <a:lnSpc>
                <a:spcPct val="100000"/>
              </a:lnSpc>
              <a:spcBef>
                <a:spcPts val="0"/>
              </a:spcBef>
            </a:pPr>
            <a:r>
              <a:rPr lang="en-US" sz="2800" dirty="0"/>
              <a:t>Wrapper classes and their data types</a:t>
            </a:r>
            <a:endParaRPr lang="en-US" sz="2400" dirty="0">
              <a:sym typeface="Wingdings" panose="05000000000000000000" pitchFamily="2" charset="2"/>
            </a:endParaRPr>
          </a:p>
          <a:p>
            <a:pPr lvl="1">
              <a:lnSpc>
                <a:spcPct val="100000"/>
              </a:lnSpc>
              <a:spcBef>
                <a:spcPts val="0"/>
              </a:spcBef>
            </a:pPr>
            <a:r>
              <a:rPr lang="en-US" sz="2400" dirty="0">
                <a:sym typeface="Wingdings" panose="05000000000000000000" pitchFamily="2" charset="2"/>
              </a:rPr>
              <a:t>Int64  long		UInt64  </a:t>
            </a:r>
            <a:r>
              <a:rPr lang="en-US" sz="2400" dirty="0" err="1">
                <a:sym typeface="Wingdings" panose="05000000000000000000" pitchFamily="2" charset="2"/>
              </a:rPr>
              <a:t>ulong</a:t>
            </a:r>
            <a:endParaRPr lang="en-US" sz="2400" dirty="0">
              <a:sym typeface="Wingdings" panose="05000000000000000000" pitchFamily="2" charset="2"/>
            </a:endParaRPr>
          </a:p>
          <a:p>
            <a:pPr lvl="1">
              <a:lnSpc>
                <a:spcPct val="100000"/>
              </a:lnSpc>
              <a:spcBef>
                <a:spcPts val="0"/>
              </a:spcBef>
            </a:pPr>
            <a:r>
              <a:rPr lang="en-US" sz="2400" dirty="0">
                <a:sym typeface="Wingdings" panose="05000000000000000000" pitchFamily="2" charset="2"/>
              </a:rPr>
              <a:t>Int32  int		UInt32  </a:t>
            </a:r>
            <a:r>
              <a:rPr lang="en-US" sz="2400" dirty="0" err="1">
                <a:sym typeface="Wingdings" panose="05000000000000000000" pitchFamily="2" charset="2"/>
              </a:rPr>
              <a:t>uint</a:t>
            </a:r>
            <a:endParaRPr lang="en-US" sz="2400" dirty="0">
              <a:sym typeface="Wingdings" panose="05000000000000000000" pitchFamily="2" charset="2"/>
            </a:endParaRPr>
          </a:p>
          <a:p>
            <a:pPr lvl="1">
              <a:lnSpc>
                <a:spcPct val="100000"/>
              </a:lnSpc>
              <a:spcBef>
                <a:spcPts val="0"/>
              </a:spcBef>
            </a:pPr>
            <a:r>
              <a:rPr lang="en-US" sz="2400" dirty="0">
                <a:sym typeface="Wingdings" panose="05000000000000000000" pitchFamily="2" charset="2"/>
              </a:rPr>
              <a:t>Int16  short		UInt16  </a:t>
            </a:r>
            <a:r>
              <a:rPr lang="en-US" sz="2400" dirty="0" err="1">
                <a:sym typeface="Wingdings" panose="05000000000000000000" pitchFamily="2" charset="2"/>
              </a:rPr>
              <a:t>ushort</a:t>
            </a:r>
            <a:endParaRPr lang="en-US" sz="2400" dirty="0">
              <a:sym typeface="Wingdings" panose="05000000000000000000" pitchFamily="2" charset="2"/>
            </a:endParaRPr>
          </a:p>
          <a:p>
            <a:pPr lvl="1">
              <a:lnSpc>
                <a:spcPct val="100000"/>
              </a:lnSpc>
              <a:spcBef>
                <a:spcPts val="0"/>
              </a:spcBef>
            </a:pPr>
            <a:r>
              <a:rPr lang="en-US" sz="2400" dirty="0" err="1">
                <a:sym typeface="Wingdings" panose="05000000000000000000" pitchFamily="2" charset="2"/>
              </a:rPr>
              <a:t>Sbyte</a:t>
            </a:r>
            <a:r>
              <a:rPr lang="en-US" sz="2400" dirty="0">
                <a:sym typeface="Wingdings" panose="05000000000000000000" pitchFamily="2" charset="2"/>
              </a:rPr>
              <a:t>  </a:t>
            </a:r>
            <a:r>
              <a:rPr lang="en-US" sz="2400" dirty="0" err="1">
                <a:sym typeface="Wingdings" panose="05000000000000000000" pitchFamily="2" charset="2"/>
              </a:rPr>
              <a:t>sbyte</a:t>
            </a:r>
            <a:r>
              <a:rPr lang="en-US" sz="2400" dirty="0">
                <a:sym typeface="Wingdings" panose="05000000000000000000" pitchFamily="2" charset="2"/>
              </a:rPr>
              <a:t>		Byte  byte</a:t>
            </a:r>
          </a:p>
          <a:p>
            <a:pPr lvl="1">
              <a:lnSpc>
                <a:spcPct val="100000"/>
              </a:lnSpc>
              <a:spcBef>
                <a:spcPts val="0"/>
              </a:spcBef>
            </a:pPr>
            <a:r>
              <a:rPr lang="en-US" sz="2400" dirty="0">
                <a:sym typeface="Wingdings" panose="05000000000000000000" pitchFamily="2" charset="2"/>
              </a:rPr>
              <a:t>Double  double</a:t>
            </a:r>
          </a:p>
          <a:p>
            <a:pPr lvl="1">
              <a:lnSpc>
                <a:spcPct val="100000"/>
              </a:lnSpc>
              <a:spcBef>
                <a:spcPts val="0"/>
              </a:spcBef>
            </a:pPr>
            <a:r>
              <a:rPr lang="en-US" sz="2400" dirty="0">
                <a:sym typeface="Wingdings" panose="05000000000000000000" pitchFamily="2" charset="2"/>
              </a:rPr>
              <a:t>Single  float (yes, it a little weird)</a:t>
            </a:r>
          </a:p>
          <a:p>
            <a:pPr marL="0" indent="0">
              <a:lnSpc>
                <a:spcPct val="100000"/>
              </a:lnSpc>
              <a:spcBef>
                <a:spcPts val="0"/>
              </a:spcBef>
              <a:buNone/>
            </a:pPr>
            <a:endParaRPr lang="en-US" sz="2800" dirty="0"/>
          </a:p>
          <a:p>
            <a:pPr marL="0" indent="0">
              <a:lnSpc>
                <a:spcPct val="100000"/>
              </a:lnSpc>
              <a:spcBef>
                <a:spcPts val="0"/>
              </a:spcBef>
              <a:buNone/>
            </a:pPr>
            <a:endParaRPr lang="en-US" sz="3200" dirty="0"/>
          </a:p>
        </p:txBody>
      </p:sp>
    </p:spTree>
    <p:extLst>
      <p:ext uri="{BB962C8B-B14F-4D97-AF65-F5344CB8AC3E}">
        <p14:creationId xmlns:p14="http://schemas.microsoft.com/office/powerpoint/2010/main" val="24115268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0CE2-E078-4D59-8B46-3E641ADBBE28}"/>
              </a:ext>
            </a:extLst>
          </p:cNvPr>
          <p:cNvSpPr>
            <a:spLocks noGrp="1"/>
          </p:cNvSpPr>
          <p:nvPr>
            <p:ph type="title"/>
          </p:nvPr>
        </p:nvSpPr>
        <p:spPr/>
        <p:txBody>
          <a:bodyPr/>
          <a:lstStyle/>
          <a:p>
            <a:r>
              <a:rPr lang="en-US" dirty="0"/>
              <a:t>Adding comments to code</a:t>
            </a:r>
          </a:p>
        </p:txBody>
      </p:sp>
      <p:sp>
        <p:nvSpPr>
          <p:cNvPr id="3" name="Text Placeholder 2">
            <a:extLst>
              <a:ext uri="{FF2B5EF4-FFF2-40B4-BE49-F238E27FC236}">
                <a16:creationId xmlns:a16="http://schemas.microsoft.com/office/drawing/2014/main" id="{206CD10F-9F6A-40F0-9236-CF80E5137E10}"/>
              </a:ext>
            </a:extLst>
          </p:cNvPr>
          <p:cNvSpPr>
            <a:spLocks noGrp="1"/>
          </p:cNvSpPr>
          <p:nvPr>
            <p:ph type="body" idx="1"/>
          </p:nvPr>
        </p:nvSpPr>
        <p:spPr/>
        <p:txBody>
          <a:bodyPr/>
          <a:lstStyle/>
          <a:p>
            <a:r>
              <a:rPr lang="en-US" dirty="0">
                <a:solidFill>
                  <a:srgbClr val="FFFF00"/>
                </a:solidFill>
              </a:rPr>
              <a:t>Why did I do that?</a:t>
            </a:r>
          </a:p>
        </p:txBody>
      </p:sp>
    </p:spTree>
    <p:extLst>
      <p:ext uri="{BB962C8B-B14F-4D97-AF65-F5344CB8AC3E}">
        <p14:creationId xmlns:p14="http://schemas.microsoft.com/office/powerpoint/2010/main" val="12501340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Adding comments to code</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lnSpcReduction="10000"/>
          </a:bodyPr>
          <a:lstStyle/>
          <a:p>
            <a:pPr>
              <a:lnSpc>
                <a:spcPct val="100000"/>
              </a:lnSpc>
              <a:spcBef>
                <a:spcPts val="0"/>
              </a:spcBef>
            </a:pPr>
            <a:r>
              <a:rPr lang="en-US" dirty="0"/>
              <a:t>There are two types of comments in C#</a:t>
            </a:r>
          </a:p>
          <a:p>
            <a:pPr lvl="1">
              <a:lnSpc>
                <a:spcPct val="100000"/>
              </a:lnSpc>
              <a:spcBef>
                <a:spcPts val="0"/>
              </a:spcBef>
            </a:pPr>
            <a:r>
              <a:rPr lang="en-US" dirty="0">
                <a:solidFill>
                  <a:srgbClr val="FFFF00"/>
                </a:solidFill>
              </a:rPr>
              <a:t>Multiline</a:t>
            </a:r>
            <a:r>
              <a:rPr lang="en-US" dirty="0"/>
              <a:t> comments that can span </a:t>
            </a:r>
            <a:r>
              <a:rPr lang="en-US" dirty="0">
                <a:solidFill>
                  <a:srgbClr val="FFFF00"/>
                </a:solidFill>
              </a:rPr>
              <a:t>one or more lines</a:t>
            </a:r>
          </a:p>
          <a:p>
            <a:pPr lvl="2">
              <a:lnSpc>
                <a:spcPct val="100000"/>
              </a:lnSpc>
              <a:spcBef>
                <a:spcPts val="0"/>
              </a:spcBef>
            </a:pPr>
            <a:r>
              <a:rPr lang="en-US" dirty="0"/>
              <a:t>To </a:t>
            </a:r>
            <a:r>
              <a:rPr lang="en-US" dirty="0">
                <a:solidFill>
                  <a:srgbClr val="FFFF00"/>
                </a:solidFill>
              </a:rPr>
              <a:t>start</a:t>
            </a:r>
            <a:r>
              <a:rPr lang="en-US" dirty="0"/>
              <a:t> a multiline comment, type slash-asterisk, </a:t>
            </a:r>
            <a:r>
              <a:rPr lang="en-US" dirty="0">
                <a:solidFill>
                  <a:srgbClr val="FFFF00"/>
                </a:solidFill>
              </a:rPr>
              <a:t>/*</a:t>
            </a:r>
          </a:p>
          <a:p>
            <a:pPr lvl="2">
              <a:lnSpc>
                <a:spcPct val="100000"/>
              </a:lnSpc>
              <a:spcBef>
                <a:spcPts val="0"/>
              </a:spcBef>
            </a:pPr>
            <a:endParaRPr lang="en-US" dirty="0"/>
          </a:p>
          <a:p>
            <a:pPr lvl="2">
              <a:lnSpc>
                <a:spcPct val="100000"/>
              </a:lnSpc>
              <a:spcBef>
                <a:spcPts val="0"/>
              </a:spcBef>
            </a:pPr>
            <a:r>
              <a:rPr lang="en-US" dirty="0"/>
              <a:t>To </a:t>
            </a:r>
            <a:r>
              <a:rPr lang="en-US" dirty="0">
                <a:solidFill>
                  <a:srgbClr val="FFFF00"/>
                </a:solidFill>
              </a:rPr>
              <a:t>end</a:t>
            </a:r>
            <a:r>
              <a:rPr lang="en-US" dirty="0"/>
              <a:t> a multiline comment, type asterisk-slash, </a:t>
            </a:r>
            <a:r>
              <a:rPr lang="en-US" dirty="0">
                <a:solidFill>
                  <a:srgbClr val="FFFF00"/>
                </a:solidFill>
              </a:rPr>
              <a:t>*/</a:t>
            </a:r>
          </a:p>
          <a:p>
            <a:pPr lvl="2">
              <a:lnSpc>
                <a:spcPct val="100000"/>
              </a:lnSpc>
              <a:spcBef>
                <a:spcPts val="0"/>
              </a:spcBef>
            </a:pPr>
            <a:endParaRPr lang="en-US" dirty="0"/>
          </a:p>
          <a:p>
            <a:pPr lvl="2">
              <a:lnSpc>
                <a:spcPct val="100000"/>
              </a:lnSpc>
              <a:spcBef>
                <a:spcPts val="0"/>
              </a:spcBef>
            </a:pPr>
            <a:r>
              <a:rPr lang="en-US" dirty="0"/>
              <a:t>Everything between the start and end will be part of the comment</a:t>
            </a:r>
            <a:br>
              <a:rPr lang="en-US" dirty="0"/>
            </a:br>
            <a:r>
              <a:rPr lang="en-US" dirty="0">
                <a:solidFill>
                  <a:srgbClr val="00B050"/>
                </a:solidFill>
              </a:rPr>
              <a:t>/*</a:t>
            </a:r>
            <a:br>
              <a:rPr lang="en-US" dirty="0">
                <a:solidFill>
                  <a:srgbClr val="00B050"/>
                </a:solidFill>
              </a:rPr>
            </a:br>
            <a:r>
              <a:rPr lang="en-US" dirty="0">
                <a:solidFill>
                  <a:srgbClr val="00B050"/>
                </a:solidFill>
              </a:rPr>
              <a:t>  * this is part of a multiline comment</a:t>
            </a:r>
            <a:br>
              <a:rPr lang="en-US" dirty="0">
                <a:solidFill>
                  <a:srgbClr val="00B050"/>
                </a:solidFill>
              </a:rPr>
            </a:br>
            <a:r>
              <a:rPr lang="en-US" dirty="0">
                <a:solidFill>
                  <a:srgbClr val="00B050"/>
                </a:solidFill>
              </a:rPr>
              <a:t>  * and will continue until the end of </a:t>
            </a:r>
            <a:br>
              <a:rPr lang="en-US" dirty="0">
                <a:solidFill>
                  <a:srgbClr val="00B050"/>
                </a:solidFill>
              </a:rPr>
            </a:br>
            <a:r>
              <a:rPr lang="en-US" dirty="0">
                <a:solidFill>
                  <a:srgbClr val="00B050"/>
                </a:solidFill>
              </a:rPr>
              <a:t>  * comment pattern</a:t>
            </a:r>
            <a:br>
              <a:rPr lang="en-US" dirty="0">
                <a:solidFill>
                  <a:srgbClr val="00B050"/>
                </a:solidFill>
              </a:rPr>
            </a:br>
            <a:r>
              <a:rPr lang="en-US" dirty="0">
                <a:solidFill>
                  <a:srgbClr val="00B050"/>
                </a:solidFill>
              </a:rPr>
              <a:t>  */</a:t>
            </a:r>
            <a:br>
              <a:rPr lang="en-US" dirty="0">
                <a:solidFill>
                  <a:srgbClr val="00B050"/>
                </a:solidFill>
              </a:rPr>
            </a:br>
            <a:endParaRPr lang="en-US" dirty="0">
              <a:solidFill>
                <a:srgbClr val="00B050"/>
              </a:solidFill>
            </a:endParaRPr>
          </a:p>
          <a:p>
            <a:pPr lvl="2">
              <a:lnSpc>
                <a:spcPct val="100000"/>
              </a:lnSpc>
              <a:spcBef>
                <a:spcPts val="0"/>
              </a:spcBef>
            </a:pPr>
            <a:r>
              <a:rPr lang="en-US" dirty="0"/>
              <a:t>It is a common practice to start each line of a multiline comment with an asterisk, *; however, this is not necessary</a:t>
            </a:r>
          </a:p>
        </p:txBody>
      </p:sp>
    </p:spTree>
    <p:extLst>
      <p:ext uri="{BB962C8B-B14F-4D97-AF65-F5344CB8AC3E}">
        <p14:creationId xmlns:p14="http://schemas.microsoft.com/office/powerpoint/2010/main" val="18782356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Adding comments to code</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a:bodyPr>
          <a:lstStyle/>
          <a:p>
            <a:pPr lvl="1">
              <a:lnSpc>
                <a:spcPct val="100000"/>
              </a:lnSpc>
              <a:spcBef>
                <a:spcPts val="0"/>
              </a:spcBef>
            </a:pPr>
            <a:r>
              <a:rPr lang="en-US" dirty="0">
                <a:solidFill>
                  <a:srgbClr val="FFFF00"/>
                </a:solidFill>
              </a:rPr>
              <a:t>Inline</a:t>
            </a:r>
            <a:r>
              <a:rPr lang="en-US" dirty="0"/>
              <a:t> or single line comments are for a single line</a:t>
            </a:r>
          </a:p>
          <a:p>
            <a:pPr lvl="2">
              <a:lnSpc>
                <a:spcPct val="100000"/>
              </a:lnSpc>
              <a:spcBef>
                <a:spcPts val="0"/>
              </a:spcBef>
            </a:pPr>
            <a:r>
              <a:rPr lang="en-US" dirty="0">
                <a:solidFill>
                  <a:srgbClr val="FFFF00"/>
                </a:solidFill>
              </a:rPr>
              <a:t>Inline</a:t>
            </a:r>
            <a:r>
              <a:rPr lang="en-US" dirty="0"/>
              <a:t> comments </a:t>
            </a:r>
            <a:r>
              <a:rPr lang="en-US" dirty="0">
                <a:solidFill>
                  <a:srgbClr val="FFFF00"/>
                </a:solidFill>
              </a:rPr>
              <a:t>start</a:t>
            </a:r>
            <a:r>
              <a:rPr lang="en-US" dirty="0"/>
              <a:t> with double slashes, </a:t>
            </a:r>
            <a:r>
              <a:rPr lang="en-US" dirty="0">
                <a:solidFill>
                  <a:srgbClr val="FFFF00"/>
                </a:solidFill>
              </a:rPr>
              <a:t>//</a:t>
            </a:r>
          </a:p>
          <a:p>
            <a:pPr lvl="2">
              <a:lnSpc>
                <a:spcPct val="100000"/>
              </a:lnSpc>
              <a:spcBef>
                <a:spcPts val="0"/>
              </a:spcBef>
            </a:pPr>
            <a:endParaRPr lang="en-US" dirty="0"/>
          </a:p>
          <a:p>
            <a:pPr lvl="2">
              <a:lnSpc>
                <a:spcPct val="100000"/>
              </a:lnSpc>
              <a:spcBef>
                <a:spcPts val="0"/>
              </a:spcBef>
            </a:pPr>
            <a:r>
              <a:rPr lang="en-US" dirty="0">
                <a:solidFill>
                  <a:srgbClr val="FFFF00"/>
                </a:solidFill>
              </a:rPr>
              <a:t>Inline</a:t>
            </a:r>
            <a:r>
              <a:rPr lang="en-US" dirty="0"/>
              <a:t> comments </a:t>
            </a:r>
            <a:r>
              <a:rPr lang="en-US" dirty="0">
                <a:solidFill>
                  <a:srgbClr val="FFFF00"/>
                </a:solidFill>
              </a:rPr>
              <a:t>end at the end of the current line </a:t>
            </a:r>
            <a:r>
              <a:rPr lang="en-US" dirty="0"/>
              <a:t>(with a newline/enter character)</a:t>
            </a:r>
            <a:br>
              <a:rPr lang="en-US" dirty="0"/>
            </a:br>
            <a:r>
              <a:rPr lang="en-US" dirty="0">
                <a:solidFill>
                  <a:srgbClr val="00B050"/>
                </a:solidFill>
              </a:rPr>
              <a:t>// this line is all part of a comment</a:t>
            </a:r>
            <a:br>
              <a:rPr lang="en-US" dirty="0"/>
            </a:br>
            <a:endParaRPr lang="en-US" dirty="0"/>
          </a:p>
          <a:p>
            <a:pPr lvl="2">
              <a:lnSpc>
                <a:spcPct val="100000"/>
              </a:lnSpc>
              <a:spcBef>
                <a:spcPts val="0"/>
              </a:spcBef>
            </a:pPr>
            <a:r>
              <a:rPr lang="en-US" dirty="0">
                <a:solidFill>
                  <a:srgbClr val="FFFF00"/>
                </a:solidFill>
              </a:rPr>
              <a:t>Inline</a:t>
            </a:r>
            <a:r>
              <a:rPr lang="en-US" dirty="0"/>
              <a:t> comments </a:t>
            </a:r>
            <a:r>
              <a:rPr lang="en-US" dirty="0">
                <a:solidFill>
                  <a:srgbClr val="FFFF00"/>
                </a:solidFill>
              </a:rPr>
              <a:t>can</a:t>
            </a:r>
            <a:r>
              <a:rPr lang="en-US" dirty="0"/>
              <a:t> </a:t>
            </a:r>
            <a:r>
              <a:rPr lang="en-US" dirty="0">
                <a:solidFill>
                  <a:srgbClr val="FFFF00"/>
                </a:solidFill>
              </a:rPr>
              <a:t>be</a:t>
            </a:r>
            <a:r>
              <a:rPr lang="en-US" dirty="0"/>
              <a:t> an </a:t>
            </a:r>
            <a:r>
              <a:rPr lang="en-US" dirty="0">
                <a:solidFill>
                  <a:srgbClr val="FFFF00"/>
                </a:solidFill>
              </a:rPr>
              <a:t>entire line</a:t>
            </a:r>
            <a:r>
              <a:rPr lang="en-US" dirty="0"/>
              <a:t> </a:t>
            </a:r>
            <a:r>
              <a:rPr lang="en-US" dirty="0">
                <a:solidFill>
                  <a:srgbClr val="FFFF00"/>
                </a:solidFill>
              </a:rPr>
              <a:t>or</a:t>
            </a:r>
            <a:r>
              <a:rPr lang="en-US" dirty="0"/>
              <a:t> can be inserted </a:t>
            </a:r>
            <a:r>
              <a:rPr lang="en-US" dirty="0">
                <a:solidFill>
                  <a:srgbClr val="FFFF00"/>
                </a:solidFill>
              </a:rPr>
              <a:t>after</a:t>
            </a:r>
            <a:r>
              <a:rPr lang="en-US" dirty="0"/>
              <a:t> executable </a:t>
            </a:r>
            <a:r>
              <a:rPr lang="en-US" dirty="0">
                <a:solidFill>
                  <a:srgbClr val="FFFF00"/>
                </a:solidFill>
              </a:rPr>
              <a:t>code</a:t>
            </a:r>
            <a:br>
              <a:rPr lang="en-US" dirty="0"/>
            </a:br>
            <a:r>
              <a:rPr lang="en-US" dirty="0" err="1"/>
              <a:t>Console.WriteLine</a:t>
            </a:r>
            <a:r>
              <a:rPr lang="en-US" dirty="0"/>
              <a:t>(“Hello world!”);  </a:t>
            </a:r>
            <a:r>
              <a:rPr lang="en-US" dirty="0">
                <a:solidFill>
                  <a:srgbClr val="00B050"/>
                </a:solidFill>
              </a:rPr>
              <a:t>// this line has executable code first</a:t>
            </a:r>
          </a:p>
          <a:p>
            <a:pPr lvl="1">
              <a:lnSpc>
                <a:spcPct val="100000"/>
              </a:lnSpc>
              <a:spcBef>
                <a:spcPts val="0"/>
              </a:spcBef>
            </a:pPr>
            <a:endParaRPr lang="en-US" dirty="0"/>
          </a:p>
          <a:p>
            <a:pPr lvl="2">
              <a:lnSpc>
                <a:spcPct val="100000"/>
              </a:lnSpc>
              <a:spcBef>
                <a:spcPts val="0"/>
              </a:spcBef>
            </a:pPr>
            <a:r>
              <a:rPr lang="en-US" dirty="0"/>
              <a:t>Executable code cannot be added to a line after an inline comment</a:t>
            </a:r>
            <a:br>
              <a:rPr lang="en-US" dirty="0"/>
            </a:br>
            <a:r>
              <a:rPr lang="en-US" dirty="0">
                <a:solidFill>
                  <a:srgbClr val="00B050"/>
                </a:solidFill>
              </a:rPr>
              <a:t>// This is a comment, but cannot have executable code here </a:t>
            </a:r>
            <a:r>
              <a:rPr lang="en-US" dirty="0">
                <a:solidFill>
                  <a:srgbClr val="00B050"/>
                </a:solidFill>
                <a:sym typeface="Wingdings" panose="05000000000000000000" pitchFamily="2" charset="2"/>
              </a:rPr>
              <a:t></a:t>
            </a:r>
            <a:endParaRPr lang="en-US" dirty="0">
              <a:solidFill>
                <a:srgbClr val="00B050"/>
              </a:solidFill>
            </a:endParaRPr>
          </a:p>
        </p:txBody>
      </p:sp>
    </p:spTree>
    <p:extLst>
      <p:ext uri="{BB962C8B-B14F-4D97-AF65-F5344CB8AC3E}">
        <p14:creationId xmlns:p14="http://schemas.microsoft.com/office/powerpoint/2010/main" val="6909801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67382"/>
          </a:xfrm>
        </p:spPr>
        <p:txBody>
          <a:bodyPr/>
          <a:lstStyle/>
          <a:p>
            <a:r>
              <a:rPr lang="en-US" dirty="0"/>
              <a:t>Adding comments to code</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748790"/>
            <a:ext cx="9905999" cy="4042411"/>
          </a:xfrm>
        </p:spPr>
        <p:txBody>
          <a:bodyPr>
            <a:normAutofit/>
          </a:bodyPr>
          <a:lstStyle/>
          <a:p>
            <a:pPr>
              <a:lnSpc>
                <a:spcPct val="100000"/>
              </a:lnSpc>
              <a:spcBef>
                <a:spcPts val="0"/>
              </a:spcBef>
            </a:pPr>
            <a:r>
              <a:rPr lang="en-US" dirty="0"/>
              <a:t>Visual Studio has tools to quickly comment/uncomment one or more lines without the need to type the comment characters</a:t>
            </a:r>
          </a:p>
          <a:p>
            <a:pPr lvl="1">
              <a:lnSpc>
                <a:spcPct val="100000"/>
              </a:lnSpc>
              <a:spcBef>
                <a:spcPts val="0"/>
              </a:spcBef>
            </a:pPr>
            <a:r>
              <a:rPr lang="en-US" dirty="0"/>
              <a:t>To comment one or more lines, select the lines with the cursor, Press Ctrl-K, Ctrl-C</a:t>
            </a:r>
          </a:p>
          <a:p>
            <a:pPr lvl="1">
              <a:lnSpc>
                <a:spcPct val="100000"/>
              </a:lnSpc>
              <a:spcBef>
                <a:spcPts val="0"/>
              </a:spcBef>
            </a:pPr>
            <a:r>
              <a:rPr lang="en-US" dirty="0"/>
              <a:t>To uncomment one or more lines, select the lines with the cursor, Press Ctrl-K, Ctrl-U</a:t>
            </a:r>
          </a:p>
          <a:p>
            <a:pPr>
              <a:lnSpc>
                <a:spcPct val="100000"/>
              </a:lnSpc>
              <a:spcBef>
                <a:spcPts val="0"/>
              </a:spcBef>
            </a:pPr>
            <a:endParaRPr lang="en-US" dirty="0"/>
          </a:p>
          <a:p>
            <a:pPr>
              <a:lnSpc>
                <a:spcPct val="100000"/>
              </a:lnSpc>
              <a:spcBef>
                <a:spcPts val="0"/>
              </a:spcBef>
            </a:pPr>
            <a:r>
              <a:rPr lang="en-US" dirty="0">
                <a:solidFill>
                  <a:srgbClr val="FFFF00"/>
                </a:solidFill>
              </a:rPr>
              <a:t>Comments</a:t>
            </a:r>
            <a:r>
              <a:rPr lang="en-US" dirty="0"/>
              <a:t> </a:t>
            </a:r>
            <a:r>
              <a:rPr lang="en-US" dirty="0">
                <a:solidFill>
                  <a:srgbClr val="FFFF00"/>
                </a:solidFill>
              </a:rPr>
              <a:t>are</a:t>
            </a:r>
            <a:r>
              <a:rPr lang="en-US" dirty="0"/>
              <a:t> an </a:t>
            </a:r>
            <a:r>
              <a:rPr lang="en-US" dirty="0">
                <a:solidFill>
                  <a:srgbClr val="FFFF00"/>
                </a:solidFill>
              </a:rPr>
              <a:t>important</a:t>
            </a:r>
            <a:r>
              <a:rPr lang="en-US" dirty="0"/>
              <a:t> part of program development</a:t>
            </a:r>
          </a:p>
          <a:p>
            <a:pPr lvl="1">
              <a:lnSpc>
                <a:spcPct val="100000"/>
              </a:lnSpc>
              <a:spcBef>
                <a:spcPts val="0"/>
              </a:spcBef>
            </a:pPr>
            <a:r>
              <a:rPr lang="en-US" dirty="0">
                <a:solidFill>
                  <a:srgbClr val="FFFF00"/>
                </a:solidFill>
              </a:rPr>
              <a:t>Comments</a:t>
            </a:r>
            <a:r>
              <a:rPr lang="en-US" dirty="0"/>
              <a:t> serve as reminders of </a:t>
            </a:r>
            <a:r>
              <a:rPr lang="en-US" dirty="0">
                <a:solidFill>
                  <a:srgbClr val="FFFF00"/>
                </a:solidFill>
              </a:rPr>
              <a:t>what a piece </a:t>
            </a:r>
            <a:r>
              <a:rPr lang="en-US" dirty="0"/>
              <a:t>of code is supposed to do</a:t>
            </a:r>
          </a:p>
          <a:p>
            <a:pPr lvl="1">
              <a:lnSpc>
                <a:spcPct val="100000"/>
              </a:lnSpc>
              <a:spcBef>
                <a:spcPts val="0"/>
              </a:spcBef>
            </a:pPr>
            <a:r>
              <a:rPr lang="en-US" dirty="0">
                <a:solidFill>
                  <a:srgbClr val="FFFF00"/>
                </a:solidFill>
              </a:rPr>
              <a:t>Comments</a:t>
            </a:r>
            <a:r>
              <a:rPr lang="en-US" dirty="0"/>
              <a:t> serve to remind </a:t>
            </a:r>
            <a:r>
              <a:rPr lang="en-US" dirty="0">
                <a:solidFill>
                  <a:srgbClr val="FFFF00"/>
                </a:solidFill>
              </a:rPr>
              <a:t>how a piece </a:t>
            </a:r>
            <a:r>
              <a:rPr lang="en-US" dirty="0"/>
              <a:t>of code works and why a specific solution might have been used</a:t>
            </a:r>
          </a:p>
          <a:p>
            <a:pPr lvl="1">
              <a:lnSpc>
                <a:spcPct val="100000"/>
              </a:lnSpc>
              <a:spcBef>
                <a:spcPts val="0"/>
              </a:spcBef>
            </a:pPr>
            <a:r>
              <a:rPr lang="en-US" dirty="0">
                <a:solidFill>
                  <a:srgbClr val="FFFF00"/>
                </a:solidFill>
              </a:rPr>
              <a:t>Comments</a:t>
            </a:r>
            <a:r>
              <a:rPr lang="en-US" dirty="0"/>
              <a:t> are used </a:t>
            </a:r>
            <a:r>
              <a:rPr lang="en-US" dirty="0">
                <a:solidFill>
                  <a:srgbClr val="FFFF00"/>
                </a:solidFill>
              </a:rPr>
              <a:t>to let other developers </a:t>
            </a:r>
            <a:r>
              <a:rPr lang="en-US" dirty="0"/>
              <a:t>know the </a:t>
            </a:r>
            <a:r>
              <a:rPr lang="en-US" dirty="0">
                <a:solidFill>
                  <a:srgbClr val="FFFF00"/>
                </a:solidFill>
              </a:rPr>
              <a:t>Who</a:t>
            </a:r>
            <a:r>
              <a:rPr lang="en-US" dirty="0"/>
              <a:t> (wrote the code), </a:t>
            </a:r>
            <a:r>
              <a:rPr lang="en-US" dirty="0">
                <a:solidFill>
                  <a:srgbClr val="FFFF00"/>
                </a:solidFill>
              </a:rPr>
              <a:t>What</a:t>
            </a:r>
            <a:r>
              <a:rPr lang="en-US" dirty="0"/>
              <a:t> (the code is doing), </a:t>
            </a:r>
            <a:r>
              <a:rPr lang="en-US" dirty="0">
                <a:solidFill>
                  <a:srgbClr val="FFFF00"/>
                </a:solidFill>
              </a:rPr>
              <a:t>How</a:t>
            </a:r>
            <a:r>
              <a:rPr lang="en-US" dirty="0"/>
              <a:t> (the code is doing it) and </a:t>
            </a:r>
            <a:r>
              <a:rPr lang="en-US" dirty="0">
                <a:solidFill>
                  <a:srgbClr val="FFFF00"/>
                </a:solidFill>
              </a:rPr>
              <a:t>Why</a:t>
            </a:r>
            <a:r>
              <a:rPr lang="en-US" dirty="0"/>
              <a:t> (an approach was taken)</a:t>
            </a:r>
          </a:p>
        </p:txBody>
      </p:sp>
    </p:spTree>
    <p:extLst>
      <p:ext uri="{BB962C8B-B14F-4D97-AF65-F5344CB8AC3E}">
        <p14:creationId xmlns:p14="http://schemas.microsoft.com/office/powerpoint/2010/main" val="1543266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21662"/>
          </a:xfrm>
        </p:spPr>
        <p:txBody>
          <a:bodyPr/>
          <a:lstStyle/>
          <a:p>
            <a:r>
              <a:rPr lang="en-US" dirty="0"/>
              <a:t>Programming Errors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645920"/>
            <a:ext cx="9905999" cy="4145281"/>
          </a:xfrm>
        </p:spPr>
        <p:txBody>
          <a:bodyPr>
            <a:normAutofit/>
          </a:bodyPr>
          <a:lstStyle/>
          <a:p>
            <a:pPr>
              <a:spcBef>
                <a:spcPts val="0"/>
              </a:spcBef>
            </a:pPr>
            <a:r>
              <a:rPr lang="en-US" dirty="0"/>
              <a:t>Syntax errors are probably the most common type of error you will encountered. The word syntax refers to the grammar or structure of a language (any language, not just programming)</a:t>
            </a:r>
          </a:p>
          <a:p>
            <a:pPr>
              <a:spcBef>
                <a:spcPts val="0"/>
              </a:spcBef>
            </a:pPr>
            <a:endParaRPr lang="en-US" dirty="0"/>
          </a:p>
          <a:p>
            <a:pPr>
              <a:spcBef>
                <a:spcPts val="0"/>
              </a:spcBef>
            </a:pPr>
            <a:r>
              <a:rPr lang="en-US" dirty="0"/>
              <a:t>In almost every case, the compiler will identify the error and display a message describing the error along with its location within the program</a:t>
            </a:r>
          </a:p>
          <a:p>
            <a:pPr marL="0" indent="0">
              <a:spcBef>
                <a:spcPts val="0"/>
              </a:spcBef>
              <a:buNone/>
            </a:pPr>
            <a:endParaRPr lang="en-US" dirty="0"/>
          </a:p>
        </p:txBody>
      </p:sp>
    </p:spTree>
    <p:extLst>
      <p:ext uri="{BB962C8B-B14F-4D97-AF65-F5344CB8AC3E}">
        <p14:creationId xmlns:p14="http://schemas.microsoft.com/office/powerpoint/2010/main" val="3123566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21662"/>
          </a:xfrm>
        </p:spPr>
        <p:txBody>
          <a:bodyPr/>
          <a:lstStyle/>
          <a:p>
            <a:r>
              <a:rPr lang="en-US" dirty="0"/>
              <a:t>Programming Errors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645920"/>
            <a:ext cx="9905999" cy="4145281"/>
          </a:xfrm>
        </p:spPr>
        <p:txBody>
          <a:bodyPr>
            <a:normAutofit/>
          </a:bodyPr>
          <a:lstStyle/>
          <a:p>
            <a:pPr>
              <a:spcBef>
                <a:spcPts val="0"/>
              </a:spcBef>
            </a:pPr>
            <a:r>
              <a:rPr lang="en-US" dirty="0"/>
              <a:t>Some common syntax errors you might encounter</a:t>
            </a:r>
          </a:p>
          <a:p>
            <a:pPr lvl="1">
              <a:spcBef>
                <a:spcPts val="0"/>
              </a:spcBef>
            </a:pPr>
            <a:r>
              <a:rPr lang="en-US" dirty="0"/>
              <a:t>Missing semicolon</a:t>
            </a:r>
          </a:p>
          <a:p>
            <a:pPr lvl="1">
              <a:spcBef>
                <a:spcPts val="0"/>
              </a:spcBef>
            </a:pPr>
            <a:r>
              <a:rPr lang="en-US" dirty="0"/>
              <a:t>Attempting to use an undefined/uninitialized variable</a:t>
            </a:r>
          </a:p>
          <a:p>
            <a:pPr lvl="1">
              <a:spcBef>
                <a:spcPts val="0"/>
              </a:spcBef>
            </a:pPr>
            <a:r>
              <a:rPr lang="en-US" dirty="0"/>
              <a:t>Using the wrong data type</a:t>
            </a:r>
          </a:p>
          <a:p>
            <a:pPr lvl="1">
              <a:spcBef>
                <a:spcPts val="0"/>
              </a:spcBef>
            </a:pPr>
            <a:r>
              <a:rPr lang="en-US" dirty="0"/>
              <a:t>Typos</a:t>
            </a:r>
          </a:p>
          <a:p>
            <a:pPr lvl="1">
              <a:spcBef>
                <a:spcPts val="0"/>
              </a:spcBef>
            </a:pPr>
            <a:r>
              <a:rPr lang="en-US" dirty="0"/>
              <a:t>Attempting to redefine/redeclare (re-use) an identifier name in the same ‘scope’</a:t>
            </a:r>
          </a:p>
          <a:p>
            <a:pPr lvl="1">
              <a:spcBef>
                <a:spcPts val="0"/>
              </a:spcBef>
            </a:pPr>
            <a:r>
              <a:rPr lang="en-US" dirty="0"/>
              <a:t>Using the wrong variable name</a:t>
            </a:r>
          </a:p>
          <a:p>
            <a:pPr marL="0" indent="0">
              <a:spcBef>
                <a:spcPts val="0"/>
              </a:spcBef>
              <a:buNone/>
            </a:pPr>
            <a:endParaRPr lang="en-US" dirty="0"/>
          </a:p>
        </p:txBody>
      </p:sp>
    </p:spTree>
    <p:extLst>
      <p:ext uri="{BB962C8B-B14F-4D97-AF65-F5344CB8AC3E}">
        <p14:creationId xmlns:p14="http://schemas.microsoft.com/office/powerpoint/2010/main" val="4050336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21662"/>
          </a:xfrm>
        </p:spPr>
        <p:txBody>
          <a:bodyPr/>
          <a:lstStyle/>
          <a:p>
            <a:r>
              <a:rPr lang="en-US" dirty="0"/>
              <a:t>Programming Errors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645920"/>
            <a:ext cx="9905999" cy="4145281"/>
          </a:xfrm>
        </p:spPr>
        <p:txBody>
          <a:bodyPr>
            <a:normAutofit/>
          </a:bodyPr>
          <a:lstStyle/>
          <a:p>
            <a:pPr>
              <a:spcBef>
                <a:spcPts val="0"/>
              </a:spcBef>
            </a:pPr>
            <a:r>
              <a:rPr lang="en-US" dirty="0"/>
              <a:t>Runtime errors are, as the name implies, errors that occur while the program is running </a:t>
            </a:r>
          </a:p>
          <a:p>
            <a:pPr>
              <a:spcBef>
                <a:spcPts val="0"/>
              </a:spcBef>
            </a:pPr>
            <a:r>
              <a:rPr lang="en-US" dirty="0"/>
              <a:t>Most runtime errors can be either avoided completely or handled when the program is developed</a:t>
            </a:r>
          </a:p>
          <a:p>
            <a:pPr>
              <a:spcBef>
                <a:spcPts val="0"/>
              </a:spcBef>
            </a:pPr>
            <a:r>
              <a:rPr lang="en-US" dirty="0"/>
              <a:t>Some common runtime errors include</a:t>
            </a:r>
          </a:p>
          <a:p>
            <a:pPr lvl="1">
              <a:spcBef>
                <a:spcPts val="0"/>
              </a:spcBef>
            </a:pPr>
            <a:r>
              <a:rPr lang="en-US" dirty="0"/>
              <a:t>Attempting to open/read a non-existent file</a:t>
            </a:r>
          </a:p>
          <a:p>
            <a:pPr lvl="1">
              <a:spcBef>
                <a:spcPts val="0"/>
              </a:spcBef>
            </a:pPr>
            <a:r>
              <a:rPr lang="en-US" dirty="0"/>
              <a:t>Attempting to open/access a file without proper permissions</a:t>
            </a:r>
          </a:p>
          <a:p>
            <a:pPr lvl="1">
              <a:spcBef>
                <a:spcPts val="0"/>
              </a:spcBef>
            </a:pPr>
            <a:r>
              <a:rPr lang="en-US" dirty="0"/>
              <a:t>Reading beyond the end of memory allocation (arrays, file, etc.)</a:t>
            </a:r>
          </a:p>
          <a:p>
            <a:pPr lvl="1">
              <a:spcBef>
                <a:spcPts val="0"/>
              </a:spcBef>
            </a:pPr>
            <a:r>
              <a:rPr lang="en-US" dirty="0"/>
              <a:t>Attempting to use an incorrect/non-compatible data type</a:t>
            </a:r>
          </a:p>
          <a:p>
            <a:pPr marL="0" indent="0">
              <a:spcBef>
                <a:spcPts val="0"/>
              </a:spcBef>
              <a:buNone/>
            </a:pPr>
            <a:endParaRPr lang="en-US" dirty="0"/>
          </a:p>
        </p:txBody>
      </p:sp>
    </p:spTree>
    <p:extLst>
      <p:ext uri="{BB962C8B-B14F-4D97-AF65-F5344CB8AC3E}">
        <p14:creationId xmlns:p14="http://schemas.microsoft.com/office/powerpoint/2010/main" val="167738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4E49-29BE-4703-8E10-9457271AFAFC}"/>
              </a:ext>
            </a:extLst>
          </p:cNvPr>
          <p:cNvSpPr>
            <a:spLocks noGrp="1"/>
          </p:cNvSpPr>
          <p:nvPr>
            <p:ph type="title"/>
          </p:nvPr>
        </p:nvSpPr>
        <p:spPr>
          <a:xfrm>
            <a:off x="1141413" y="618518"/>
            <a:ext cx="9905998" cy="821662"/>
          </a:xfrm>
        </p:spPr>
        <p:txBody>
          <a:bodyPr/>
          <a:lstStyle/>
          <a:p>
            <a:r>
              <a:rPr lang="en-US" dirty="0"/>
              <a:t>Programming Errors</a:t>
            </a:r>
          </a:p>
        </p:txBody>
      </p:sp>
      <p:sp>
        <p:nvSpPr>
          <p:cNvPr id="3" name="Content Placeholder 2">
            <a:extLst>
              <a:ext uri="{FF2B5EF4-FFF2-40B4-BE49-F238E27FC236}">
                <a16:creationId xmlns:a16="http://schemas.microsoft.com/office/drawing/2014/main" id="{1920B435-F694-4213-823C-576BFA98ED8D}"/>
              </a:ext>
            </a:extLst>
          </p:cNvPr>
          <p:cNvSpPr>
            <a:spLocks noGrp="1"/>
          </p:cNvSpPr>
          <p:nvPr>
            <p:ph idx="1"/>
          </p:nvPr>
        </p:nvSpPr>
        <p:spPr>
          <a:xfrm>
            <a:off x="1141412" y="1645920"/>
            <a:ext cx="9905999" cy="4145281"/>
          </a:xfrm>
        </p:spPr>
        <p:txBody>
          <a:bodyPr>
            <a:normAutofit/>
          </a:bodyPr>
          <a:lstStyle/>
          <a:p>
            <a:pPr>
              <a:spcBef>
                <a:spcPts val="0"/>
              </a:spcBef>
            </a:pPr>
            <a:r>
              <a:rPr lang="en-US" sz="2800" dirty="0"/>
              <a:t>Logic errors are probably the most challenging to find and correct</a:t>
            </a:r>
          </a:p>
          <a:p>
            <a:pPr>
              <a:spcBef>
                <a:spcPts val="0"/>
              </a:spcBef>
            </a:pPr>
            <a:r>
              <a:rPr lang="en-US" sz="2800" dirty="0"/>
              <a:t>Logic errors mean the program doesn’t behave as intended or the program gives ‘unexpected’ results</a:t>
            </a:r>
          </a:p>
          <a:p>
            <a:pPr>
              <a:spcBef>
                <a:spcPts val="0"/>
              </a:spcBef>
            </a:pPr>
            <a:r>
              <a:rPr lang="en-US" sz="2800" dirty="0"/>
              <a:t>Logic errors can be the result of </a:t>
            </a:r>
          </a:p>
          <a:p>
            <a:pPr lvl="1">
              <a:spcBef>
                <a:spcPts val="0"/>
              </a:spcBef>
            </a:pPr>
            <a:r>
              <a:rPr lang="en-US" sz="2400" dirty="0"/>
              <a:t>Incorrect requirements</a:t>
            </a:r>
          </a:p>
          <a:p>
            <a:pPr lvl="1">
              <a:spcBef>
                <a:spcPts val="0"/>
              </a:spcBef>
            </a:pPr>
            <a:r>
              <a:rPr lang="en-US" sz="2400" dirty="0"/>
              <a:t>Misunderstood requirements</a:t>
            </a:r>
          </a:p>
          <a:p>
            <a:pPr lvl="1">
              <a:spcBef>
                <a:spcPts val="0"/>
              </a:spcBef>
            </a:pPr>
            <a:r>
              <a:rPr lang="en-US" sz="2400" dirty="0"/>
              <a:t>Coding errors</a:t>
            </a:r>
          </a:p>
        </p:txBody>
      </p:sp>
    </p:spTree>
    <p:extLst>
      <p:ext uri="{BB962C8B-B14F-4D97-AF65-F5344CB8AC3E}">
        <p14:creationId xmlns:p14="http://schemas.microsoft.com/office/powerpoint/2010/main" val="309096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0CE2-E078-4D59-8B46-3E641ADBBE28}"/>
              </a:ext>
            </a:extLst>
          </p:cNvPr>
          <p:cNvSpPr>
            <a:spLocks noGrp="1"/>
          </p:cNvSpPr>
          <p:nvPr>
            <p:ph type="title"/>
          </p:nvPr>
        </p:nvSpPr>
        <p:spPr/>
        <p:txBody>
          <a:bodyPr/>
          <a:lstStyle/>
          <a:p>
            <a:r>
              <a:rPr lang="en-US" dirty="0"/>
              <a:t>Visual Studio Debug Tool</a:t>
            </a:r>
          </a:p>
        </p:txBody>
      </p:sp>
      <p:sp>
        <p:nvSpPr>
          <p:cNvPr id="3" name="Text Placeholder 2">
            <a:extLst>
              <a:ext uri="{FF2B5EF4-FFF2-40B4-BE49-F238E27FC236}">
                <a16:creationId xmlns:a16="http://schemas.microsoft.com/office/drawing/2014/main" id="{206CD10F-9F6A-40F0-9236-CF80E5137E10}"/>
              </a:ext>
            </a:extLst>
          </p:cNvPr>
          <p:cNvSpPr>
            <a:spLocks noGrp="1"/>
          </p:cNvSpPr>
          <p:nvPr>
            <p:ph type="body" idx="1"/>
          </p:nvPr>
        </p:nvSpPr>
        <p:spPr/>
        <p:txBody>
          <a:bodyPr/>
          <a:lstStyle/>
          <a:p>
            <a:r>
              <a:rPr lang="en-US" dirty="0">
                <a:solidFill>
                  <a:srgbClr val="FFFF00"/>
                </a:solidFill>
              </a:rPr>
              <a:t>Did someone call an exterminator?</a:t>
            </a:r>
          </a:p>
        </p:txBody>
      </p:sp>
    </p:spTree>
    <p:extLst>
      <p:ext uri="{BB962C8B-B14F-4D97-AF65-F5344CB8AC3E}">
        <p14:creationId xmlns:p14="http://schemas.microsoft.com/office/powerpoint/2010/main" val="4750169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4609</TotalTime>
  <Words>2750</Words>
  <Application>Microsoft Office PowerPoint</Application>
  <PresentationFormat>Widescreen</PresentationFormat>
  <Paragraphs>317</Paragraphs>
  <Slides>44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Consolas</vt:lpstr>
      <vt:lpstr>Tw Cen MT</vt:lpstr>
      <vt:lpstr>Circuit</vt:lpstr>
      <vt:lpstr>Introduction to C#</vt:lpstr>
      <vt:lpstr>agenda</vt:lpstr>
      <vt:lpstr>Programming Errors</vt:lpstr>
      <vt:lpstr>Programming Errors</vt:lpstr>
      <vt:lpstr>Programming Errors</vt:lpstr>
      <vt:lpstr>Programming Errors</vt:lpstr>
      <vt:lpstr>Programming Errors</vt:lpstr>
      <vt:lpstr>Programming Errors</vt:lpstr>
      <vt:lpstr>Visual Studio Debug Tool</vt:lpstr>
      <vt:lpstr>Visual Studio Debug Tool</vt:lpstr>
      <vt:lpstr>Visual Studio Debug Tool</vt:lpstr>
      <vt:lpstr>Visual Studio Debug Tool</vt:lpstr>
      <vt:lpstr>C# Keywords</vt:lpstr>
      <vt:lpstr>C# Keywords</vt:lpstr>
      <vt:lpstr>C# Identifiers</vt:lpstr>
      <vt:lpstr>C# Identifiers</vt:lpstr>
      <vt:lpstr>C# Identifiers</vt:lpstr>
      <vt:lpstr>C# Identifiers</vt:lpstr>
      <vt:lpstr>C# Identifiers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Casting and ‘Wrapper’ classes</vt:lpstr>
      <vt:lpstr>Casting and ‘Wrapper’ classes</vt:lpstr>
      <vt:lpstr>Casting and ‘Wrapper’ classes</vt:lpstr>
      <vt:lpstr>Casting and ‘Wrapper’ classes</vt:lpstr>
      <vt:lpstr>Casting and ‘Wrapper’ classes</vt:lpstr>
      <vt:lpstr>Casting and ‘Wrapper’ classes</vt:lpstr>
      <vt:lpstr>Casting and ‘Wrapper’ classes</vt:lpstr>
      <vt:lpstr>Adding comments to code</vt:lpstr>
      <vt:lpstr>Adding comments to code</vt:lpstr>
      <vt:lpstr>Adding comments to code</vt:lpstr>
      <vt:lpstr>Adding comments to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Martin, Charles</dc:creator>
  <cp:lastModifiedBy>Martin, Charles</cp:lastModifiedBy>
  <cp:revision>97</cp:revision>
  <dcterms:created xsi:type="dcterms:W3CDTF">2019-12-29T03:34:16Z</dcterms:created>
  <dcterms:modified xsi:type="dcterms:W3CDTF">2020-05-02T21:42:48Z</dcterms:modified>
</cp:coreProperties>
</file>