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57" r:id="rId3"/>
    <p:sldId id="284" r:id="rId4"/>
    <p:sldId id="260" r:id="rId5"/>
    <p:sldId id="304" r:id="rId6"/>
    <p:sldId id="265" r:id="rId7"/>
    <p:sldId id="259" r:id="rId8"/>
    <p:sldId id="266" r:id="rId9"/>
    <p:sldId id="267" r:id="rId10"/>
    <p:sldId id="268" r:id="rId11"/>
    <p:sldId id="269" r:id="rId12"/>
    <p:sldId id="261" r:id="rId13"/>
    <p:sldId id="270" r:id="rId14"/>
    <p:sldId id="271" r:id="rId15"/>
    <p:sldId id="272" r:id="rId16"/>
    <p:sldId id="262" r:id="rId17"/>
    <p:sldId id="273" r:id="rId18"/>
    <p:sldId id="277" r:id="rId19"/>
    <p:sldId id="276" r:id="rId20"/>
    <p:sldId id="274" r:id="rId21"/>
    <p:sldId id="278" r:id="rId22"/>
    <p:sldId id="275" r:id="rId23"/>
    <p:sldId id="279" r:id="rId24"/>
    <p:sldId id="280" r:id="rId25"/>
    <p:sldId id="263" r:id="rId26"/>
    <p:sldId id="281" r:id="rId27"/>
    <p:sldId id="264" r:id="rId28"/>
    <p:sldId id="305" r:id="rId29"/>
    <p:sldId id="306" r:id="rId30"/>
    <p:sldId id="282" r:id="rId31"/>
    <p:sldId id="285" r:id="rId32"/>
    <p:sldId id="287" r:id="rId33"/>
    <p:sldId id="290" r:id="rId34"/>
    <p:sldId id="291" r:id="rId35"/>
    <p:sldId id="289" r:id="rId36"/>
    <p:sldId id="307" r:id="rId37"/>
    <p:sldId id="292" r:id="rId38"/>
    <p:sldId id="293" r:id="rId39"/>
    <p:sldId id="294" r:id="rId40"/>
    <p:sldId id="295" r:id="rId41"/>
    <p:sldId id="296" r:id="rId42"/>
    <p:sldId id="298" r:id="rId43"/>
    <p:sldId id="308" r:id="rId44"/>
    <p:sldId id="297" r:id="rId45"/>
    <p:sldId id="299" r:id="rId46"/>
    <p:sldId id="300" r:id="rId47"/>
    <p:sldId id="302" r:id="rId48"/>
    <p:sldId id="303" r:id="rId49"/>
    <p:sldId id="286" r:id="rId50"/>
    <p:sldId id="28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p:scale>
          <a:sx n="90" d="100"/>
          <a:sy n="90" d="100"/>
        </p:scale>
        <p:origin x="51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89E5A-AA71-4B8B-B88B-DCB8603EF4C9}"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67F81-1159-4C21-9B53-AE6684ADE6D2}" type="slidenum">
              <a:rPr lang="en-US" smtClean="0"/>
              <a:t>‹#›</a:t>
            </a:fld>
            <a:endParaRPr lang="en-US"/>
          </a:p>
        </p:txBody>
      </p:sp>
    </p:spTree>
    <p:extLst>
      <p:ext uri="{BB962C8B-B14F-4D97-AF65-F5344CB8AC3E}">
        <p14:creationId xmlns:p14="http://schemas.microsoft.com/office/powerpoint/2010/main" val="116011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7805-E4A8-40A7-91F2-2F704DEC7976}"/>
              </a:ext>
            </a:extLst>
          </p:cNvPr>
          <p:cNvSpPr>
            <a:spLocks noGrp="1"/>
          </p:cNvSpPr>
          <p:nvPr>
            <p:ph type="ctrTitle"/>
          </p:nvPr>
        </p:nvSpPr>
        <p:spPr>
          <a:xfrm>
            <a:off x="1995055" y="2514600"/>
            <a:ext cx="9509557" cy="2262781"/>
          </a:xfrm>
        </p:spPr>
        <p:txBody>
          <a:bodyPr/>
          <a:lstStyle/>
          <a:p>
            <a:r>
              <a:rPr lang="en-US" dirty="0"/>
              <a:t>Introduction to C#</a:t>
            </a:r>
          </a:p>
        </p:txBody>
      </p:sp>
      <p:sp>
        <p:nvSpPr>
          <p:cNvPr id="3" name="Subtitle 2">
            <a:extLst>
              <a:ext uri="{FF2B5EF4-FFF2-40B4-BE49-F238E27FC236}">
                <a16:creationId xmlns:a16="http://schemas.microsoft.com/office/drawing/2014/main" id="{46CAA410-7241-467E-A696-B7CE6CD9DBBC}"/>
              </a:ext>
            </a:extLst>
          </p:cNvPr>
          <p:cNvSpPr>
            <a:spLocks noGrp="1"/>
          </p:cNvSpPr>
          <p:nvPr>
            <p:ph type="subTitle" idx="1"/>
          </p:nvPr>
        </p:nvSpPr>
        <p:spPr/>
        <p:txBody>
          <a:bodyPr/>
          <a:lstStyle/>
          <a:p>
            <a:r>
              <a:rPr lang="en-US" dirty="0"/>
              <a:t>Operators and Methods C#</a:t>
            </a:r>
          </a:p>
        </p:txBody>
      </p:sp>
    </p:spTree>
    <p:extLst>
      <p:ext uri="{BB962C8B-B14F-4D97-AF65-F5344CB8AC3E}">
        <p14:creationId xmlns:p14="http://schemas.microsoft.com/office/powerpoint/2010/main" val="194039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09"/>
            <a:ext cx="9509557" cy="967185"/>
          </a:xfrm>
        </p:spPr>
        <p:txBody>
          <a:bodyPr/>
          <a:lstStyle/>
          <a:p>
            <a:r>
              <a:rPr lang="en-US" dirty="0"/>
              <a:t>Primary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91294"/>
            <a:ext cx="9509557" cy="4319928"/>
          </a:xfrm>
        </p:spPr>
        <p:txBody>
          <a:bodyPr>
            <a:normAutofit/>
          </a:bodyPr>
          <a:lstStyle/>
          <a:p>
            <a:pPr marL="457200"/>
            <a:r>
              <a:rPr lang="en-US" dirty="0"/>
              <a:t>Dot operator  - </a:t>
            </a:r>
            <a:r>
              <a:rPr lang="en-US" dirty="0">
                <a:solidFill>
                  <a:srgbClr val="FFFF00"/>
                </a:solidFill>
              </a:rPr>
              <a:t>.</a:t>
            </a:r>
            <a:r>
              <a:rPr lang="en-US" dirty="0"/>
              <a:t> (a period)</a:t>
            </a:r>
          </a:p>
          <a:p>
            <a:pPr marL="457200"/>
            <a:r>
              <a:rPr lang="en-US" dirty="0"/>
              <a:t>The dot operator is used to access class (static) and object (non-static) member fields and methods</a:t>
            </a:r>
          </a:p>
          <a:p>
            <a:pPr marL="857250" lvl="1"/>
            <a:r>
              <a:rPr lang="en-US" dirty="0"/>
              <a:t>The members must be accessible (cannot be private if accessed from a different class or object)</a:t>
            </a:r>
          </a:p>
          <a:p>
            <a:pPr marL="457200"/>
            <a:r>
              <a:rPr lang="en-US" dirty="0"/>
              <a:t>To access class members, use the class name. Examples</a:t>
            </a:r>
            <a:br>
              <a:rPr lang="en-US" dirty="0"/>
            </a:br>
            <a:br>
              <a:rPr lang="en-US" dirty="0"/>
            </a:br>
            <a:r>
              <a:rPr lang="en-US" sz="1500" dirty="0" err="1">
                <a:solidFill>
                  <a:srgbClr val="FFFF00"/>
                </a:solidFill>
                <a:latin typeface="Consolas" panose="020B0609020204030204" pitchFamily="49" charset="0"/>
              </a:rPr>
              <a:t>Console.</a:t>
            </a:r>
            <a:r>
              <a:rPr lang="en-US" sz="1500" dirty="0" err="1">
                <a:latin typeface="Consolas" panose="020B0609020204030204" pitchFamily="49" charset="0"/>
              </a:rPr>
              <a:t>WriteLine</a:t>
            </a:r>
            <a:r>
              <a:rPr lang="en-US" sz="1500" dirty="0">
                <a:latin typeface="Consolas" panose="020B0609020204030204" pitchFamily="49" charset="0"/>
              </a:rPr>
              <a:t>("Hello world!");		// access the WriteLine method in the Console</a:t>
            </a:r>
            <a:br>
              <a:rPr lang="en-US" sz="1500" dirty="0">
                <a:latin typeface="Consolas" panose="020B0609020204030204" pitchFamily="49" charset="0"/>
              </a:rPr>
            </a:br>
            <a:r>
              <a:rPr lang="en-US" sz="1500" dirty="0">
                <a:latin typeface="Consolas" panose="020B0609020204030204" pitchFamily="49" charset="0"/>
              </a:rPr>
              <a:t>									// class (WriteLine is a static method)</a:t>
            </a:r>
            <a:br>
              <a:rPr lang="en-US" sz="1500" dirty="0">
                <a:latin typeface="Consolas" panose="020B0609020204030204" pitchFamily="49" charset="0"/>
              </a:rPr>
            </a:br>
            <a:br>
              <a:rPr lang="en-US" sz="1500" dirty="0">
                <a:latin typeface="Consolas" panose="020B0609020204030204" pitchFamily="49" charset="0"/>
              </a:rPr>
            </a:br>
            <a:r>
              <a:rPr lang="en-US" sz="1500" dirty="0">
                <a:latin typeface="Consolas" panose="020B0609020204030204" pitchFamily="49" charset="0"/>
              </a:rPr>
              <a:t>double raised = </a:t>
            </a:r>
            <a:r>
              <a:rPr lang="en-US" sz="1500" dirty="0" err="1">
                <a:solidFill>
                  <a:srgbClr val="FFFF00"/>
                </a:solidFill>
                <a:latin typeface="Consolas" panose="020B0609020204030204" pitchFamily="49" charset="0"/>
              </a:rPr>
              <a:t>Math.</a:t>
            </a:r>
            <a:r>
              <a:rPr lang="en-US" sz="1500" dirty="0" err="1">
                <a:latin typeface="Consolas" panose="020B0609020204030204" pitchFamily="49" charset="0"/>
              </a:rPr>
              <a:t>Pow</a:t>
            </a:r>
            <a:r>
              <a:rPr lang="en-US" sz="1500" dirty="0">
                <a:latin typeface="Consolas" panose="020B0609020204030204" pitchFamily="49" charset="0"/>
              </a:rPr>
              <a:t>(17,3);		// access the Pow method in the Math </a:t>
            </a:r>
            <a:br>
              <a:rPr lang="en-US" sz="1500" dirty="0">
                <a:latin typeface="Consolas" panose="020B0609020204030204" pitchFamily="49" charset="0"/>
              </a:rPr>
            </a:br>
            <a:r>
              <a:rPr lang="en-US" sz="1500" dirty="0">
                <a:latin typeface="Consolas" panose="020B0609020204030204" pitchFamily="49" charset="0"/>
              </a:rPr>
              <a:t>									// class (Pow is a static method)</a:t>
            </a:r>
            <a:br>
              <a:rPr lang="en-US" sz="1500" dirty="0">
                <a:latin typeface="Consolas" panose="020B0609020204030204" pitchFamily="49" charset="0"/>
              </a:rPr>
            </a:br>
            <a:br>
              <a:rPr lang="en-US" sz="1500" dirty="0">
                <a:latin typeface="Consolas" panose="020B0609020204030204" pitchFamily="49" charset="0"/>
              </a:rPr>
            </a:br>
            <a:r>
              <a:rPr lang="en-US" sz="1500" dirty="0">
                <a:latin typeface="Consolas" panose="020B0609020204030204" pitchFamily="49" charset="0"/>
              </a:rPr>
              <a:t>double area =  15.2 * 15.2 * </a:t>
            </a:r>
            <a:r>
              <a:rPr lang="en-US" sz="1500" dirty="0" err="1">
                <a:solidFill>
                  <a:srgbClr val="FFFF00"/>
                </a:solidFill>
                <a:latin typeface="Consolas" panose="020B0609020204030204" pitchFamily="49" charset="0"/>
              </a:rPr>
              <a:t>Math</a:t>
            </a:r>
            <a:r>
              <a:rPr lang="en-US" sz="1500" dirty="0" err="1">
                <a:latin typeface="Consolas" panose="020B0609020204030204" pitchFamily="49" charset="0"/>
              </a:rPr>
              <a:t>.PI</a:t>
            </a:r>
            <a:r>
              <a:rPr lang="en-US" sz="1500" dirty="0">
                <a:latin typeface="Consolas" panose="020B0609020204030204" pitchFamily="49" charset="0"/>
              </a:rPr>
              <a:t>;	// Access the PI constant member field in the</a:t>
            </a:r>
            <a:br>
              <a:rPr lang="en-US" sz="1500" dirty="0">
                <a:latin typeface="Consolas" panose="020B0609020204030204" pitchFamily="49" charset="0"/>
              </a:rPr>
            </a:br>
            <a:r>
              <a:rPr lang="en-US" sz="1500" dirty="0">
                <a:latin typeface="Consolas" panose="020B0609020204030204" pitchFamily="49" charset="0"/>
              </a:rPr>
              <a:t>									// Math class (</a:t>
            </a:r>
            <a:r>
              <a:rPr lang="en-US" sz="1500" dirty="0">
                <a:solidFill>
                  <a:srgbClr val="FFFF00"/>
                </a:solidFill>
                <a:latin typeface="Consolas" panose="020B0609020204030204" pitchFamily="49" charset="0"/>
              </a:rPr>
              <a:t>constants are static </a:t>
            </a:r>
            <a:r>
              <a:rPr lang="en-US" sz="1500" dirty="0">
                <a:latin typeface="Consolas" panose="020B0609020204030204" pitchFamily="49" charset="0"/>
              </a:rPr>
              <a:t>fields)</a:t>
            </a:r>
          </a:p>
        </p:txBody>
      </p:sp>
    </p:spTree>
    <p:extLst>
      <p:ext uri="{BB962C8B-B14F-4D97-AF65-F5344CB8AC3E}">
        <p14:creationId xmlns:p14="http://schemas.microsoft.com/office/powerpoint/2010/main" val="347185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09"/>
            <a:ext cx="9509557" cy="979060"/>
          </a:xfrm>
        </p:spPr>
        <p:txBody>
          <a:bodyPr/>
          <a:lstStyle/>
          <a:p>
            <a:r>
              <a:rPr lang="en-US" dirty="0"/>
              <a:t>Primary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4"/>
          </a:xfrm>
        </p:spPr>
        <p:txBody>
          <a:bodyPr>
            <a:normAutofit/>
          </a:bodyPr>
          <a:lstStyle/>
          <a:p>
            <a:pPr marL="457200"/>
            <a:r>
              <a:rPr lang="en-US" sz="1900" dirty="0"/>
              <a:t>To access object (aka instance) members, use the object name. Examples</a:t>
            </a:r>
            <a:br>
              <a:rPr lang="en-US" sz="1900" dirty="0"/>
            </a:br>
            <a:br>
              <a:rPr lang="en-US" sz="1900" dirty="0"/>
            </a:br>
            <a:r>
              <a:rPr lang="en-US" sz="1500" dirty="0">
                <a:latin typeface="Consolas" panose="020B0609020204030204" pitchFamily="49" charset="0"/>
              </a:rPr>
              <a:t>Random </a:t>
            </a:r>
            <a:r>
              <a:rPr lang="en-US" sz="1500" dirty="0" err="1">
                <a:solidFill>
                  <a:srgbClr val="FFFF00"/>
                </a:solidFill>
                <a:latin typeface="Consolas" panose="020B0609020204030204" pitchFamily="49" charset="0"/>
              </a:rPr>
              <a:t>rng</a:t>
            </a:r>
            <a:r>
              <a:rPr lang="en-US" sz="1500" dirty="0">
                <a:latin typeface="Consolas" panose="020B0609020204030204" pitchFamily="49" charset="0"/>
              </a:rPr>
              <a:t> = new Random();		// created a new instance of Random, </a:t>
            </a:r>
            <a:r>
              <a:rPr lang="en-US" sz="1500" dirty="0" err="1">
                <a:solidFill>
                  <a:srgbClr val="FFFF00"/>
                </a:solidFill>
                <a:latin typeface="Consolas" panose="020B0609020204030204" pitchFamily="49" charset="0"/>
              </a:rPr>
              <a:t>rng</a:t>
            </a:r>
            <a:r>
              <a:rPr lang="en-US" sz="1500" dirty="0">
                <a:solidFill>
                  <a:srgbClr val="FFFF00"/>
                </a:solidFill>
                <a:latin typeface="Consolas" panose="020B0609020204030204" pitchFamily="49" charset="0"/>
              </a:rPr>
              <a:t> </a:t>
            </a:r>
            <a:r>
              <a:rPr lang="en-US" sz="1500" dirty="0">
                <a:solidFill>
                  <a:schemeClr val="tx1"/>
                </a:solidFill>
                <a:latin typeface="Consolas" panose="020B0609020204030204" pitchFamily="49" charset="0"/>
              </a:rPr>
              <a:t>access the </a:t>
            </a:r>
            <a:br>
              <a:rPr lang="en-US" sz="1500" dirty="0">
                <a:latin typeface="Consolas" panose="020B0609020204030204" pitchFamily="49" charset="0"/>
              </a:rPr>
            </a:br>
            <a:r>
              <a:rPr lang="en-US" sz="1500" dirty="0">
                <a:latin typeface="Consolas" panose="020B0609020204030204" pitchFamily="49" charset="0"/>
              </a:rPr>
              <a:t>int number = </a:t>
            </a:r>
            <a:r>
              <a:rPr lang="en-US" sz="1500" dirty="0">
                <a:solidFill>
                  <a:schemeClr val="tx1"/>
                </a:solidFill>
                <a:latin typeface="Consolas" panose="020B0609020204030204" pitchFamily="49" charset="0"/>
              </a:rPr>
              <a:t> </a:t>
            </a:r>
            <a:r>
              <a:rPr lang="en-US" sz="1500" dirty="0" err="1">
                <a:solidFill>
                  <a:srgbClr val="FFFF00"/>
                </a:solidFill>
                <a:latin typeface="Consolas" panose="020B0609020204030204" pitchFamily="49" charset="0"/>
              </a:rPr>
              <a:t>rng.Next</a:t>
            </a:r>
            <a:r>
              <a:rPr lang="en-US" sz="1500" dirty="0">
                <a:latin typeface="Consolas" panose="020B0609020204030204" pitchFamily="49" charset="0"/>
              </a:rPr>
              <a:t>();		// Next method of the </a:t>
            </a:r>
            <a:r>
              <a:rPr lang="en-US" sz="1500" dirty="0" err="1">
                <a:latin typeface="Consolas" panose="020B0609020204030204" pitchFamily="49" charset="0"/>
              </a:rPr>
              <a:t>rng</a:t>
            </a:r>
            <a:r>
              <a:rPr lang="en-US" sz="1500" dirty="0">
                <a:latin typeface="Consolas" panose="020B0609020204030204" pitchFamily="49" charset="0"/>
              </a:rPr>
              <a:t> object just created (Next is </a:t>
            </a:r>
            <a:br>
              <a:rPr lang="en-US" sz="1500" dirty="0">
                <a:latin typeface="Consolas" panose="020B0609020204030204" pitchFamily="49" charset="0"/>
              </a:rPr>
            </a:br>
            <a:r>
              <a:rPr lang="en-US" sz="1500" dirty="0">
                <a:latin typeface="Consolas" panose="020B0609020204030204" pitchFamily="49" charset="0"/>
              </a:rPr>
              <a:t>							// a non-static method)</a:t>
            </a:r>
            <a:br>
              <a:rPr lang="en-US" sz="1500" dirty="0">
                <a:latin typeface="Consolas" panose="020B0609020204030204" pitchFamily="49" charset="0"/>
              </a:rPr>
            </a:br>
            <a:br>
              <a:rPr lang="en-US" sz="1500" dirty="0">
                <a:latin typeface="Consolas" panose="020B0609020204030204" pitchFamily="49" charset="0"/>
              </a:rPr>
            </a:br>
            <a:r>
              <a:rPr lang="en-US" sz="1500" dirty="0">
                <a:latin typeface="Consolas" panose="020B0609020204030204" pitchFamily="49" charset="0"/>
              </a:rPr>
              <a:t>Circle </a:t>
            </a:r>
            <a:r>
              <a:rPr lang="en-US" sz="1500" dirty="0">
                <a:solidFill>
                  <a:srgbClr val="FFFF00"/>
                </a:solidFill>
                <a:latin typeface="Consolas" panose="020B0609020204030204" pitchFamily="49" charset="0"/>
              </a:rPr>
              <a:t>c1</a:t>
            </a:r>
            <a:r>
              <a:rPr lang="en-US" sz="1500" dirty="0">
                <a:latin typeface="Consolas" panose="020B0609020204030204" pitchFamily="49" charset="0"/>
              </a:rPr>
              <a:t> = new Circle(3, 7, 13.2);	// create a new instance of Circle named c1</a:t>
            </a:r>
            <a:br>
              <a:rPr lang="en-US" sz="1500" dirty="0">
                <a:latin typeface="Consolas" panose="020B0609020204030204" pitchFamily="49" charset="0"/>
              </a:rPr>
            </a:br>
            <a:r>
              <a:rPr lang="en-US" sz="1500" dirty="0">
                <a:latin typeface="Consolas" panose="020B0609020204030204" pitchFamily="49" charset="0"/>
              </a:rPr>
              <a:t>									// with center (3,7) and radius = 13.2</a:t>
            </a:r>
            <a:br>
              <a:rPr lang="en-US" sz="1500" dirty="0">
                <a:latin typeface="Consolas" panose="020B0609020204030204" pitchFamily="49" charset="0"/>
              </a:rPr>
            </a:br>
            <a:r>
              <a:rPr lang="en-US" sz="1500" dirty="0">
                <a:latin typeface="Consolas" panose="020B0609020204030204" pitchFamily="49" charset="0"/>
              </a:rPr>
              <a:t>Circle </a:t>
            </a:r>
            <a:r>
              <a:rPr lang="en-US" sz="1500" dirty="0">
                <a:solidFill>
                  <a:srgbClr val="FFFF00"/>
                </a:solidFill>
                <a:latin typeface="Consolas" panose="020B0609020204030204" pitchFamily="49" charset="0"/>
              </a:rPr>
              <a:t>c2</a:t>
            </a:r>
            <a:r>
              <a:rPr lang="en-US" sz="1500" dirty="0">
                <a:latin typeface="Consolas" panose="020B0609020204030204" pitchFamily="49" charset="0"/>
              </a:rPr>
              <a:t> = new Circle(4, -2, 2.55); 	// create a 2nd instance of Circle named c2</a:t>
            </a:r>
            <a:br>
              <a:rPr lang="en-US" sz="1500" dirty="0">
                <a:latin typeface="Consolas" panose="020B0609020204030204" pitchFamily="49" charset="0"/>
              </a:rPr>
            </a:br>
            <a:r>
              <a:rPr lang="en-US" sz="1500" dirty="0">
                <a:latin typeface="Consolas" panose="020B0609020204030204" pitchFamily="49" charset="0"/>
              </a:rPr>
              <a:t>									// with center (4,-2) and radius = 2.55</a:t>
            </a:r>
            <a:br>
              <a:rPr lang="en-US" sz="1500" dirty="0">
                <a:latin typeface="Consolas" panose="020B0609020204030204" pitchFamily="49" charset="0"/>
              </a:rPr>
            </a:br>
            <a:br>
              <a:rPr lang="en-US" sz="1500" dirty="0">
                <a:latin typeface="Consolas" panose="020B0609020204030204" pitchFamily="49" charset="0"/>
              </a:rPr>
            </a:br>
            <a:r>
              <a:rPr lang="en-US" sz="1500" dirty="0">
                <a:latin typeface="Consolas" panose="020B0609020204030204" pitchFamily="49" charset="0"/>
              </a:rPr>
              <a:t>double areaC1 = </a:t>
            </a:r>
            <a:r>
              <a:rPr lang="en-US" sz="1500" dirty="0">
                <a:solidFill>
                  <a:srgbClr val="FFFF00"/>
                </a:solidFill>
                <a:latin typeface="Consolas" panose="020B0609020204030204" pitchFamily="49" charset="0"/>
              </a:rPr>
              <a:t>c1</a:t>
            </a:r>
            <a:r>
              <a:rPr lang="en-US" sz="1500" dirty="0">
                <a:latin typeface="Consolas" panose="020B0609020204030204" pitchFamily="49" charset="0"/>
              </a:rPr>
              <a:t>.</a:t>
            </a:r>
            <a:r>
              <a:rPr lang="en-US" sz="1500" dirty="0">
                <a:solidFill>
                  <a:srgbClr val="FFFF00"/>
                </a:solidFill>
                <a:latin typeface="Consolas" panose="020B0609020204030204" pitchFamily="49" charset="0"/>
              </a:rPr>
              <a:t>GetArea</a:t>
            </a:r>
            <a:r>
              <a:rPr lang="en-US" sz="1500" dirty="0">
                <a:latin typeface="Consolas" panose="020B0609020204030204" pitchFamily="49" charset="0"/>
              </a:rPr>
              <a:t>();			// access the </a:t>
            </a:r>
            <a:r>
              <a:rPr lang="en-US" sz="1500" dirty="0" err="1">
                <a:latin typeface="Consolas" panose="020B0609020204030204" pitchFamily="49" charset="0"/>
              </a:rPr>
              <a:t>GetArea</a:t>
            </a:r>
            <a:r>
              <a:rPr lang="en-US" sz="1500" dirty="0">
                <a:latin typeface="Consolas" panose="020B0609020204030204" pitchFamily="49" charset="0"/>
              </a:rPr>
              <a:t> method of the c1 object</a:t>
            </a:r>
            <a:br>
              <a:rPr lang="en-US" sz="1500" dirty="0">
                <a:latin typeface="Consolas" panose="020B0609020204030204" pitchFamily="49" charset="0"/>
              </a:rPr>
            </a:br>
            <a:r>
              <a:rPr lang="en-US" sz="1500" dirty="0">
                <a:latin typeface="Consolas" panose="020B0609020204030204" pitchFamily="49" charset="0"/>
              </a:rPr>
              <a:t>double areaC2 = </a:t>
            </a:r>
            <a:r>
              <a:rPr lang="en-US" sz="1500" dirty="0">
                <a:solidFill>
                  <a:srgbClr val="FFFF00"/>
                </a:solidFill>
                <a:latin typeface="Consolas" panose="020B0609020204030204" pitchFamily="49" charset="0"/>
              </a:rPr>
              <a:t>c2</a:t>
            </a:r>
            <a:r>
              <a:rPr lang="en-US" sz="1500" dirty="0">
                <a:latin typeface="Consolas" panose="020B0609020204030204" pitchFamily="49" charset="0"/>
              </a:rPr>
              <a:t>.</a:t>
            </a:r>
            <a:r>
              <a:rPr lang="en-US" sz="1500" dirty="0">
                <a:solidFill>
                  <a:srgbClr val="FFFF00"/>
                </a:solidFill>
                <a:latin typeface="Consolas" panose="020B0609020204030204" pitchFamily="49" charset="0"/>
              </a:rPr>
              <a:t>GetArea</a:t>
            </a:r>
            <a:r>
              <a:rPr lang="en-US" sz="1500" dirty="0">
                <a:latin typeface="Consolas" panose="020B0609020204030204" pitchFamily="49" charset="0"/>
              </a:rPr>
              <a:t>();			// access the </a:t>
            </a:r>
            <a:r>
              <a:rPr lang="en-US" sz="1500" dirty="0" err="1">
                <a:latin typeface="Consolas" panose="020B0609020204030204" pitchFamily="49" charset="0"/>
              </a:rPr>
              <a:t>GetArea</a:t>
            </a:r>
            <a:r>
              <a:rPr lang="en-US" sz="1500" dirty="0">
                <a:latin typeface="Consolas" panose="020B0609020204030204" pitchFamily="49" charset="0"/>
              </a:rPr>
              <a:t> method of the c2 object</a:t>
            </a:r>
            <a:br>
              <a:rPr lang="en-US" sz="1500" dirty="0">
                <a:latin typeface="Consolas" panose="020B0609020204030204" pitchFamily="49" charset="0"/>
              </a:rPr>
            </a:br>
            <a:r>
              <a:rPr lang="en-US" sz="1500" dirty="0">
                <a:latin typeface="Consolas" panose="020B0609020204030204" pitchFamily="49" charset="0"/>
              </a:rPr>
              <a:t>									// </a:t>
            </a:r>
            <a:r>
              <a:rPr lang="en-US" sz="1500" dirty="0" err="1">
                <a:latin typeface="Consolas" panose="020B0609020204030204" pitchFamily="49" charset="0"/>
              </a:rPr>
              <a:t>GetArea</a:t>
            </a:r>
            <a:r>
              <a:rPr lang="en-US" sz="1500" dirty="0">
                <a:latin typeface="Consolas" panose="020B0609020204030204" pitchFamily="49" charset="0"/>
              </a:rPr>
              <a:t> is non-static so values returned </a:t>
            </a:r>
            <a:br>
              <a:rPr lang="en-US" sz="1500" dirty="0">
                <a:latin typeface="Consolas" panose="020B0609020204030204" pitchFamily="49" charset="0"/>
              </a:rPr>
            </a:br>
            <a:r>
              <a:rPr lang="en-US" sz="1500" dirty="0">
                <a:latin typeface="Consolas" panose="020B0609020204030204" pitchFamily="49" charset="0"/>
              </a:rPr>
              <a:t>									// are for each instance of Circle (c1 or c2)</a:t>
            </a:r>
          </a:p>
        </p:txBody>
      </p:sp>
    </p:spTree>
    <p:extLst>
      <p:ext uri="{BB962C8B-B14F-4D97-AF65-F5344CB8AC3E}">
        <p14:creationId xmlns:p14="http://schemas.microsoft.com/office/powerpoint/2010/main" val="211130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67184"/>
          </a:xfrm>
        </p:spPr>
        <p:txBody>
          <a:bodyPr/>
          <a:lstStyle/>
          <a:p>
            <a:r>
              <a:rPr lang="en-US" dirty="0"/>
              <a:t>Unary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91294"/>
            <a:ext cx="9509557" cy="4319928"/>
          </a:xfrm>
        </p:spPr>
        <p:txBody>
          <a:bodyPr>
            <a:normAutofit/>
          </a:bodyPr>
          <a:lstStyle/>
          <a:p>
            <a:r>
              <a:rPr lang="en-US" sz="2400" dirty="0">
                <a:solidFill>
                  <a:srgbClr val="FFFF00"/>
                </a:solidFill>
              </a:rPr>
              <a:t>Unary</a:t>
            </a:r>
            <a:r>
              <a:rPr lang="en-US" sz="2400" dirty="0"/>
              <a:t> operators require a </a:t>
            </a:r>
            <a:r>
              <a:rPr lang="en-US" sz="2400" dirty="0">
                <a:solidFill>
                  <a:srgbClr val="FFFF00"/>
                </a:solidFill>
              </a:rPr>
              <a:t>single</a:t>
            </a:r>
            <a:r>
              <a:rPr lang="en-US" sz="2400" dirty="0"/>
              <a:t> </a:t>
            </a:r>
            <a:r>
              <a:rPr lang="en-US" sz="2400" dirty="0">
                <a:solidFill>
                  <a:srgbClr val="FFFF00"/>
                </a:solidFill>
              </a:rPr>
              <a:t>operand</a:t>
            </a:r>
          </a:p>
          <a:p>
            <a:pPr lvl="1"/>
            <a:r>
              <a:rPr lang="en-US" sz="2000" dirty="0"/>
              <a:t>There are </a:t>
            </a:r>
            <a:r>
              <a:rPr lang="en-US" sz="2000" dirty="0">
                <a:solidFill>
                  <a:srgbClr val="FFFF00"/>
                </a:solidFill>
              </a:rPr>
              <a:t>4 unary </a:t>
            </a:r>
            <a:r>
              <a:rPr lang="en-US" sz="2000" dirty="0"/>
              <a:t>operators in C#</a:t>
            </a:r>
            <a:br>
              <a:rPr lang="en-US" sz="2000" dirty="0"/>
            </a:br>
            <a:r>
              <a:rPr lang="en-US" sz="2000" dirty="0">
                <a:solidFill>
                  <a:srgbClr val="FFFF00"/>
                </a:solidFill>
              </a:rPr>
              <a:t>+  -  ++ and --</a:t>
            </a:r>
          </a:p>
          <a:p>
            <a:endParaRPr lang="en-US" sz="2400" dirty="0"/>
          </a:p>
          <a:p>
            <a:r>
              <a:rPr lang="en-US" sz="2400" dirty="0"/>
              <a:t>A unary </a:t>
            </a:r>
            <a:r>
              <a:rPr lang="en-US" sz="2400" dirty="0">
                <a:solidFill>
                  <a:srgbClr val="FFFF00"/>
                </a:solidFill>
              </a:rPr>
              <a:t>plus</a:t>
            </a:r>
            <a:r>
              <a:rPr lang="en-US" sz="2400" dirty="0"/>
              <a:t> (</a:t>
            </a:r>
            <a:r>
              <a:rPr lang="en-US" sz="2400" dirty="0">
                <a:solidFill>
                  <a:srgbClr val="FFFF00"/>
                </a:solidFill>
              </a:rPr>
              <a:t>+</a:t>
            </a:r>
            <a:r>
              <a:rPr lang="en-US" sz="2400" dirty="0"/>
              <a:t>) or </a:t>
            </a:r>
            <a:r>
              <a:rPr lang="en-US" sz="2400" dirty="0">
                <a:solidFill>
                  <a:srgbClr val="FFFF00"/>
                </a:solidFill>
              </a:rPr>
              <a:t>minus</a:t>
            </a:r>
            <a:r>
              <a:rPr lang="en-US" sz="2400" dirty="0"/>
              <a:t> (</a:t>
            </a:r>
            <a:r>
              <a:rPr lang="en-US" sz="2400" dirty="0">
                <a:solidFill>
                  <a:srgbClr val="FFFF00"/>
                </a:solidFill>
              </a:rPr>
              <a:t>-</a:t>
            </a:r>
            <a:r>
              <a:rPr lang="en-US" sz="2400" dirty="0"/>
              <a:t>) </a:t>
            </a:r>
            <a:r>
              <a:rPr lang="en-US" sz="2400" dirty="0">
                <a:solidFill>
                  <a:srgbClr val="FFFF00"/>
                </a:solidFill>
              </a:rPr>
              <a:t>provides</a:t>
            </a:r>
            <a:r>
              <a:rPr lang="en-US" sz="2400" dirty="0"/>
              <a:t> the ‘</a:t>
            </a:r>
            <a:r>
              <a:rPr lang="en-US" sz="2400" dirty="0">
                <a:solidFill>
                  <a:srgbClr val="FFFF00"/>
                </a:solidFill>
              </a:rPr>
              <a:t>sign</a:t>
            </a:r>
            <a:r>
              <a:rPr lang="en-US" sz="2400" dirty="0"/>
              <a:t>’ of the operand</a:t>
            </a:r>
          </a:p>
          <a:p>
            <a:pPr lvl="1"/>
            <a:r>
              <a:rPr lang="en-US" sz="2000" dirty="0"/>
              <a:t>Example</a:t>
            </a:r>
            <a:br>
              <a:rPr lang="en-US" sz="2000" dirty="0"/>
            </a:br>
            <a:r>
              <a:rPr lang="en-US" sz="2000" dirty="0">
                <a:solidFill>
                  <a:srgbClr val="FFFF00"/>
                </a:solidFill>
              </a:rPr>
              <a:t>+</a:t>
            </a:r>
            <a:r>
              <a:rPr lang="en-US" sz="2000" dirty="0"/>
              <a:t>5 means positive 5 while </a:t>
            </a:r>
            <a:r>
              <a:rPr lang="en-US" sz="2000" dirty="0">
                <a:solidFill>
                  <a:srgbClr val="FFFF00"/>
                </a:solidFill>
              </a:rPr>
              <a:t>-</a:t>
            </a:r>
            <a:r>
              <a:rPr lang="en-US" sz="2000" dirty="0"/>
              <a:t>5 means negative 5</a:t>
            </a:r>
          </a:p>
        </p:txBody>
      </p:sp>
    </p:spTree>
    <p:extLst>
      <p:ext uri="{BB962C8B-B14F-4D97-AF65-F5344CB8AC3E}">
        <p14:creationId xmlns:p14="http://schemas.microsoft.com/office/powerpoint/2010/main" val="382419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67184"/>
          </a:xfrm>
        </p:spPr>
        <p:txBody>
          <a:bodyPr/>
          <a:lstStyle/>
          <a:p>
            <a:r>
              <a:rPr lang="en-US" dirty="0"/>
              <a:t>Unary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91294"/>
            <a:ext cx="9509557" cy="4319928"/>
          </a:xfrm>
        </p:spPr>
        <p:txBody>
          <a:bodyPr>
            <a:normAutofit/>
          </a:bodyPr>
          <a:lstStyle/>
          <a:p>
            <a:r>
              <a:rPr lang="en-US" sz="2000" dirty="0"/>
              <a:t>The </a:t>
            </a:r>
            <a:r>
              <a:rPr lang="en-US" sz="2000" dirty="0">
                <a:solidFill>
                  <a:srgbClr val="FFFF00"/>
                </a:solidFill>
              </a:rPr>
              <a:t>increment</a:t>
            </a:r>
            <a:r>
              <a:rPr lang="en-US" sz="2000" dirty="0"/>
              <a:t> (</a:t>
            </a:r>
            <a:r>
              <a:rPr lang="en-US" sz="2000" dirty="0">
                <a:solidFill>
                  <a:srgbClr val="FFFF00"/>
                </a:solidFill>
              </a:rPr>
              <a:t>++</a:t>
            </a:r>
            <a:r>
              <a:rPr lang="en-US" sz="2000" dirty="0"/>
              <a:t>) operator </a:t>
            </a:r>
            <a:r>
              <a:rPr lang="en-US" sz="2000" dirty="0">
                <a:solidFill>
                  <a:srgbClr val="FFFF00"/>
                </a:solidFill>
              </a:rPr>
              <a:t>adds 1</a:t>
            </a:r>
            <a:r>
              <a:rPr lang="en-US" sz="2000" dirty="0"/>
              <a:t> (always 1) to the operand</a:t>
            </a:r>
          </a:p>
          <a:p>
            <a:pPr lvl="1"/>
            <a:r>
              <a:rPr lang="en-US" sz="1800" dirty="0"/>
              <a:t>The operand must be a variable</a:t>
            </a:r>
          </a:p>
          <a:p>
            <a:endParaRPr lang="en-US" sz="2000" dirty="0"/>
          </a:p>
          <a:p>
            <a:r>
              <a:rPr lang="en-US" sz="2000" dirty="0"/>
              <a:t>The </a:t>
            </a:r>
            <a:r>
              <a:rPr lang="en-US" sz="2000" dirty="0">
                <a:solidFill>
                  <a:srgbClr val="FFFF00"/>
                </a:solidFill>
              </a:rPr>
              <a:t>decrement</a:t>
            </a:r>
            <a:r>
              <a:rPr lang="en-US" sz="2000" dirty="0"/>
              <a:t> (</a:t>
            </a:r>
            <a:r>
              <a:rPr lang="en-US" sz="2000" dirty="0">
                <a:solidFill>
                  <a:srgbClr val="FFFF00"/>
                </a:solidFill>
              </a:rPr>
              <a:t>--</a:t>
            </a:r>
            <a:r>
              <a:rPr lang="en-US" sz="2000" dirty="0"/>
              <a:t>) operator </a:t>
            </a:r>
            <a:r>
              <a:rPr lang="en-US" sz="2000" dirty="0">
                <a:solidFill>
                  <a:srgbClr val="FFFF00"/>
                </a:solidFill>
              </a:rPr>
              <a:t>subtracts 1</a:t>
            </a:r>
            <a:r>
              <a:rPr lang="en-US" sz="2000" dirty="0"/>
              <a:t> (always 1) from the operand</a:t>
            </a:r>
          </a:p>
          <a:p>
            <a:pPr lvl="1"/>
            <a:r>
              <a:rPr lang="en-US" sz="1800" dirty="0"/>
              <a:t>The operand must be a variable </a:t>
            </a:r>
          </a:p>
        </p:txBody>
      </p:sp>
    </p:spTree>
    <p:extLst>
      <p:ext uri="{BB962C8B-B14F-4D97-AF65-F5344CB8AC3E}">
        <p14:creationId xmlns:p14="http://schemas.microsoft.com/office/powerpoint/2010/main" val="212674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Unary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There are 2 versions of the increment and decrement operators</a:t>
            </a:r>
          </a:p>
          <a:p>
            <a:pPr lvl="1"/>
            <a:r>
              <a:rPr lang="en-US" sz="1800" dirty="0">
                <a:solidFill>
                  <a:srgbClr val="FFFF00"/>
                </a:solidFill>
              </a:rPr>
              <a:t>Postfix</a:t>
            </a:r>
            <a:r>
              <a:rPr lang="en-US" sz="1800" dirty="0"/>
              <a:t> (or post execution)</a:t>
            </a:r>
          </a:p>
          <a:p>
            <a:pPr lvl="2"/>
            <a:r>
              <a:rPr lang="en-US" sz="1600" dirty="0"/>
              <a:t>The </a:t>
            </a:r>
            <a:r>
              <a:rPr lang="en-US" sz="1600" dirty="0">
                <a:solidFill>
                  <a:srgbClr val="FFFF00"/>
                </a:solidFill>
              </a:rPr>
              <a:t>operator is</a:t>
            </a:r>
            <a:r>
              <a:rPr lang="en-US" sz="1600" dirty="0"/>
              <a:t> attached </a:t>
            </a:r>
            <a:r>
              <a:rPr lang="en-US" sz="1600" dirty="0">
                <a:solidFill>
                  <a:srgbClr val="FFFF00"/>
                </a:solidFill>
              </a:rPr>
              <a:t>after</a:t>
            </a:r>
            <a:r>
              <a:rPr lang="en-US" sz="1600" dirty="0"/>
              <a:t> (on the right side of) the </a:t>
            </a:r>
            <a:r>
              <a:rPr lang="en-US" sz="1600" dirty="0">
                <a:solidFill>
                  <a:srgbClr val="FFFF00"/>
                </a:solidFill>
              </a:rPr>
              <a:t>operand</a:t>
            </a:r>
          </a:p>
          <a:p>
            <a:pPr lvl="2"/>
            <a:r>
              <a:rPr lang="en-US" sz="1600" dirty="0"/>
              <a:t>If there are multiple operators or instructions, the operator does not </a:t>
            </a:r>
            <a:r>
              <a:rPr lang="en-US" sz="1600" dirty="0">
                <a:solidFill>
                  <a:srgbClr val="FFFF00"/>
                </a:solidFill>
              </a:rPr>
              <a:t>execute until after the operand has been used</a:t>
            </a:r>
          </a:p>
          <a:p>
            <a:pPr lvl="2"/>
            <a:endParaRPr lang="en-US" sz="1600" dirty="0"/>
          </a:p>
          <a:p>
            <a:pPr lvl="1"/>
            <a:r>
              <a:rPr lang="en-US" sz="1800" dirty="0"/>
              <a:t>Postfix examples</a:t>
            </a:r>
            <a:br>
              <a:rPr lang="en-US" sz="1800" dirty="0"/>
            </a:br>
            <a:r>
              <a:rPr lang="en-US" sz="1400" dirty="0">
                <a:latin typeface="Consolas" panose="020B0609020204030204" pitchFamily="49" charset="0"/>
              </a:rPr>
              <a:t>int x = 14;				// initialize int x to a value of 14</a:t>
            </a:r>
            <a:br>
              <a:rPr lang="en-US" sz="1400" dirty="0">
                <a:latin typeface="Consolas" panose="020B0609020204030204" pitchFamily="49" charset="0"/>
              </a:rPr>
            </a:br>
            <a:r>
              <a:rPr lang="en-US" sz="1400" dirty="0">
                <a:latin typeface="Consolas" panose="020B0609020204030204" pitchFamily="49" charset="0"/>
              </a:rPr>
              <a:t>if(</a:t>
            </a:r>
            <a:r>
              <a:rPr lang="en-US" sz="1400" dirty="0">
                <a:solidFill>
                  <a:srgbClr val="FFFF00"/>
                </a:solidFill>
                <a:latin typeface="Consolas" panose="020B0609020204030204" pitchFamily="49" charset="0"/>
              </a:rPr>
              <a:t>15 &gt; x++</a:t>
            </a:r>
            <a:r>
              <a:rPr lang="en-US" sz="1400" dirty="0">
                <a:latin typeface="Consolas" panose="020B0609020204030204" pitchFamily="49" charset="0"/>
              </a:rPr>
              <a:t>)			// evaluates true; </a:t>
            </a:r>
            <a:r>
              <a:rPr lang="en-US" sz="1400" dirty="0">
                <a:solidFill>
                  <a:srgbClr val="FFFF00"/>
                </a:solidFill>
                <a:latin typeface="Consolas" panose="020B0609020204030204" pitchFamily="49" charset="0"/>
              </a:rPr>
              <a:t>x is evaluated before increment executes</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int y = 41;				// initialize int y to a value of 41</a:t>
            </a:r>
            <a:br>
              <a:rPr lang="en-US" sz="1400" dirty="0">
                <a:latin typeface="Consolas" panose="020B0609020204030204" pitchFamily="49" charset="0"/>
              </a:rPr>
            </a:br>
            <a:r>
              <a:rPr lang="en-US" sz="1400" dirty="0" err="1">
                <a:latin typeface="Consolas" panose="020B0609020204030204" pitchFamily="49" charset="0"/>
              </a:rPr>
              <a:t>Console.</a:t>
            </a:r>
            <a:r>
              <a:rPr lang="en-US" sz="1400" dirty="0" err="1">
                <a:solidFill>
                  <a:srgbClr val="FFFF00"/>
                </a:solidFill>
                <a:latin typeface="Consolas" panose="020B0609020204030204" pitchFamily="49" charset="0"/>
              </a:rPr>
              <a:t>WriteLine</a:t>
            </a:r>
            <a:r>
              <a:rPr lang="en-US" sz="1400" dirty="0">
                <a:solidFill>
                  <a:srgbClr val="FFFF00"/>
                </a:solidFill>
                <a:latin typeface="Consolas" panose="020B0609020204030204" pitchFamily="49" charset="0"/>
              </a:rPr>
              <a:t>(y++)</a:t>
            </a:r>
            <a:r>
              <a:rPr lang="en-US" sz="1400" dirty="0">
                <a:latin typeface="Consolas" panose="020B0609020204030204" pitchFamily="49" charset="0"/>
              </a:rPr>
              <a:t>;	// outputs 41 and then 42; </a:t>
            </a:r>
            <a:r>
              <a:rPr lang="en-US" sz="1400" dirty="0">
                <a:solidFill>
                  <a:srgbClr val="FFFF00"/>
                </a:solidFill>
                <a:latin typeface="Consolas" panose="020B0609020204030204" pitchFamily="49" charset="0"/>
              </a:rPr>
              <a:t>y is sent to WriteLine </a:t>
            </a:r>
            <a:r>
              <a:rPr lang="en-US" sz="1400" dirty="0" err="1">
                <a:solidFill>
                  <a:schemeClr val="tx1"/>
                </a:solidFill>
                <a:latin typeface="Consolas" panose="020B0609020204030204" pitchFamily="49" charset="0"/>
              </a:rPr>
              <a:t>Console.</a:t>
            </a:r>
            <a:r>
              <a:rPr lang="en-US" sz="1400" dirty="0" err="1">
                <a:solidFill>
                  <a:srgbClr val="FFFF00"/>
                </a:solidFill>
                <a:latin typeface="Consolas" panose="020B0609020204030204" pitchFamily="49" charset="0"/>
              </a:rPr>
              <a:t>WriteLine</a:t>
            </a:r>
            <a:r>
              <a:rPr lang="en-US" sz="1400" dirty="0">
                <a:solidFill>
                  <a:srgbClr val="FFFF00"/>
                </a:solidFill>
                <a:latin typeface="Consolas" panose="020B0609020204030204" pitchFamily="49" charset="0"/>
              </a:rPr>
              <a:t>(y)</a:t>
            </a:r>
            <a:r>
              <a:rPr lang="en-US" sz="1400" dirty="0">
                <a:solidFill>
                  <a:schemeClr val="tx1"/>
                </a:solidFill>
                <a:latin typeface="Consolas" panose="020B0609020204030204" pitchFamily="49" charset="0"/>
              </a:rPr>
              <a:t>;	// </a:t>
            </a:r>
            <a:r>
              <a:rPr lang="en-US" sz="1400" b="1" i="1" dirty="0">
                <a:solidFill>
                  <a:srgbClr val="FFFF00"/>
                </a:solidFill>
                <a:latin typeface="Consolas" panose="020B0609020204030204" pitchFamily="49" charset="0"/>
              </a:rPr>
              <a:t>before</a:t>
            </a:r>
            <a:r>
              <a:rPr lang="en-US" sz="1400" dirty="0">
                <a:solidFill>
                  <a:srgbClr val="FFFF00"/>
                </a:solidFill>
                <a:latin typeface="Consolas" panose="020B0609020204030204" pitchFamily="49" charset="0"/>
              </a:rPr>
              <a:t> incrementing in the first call</a:t>
            </a:r>
          </a:p>
          <a:p>
            <a:pPr marL="914400" lvl="2" indent="0">
              <a:buNone/>
            </a:pPr>
            <a:endParaRPr lang="en-US" dirty="0"/>
          </a:p>
        </p:txBody>
      </p:sp>
    </p:spTree>
    <p:extLst>
      <p:ext uri="{BB962C8B-B14F-4D97-AF65-F5344CB8AC3E}">
        <p14:creationId xmlns:p14="http://schemas.microsoft.com/office/powerpoint/2010/main" val="210901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Unary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fontScale="92500" lnSpcReduction="10000"/>
          </a:bodyPr>
          <a:lstStyle/>
          <a:p>
            <a:r>
              <a:rPr lang="en-US" sz="2000" dirty="0">
                <a:solidFill>
                  <a:srgbClr val="FFFF00"/>
                </a:solidFill>
              </a:rPr>
              <a:t>Prefix</a:t>
            </a:r>
            <a:r>
              <a:rPr lang="en-US" sz="2000" dirty="0"/>
              <a:t> (or pre execution)</a:t>
            </a:r>
          </a:p>
          <a:p>
            <a:pPr lvl="1"/>
            <a:r>
              <a:rPr lang="en-US" sz="1800" dirty="0"/>
              <a:t>The </a:t>
            </a:r>
            <a:r>
              <a:rPr lang="en-US" sz="1800" dirty="0">
                <a:solidFill>
                  <a:srgbClr val="FFFF00"/>
                </a:solidFill>
              </a:rPr>
              <a:t>operator is</a:t>
            </a:r>
            <a:r>
              <a:rPr lang="en-US" sz="1800" dirty="0"/>
              <a:t> attached </a:t>
            </a:r>
            <a:r>
              <a:rPr lang="en-US" sz="1800" dirty="0">
                <a:solidFill>
                  <a:srgbClr val="FFFF00"/>
                </a:solidFill>
              </a:rPr>
              <a:t>before</a:t>
            </a:r>
            <a:r>
              <a:rPr lang="en-US" sz="1800" dirty="0"/>
              <a:t> (on the left side of) the </a:t>
            </a:r>
            <a:r>
              <a:rPr lang="en-US" sz="1800" dirty="0">
                <a:solidFill>
                  <a:srgbClr val="FFFF00"/>
                </a:solidFill>
              </a:rPr>
              <a:t>operand</a:t>
            </a:r>
          </a:p>
          <a:p>
            <a:pPr lvl="1"/>
            <a:r>
              <a:rPr lang="en-US" sz="1800" dirty="0"/>
              <a:t>If there are multiple operators or instructions, the operator </a:t>
            </a:r>
            <a:r>
              <a:rPr lang="en-US" sz="1800" dirty="0">
                <a:solidFill>
                  <a:srgbClr val="FFFF00"/>
                </a:solidFill>
              </a:rPr>
              <a:t>executes before the operand is used</a:t>
            </a:r>
          </a:p>
          <a:p>
            <a:pPr lvl="2"/>
            <a:endParaRPr lang="en-US" sz="1600" dirty="0"/>
          </a:p>
          <a:p>
            <a:r>
              <a:rPr lang="en-US" sz="2000" dirty="0"/>
              <a:t>Postfix examples</a:t>
            </a:r>
            <a:br>
              <a:rPr lang="en-US" sz="2000" dirty="0"/>
            </a:br>
            <a:r>
              <a:rPr lang="en-US" sz="1500" dirty="0">
                <a:latin typeface="Consolas" panose="020B0609020204030204" pitchFamily="49" charset="0"/>
              </a:rPr>
              <a:t>int x = 16;				// initialize int x to a value of 16</a:t>
            </a:r>
            <a:br>
              <a:rPr lang="en-US" sz="1500" dirty="0">
                <a:latin typeface="Consolas" panose="020B0609020204030204" pitchFamily="49" charset="0"/>
              </a:rPr>
            </a:br>
            <a:r>
              <a:rPr lang="en-US" sz="1500" dirty="0">
                <a:latin typeface="Consolas" panose="020B0609020204030204" pitchFamily="49" charset="0"/>
              </a:rPr>
              <a:t>if(</a:t>
            </a:r>
            <a:r>
              <a:rPr lang="en-US" sz="1500" dirty="0">
                <a:solidFill>
                  <a:srgbClr val="FFFF00"/>
                </a:solidFill>
                <a:latin typeface="Consolas" panose="020B0609020204030204" pitchFamily="49" charset="0"/>
              </a:rPr>
              <a:t>15 == --x</a:t>
            </a:r>
            <a:r>
              <a:rPr lang="en-US" sz="1500" dirty="0">
                <a:latin typeface="Consolas" panose="020B0609020204030204" pitchFamily="49" charset="0"/>
              </a:rPr>
              <a:t>)				// evaluates true; </a:t>
            </a:r>
            <a:r>
              <a:rPr lang="en-US" sz="1500" dirty="0">
                <a:solidFill>
                  <a:srgbClr val="FFFF00"/>
                </a:solidFill>
                <a:latin typeface="Consolas" panose="020B0609020204030204" pitchFamily="49" charset="0"/>
              </a:rPr>
              <a:t>x evaluated after the decrement executes</a:t>
            </a:r>
            <a:br>
              <a:rPr lang="en-US" sz="1500" dirty="0">
                <a:latin typeface="Consolas" panose="020B0609020204030204" pitchFamily="49" charset="0"/>
              </a:rPr>
            </a:br>
            <a:br>
              <a:rPr lang="en-US" sz="1500" dirty="0">
                <a:latin typeface="Consolas" panose="020B0609020204030204" pitchFamily="49" charset="0"/>
              </a:rPr>
            </a:br>
            <a:r>
              <a:rPr lang="en-US" sz="1500" dirty="0">
                <a:latin typeface="Consolas" panose="020B0609020204030204" pitchFamily="49" charset="0"/>
              </a:rPr>
              <a:t>int y = 41;				// initialize int y to a value of 41</a:t>
            </a:r>
            <a:br>
              <a:rPr lang="en-US" sz="1500" dirty="0">
                <a:latin typeface="Consolas" panose="020B0609020204030204" pitchFamily="49" charset="0"/>
              </a:rPr>
            </a:br>
            <a:r>
              <a:rPr lang="en-US" sz="1500" dirty="0" err="1">
                <a:latin typeface="Consolas" panose="020B0609020204030204" pitchFamily="49" charset="0"/>
              </a:rPr>
              <a:t>Console.</a:t>
            </a:r>
            <a:r>
              <a:rPr lang="en-US" sz="1500" dirty="0" err="1">
                <a:solidFill>
                  <a:srgbClr val="FFFF00"/>
                </a:solidFill>
                <a:latin typeface="Consolas" panose="020B0609020204030204" pitchFamily="49" charset="0"/>
              </a:rPr>
              <a:t>WriteLine</a:t>
            </a:r>
            <a:r>
              <a:rPr lang="en-US" sz="1500" dirty="0">
                <a:solidFill>
                  <a:srgbClr val="FFFF00"/>
                </a:solidFill>
                <a:latin typeface="Consolas" panose="020B0609020204030204" pitchFamily="49" charset="0"/>
              </a:rPr>
              <a:t>(--y)</a:t>
            </a:r>
            <a:r>
              <a:rPr lang="en-US" sz="1500" dirty="0">
                <a:latin typeface="Consolas" panose="020B0609020204030204" pitchFamily="49" charset="0"/>
              </a:rPr>
              <a:t>;		// outputs 40 twice; </a:t>
            </a:r>
            <a:r>
              <a:rPr lang="en-US" sz="1500" dirty="0">
                <a:solidFill>
                  <a:srgbClr val="FFFF00"/>
                </a:solidFill>
                <a:latin typeface="Consolas" panose="020B0609020204030204" pitchFamily="49" charset="0"/>
              </a:rPr>
              <a:t>y is sent to WriteLine</a:t>
            </a:r>
            <a:br>
              <a:rPr lang="en-US" sz="1500" dirty="0">
                <a:solidFill>
                  <a:srgbClr val="FFFF00"/>
                </a:solidFill>
                <a:latin typeface="Consolas" panose="020B0609020204030204" pitchFamily="49" charset="0"/>
              </a:rPr>
            </a:br>
            <a:r>
              <a:rPr lang="en-US" sz="1500" dirty="0" err="1">
                <a:solidFill>
                  <a:schemeClr val="tx1"/>
                </a:solidFill>
                <a:latin typeface="Consolas" panose="020B0609020204030204" pitchFamily="49" charset="0"/>
              </a:rPr>
              <a:t>Console.</a:t>
            </a:r>
            <a:r>
              <a:rPr lang="en-US" sz="1500" dirty="0" err="1">
                <a:solidFill>
                  <a:srgbClr val="FFFF00"/>
                </a:solidFill>
                <a:latin typeface="Consolas" panose="020B0609020204030204" pitchFamily="49" charset="0"/>
              </a:rPr>
              <a:t>WriteLine</a:t>
            </a:r>
            <a:r>
              <a:rPr lang="en-US" sz="1500" dirty="0">
                <a:solidFill>
                  <a:srgbClr val="FFFF00"/>
                </a:solidFill>
                <a:latin typeface="Consolas" panose="020B0609020204030204" pitchFamily="49" charset="0"/>
              </a:rPr>
              <a:t>(y);</a:t>
            </a:r>
            <a:r>
              <a:rPr lang="en-US" sz="1500" dirty="0">
                <a:solidFill>
                  <a:schemeClr val="tx1"/>
                </a:solidFill>
                <a:latin typeface="Consolas" panose="020B0609020204030204" pitchFamily="49" charset="0"/>
              </a:rPr>
              <a:t>		// </a:t>
            </a:r>
            <a:r>
              <a:rPr lang="en-US" sz="1500" b="1" i="1" dirty="0">
                <a:solidFill>
                  <a:srgbClr val="FFFF00"/>
                </a:solidFill>
                <a:latin typeface="Consolas" panose="020B0609020204030204" pitchFamily="49" charset="0"/>
              </a:rPr>
              <a:t>after</a:t>
            </a:r>
            <a:r>
              <a:rPr lang="en-US" sz="1500" dirty="0">
                <a:solidFill>
                  <a:srgbClr val="FFFF00"/>
                </a:solidFill>
                <a:latin typeface="Consolas" panose="020B0609020204030204" pitchFamily="49" charset="0"/>
              </a:rPr>
              <a:t> decrementing</a:t>
            </a:r>
          </a:p>
          <a:p>
            <a:pPr lvl="1"/>
            <a:endParaRPr lang="en-US" sz="1800" dirty="0">
              <a:solidFill>
                <a:schemeClr val="tx1"/>
              </a:solidFill>
            </a:endParaRPr>
          </a:p>
          <a:p>
            <a:r>
              <a:rPr lang="en-US" sz="2000" dirty="0">
                <a:solidFill>
                  <a:srgbClr val="FFFF00"/>
                </a:solidFill>
              </a:rPr>
              <a:t>Note</a:t>
            </a:r>
            <a:r>
              <a:rPr lang="en-US" sz="2000" dirty="0">
                <a:solidFill>
                  <a:schemeClr val="tx1"/>
                </a:solidFill>
              </a:rPr>
              <a:t>: The increment and decrement operators will work on floating-point values, but this should be avoided</a:t>
            </a:r>
          </a:p>
        </p:txBody>
      </p:sp>
    </p:spTree>
    <p:extLst>
      <p:ext uri="{BB962C8B-B14F-4D97-AF65-F5344CB8AC3E}">
        <p14:creationId xmlns:p14="http://schemas.microsoft.com/office/powerpoint/2010/main" val="425263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400" dirty="0">
                <a:solidFill>
                  <a:srgbClr val="FFFF00"/>
                </a:solidFill>
              </a:rPr>
              <a:t>Binary</a:t>
            </a:r>
            <a:r>
              <a:rPr lang="en-US" sz="2400" dirty="0"/>
              <a:t> operators require </a:t>
            </a:r>
            <a:r>
              <a:rPr lang="en-US" sz="2400" dirty="0">
                <a:solidFill>
                  <a:srgbClr val="FFFF00"/>
                </a:solidFill>
              </a:rPr>
              <a:t>two operands</a:t>
            </a:r>
          </a:p>
          <a:p>
            <a:pPr lvl="1"/>
            <a:r>
              <a:rPr lang="en-US" sz="2000" dirty="0">
                <a:solidFill>
                  <a:schemeClr val="tx1"/>
                </a:solidFill>
              </a:rPr>
              <a:t>Binary operators are separated into groups based on function</a:t>
            </a:r>
          </a:p>
          <a:p>
            <a:pPr lvl="2"/>
            <a:r>
              <a:rPr lang="en-US" sz="1800" dirty="0">
                <a:solidFill>
                  <a:schemeClr val="tx1"/>
                </a:solidFill>
              </a:rPr>
              <a:t>Arithmetic for performing computations</a:t>
            </a:r>
          </a:p>
          <a:p>
            <a:pPr lvl="2"/>
            <a:endParaRPr lang="en-US" sz="1800" dirty="0">
              <a:solidFill>
                <a:schemeClr val="tx1"/>
              </a:solidFill>
            </a:endParaRPr>
          </a:p>
          <a:p>
            <a:pPr lvl="2"/>
            <a:r>
              <a:rPr lang="en-US" sz="1800" dirty="0">
                <a:solidFill>
                  <a:schemeClr val="tx1"/>
                </a:solidFill>
              </a:rPr>
              <a:t>Relational for comparing two values</a:t>
            </a:r>
          </a:p>
          <a:p>
            <a:pPr lvl="2"/>
            <a:endParaRPr lang="en-US" sz="1800" dirty="0">
              <a:solidFill>
                <a:schemeClr val="tx1"/>
              </a:solidFill>
            </a:endParaRPr>
          </a:p>
          <a:p>
            <a:pPr lvl="2"/>
            <a:r>
              <a:rPr lang="en-US" sz="1800" dirty="0">
                <a:solidFill>
                  <a:schemeClr val="tx1"/>
                </a:solidFill>
              </a:rPr>
              <a:t>Conditional for combining Boolean expressions or value</a:t>
            </a:r>
          </a:p>
        </p:txBody>
      </p:sp>
    </p:spTree>
    <p:extLst>
      <p:ext uri="{BB962C8B-B14F-4D97-AF65-F5344CB8AC3E}">
        <p14:creationId xmlns:p14="http://schemas.microsoft.com/office/powerpoint/2010/main" val="9238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400" dirty="0">
                <a:solidFill>
                  <a:srgbClr val="FFFF00"/>
                </a:solidFill>
              </a:rPr>
              <a:t>Arithmetic</a:t>
            </a:r>
            <a:r>
              <a:rPr lang="en-US" sz="2400" dirty="0"/>
              <a:t> </a:t>
            </a:r>
          </a:p>
          <a:p>
            <a:pPr lvl="1"/>
            <a:r>
              <a:rPr lang="en-US" sz="2000" dirty="0">
                <a:solidFill>
                  <a:schemeClr val="tx1"/>
                </a:solidFill>
              </a:rPr>
              <a:t>Operators for performing math operations</a:t>
            </a:r>
          </a:p>
          <a:p>
            <a:pPr lvl="2"/>
            <a:r>
              <a:rPr lang="en-US" sz="1800" dirty="0">
                <a:solidFill>
                  <a:srgbClr val="FFFF00"/>
                </a:solidFill>
              </a:rPr>
              <a:t>*</a:t>
            </a:r>
            <a:r>
              <a:rPr lang="en-US" sz="1800" dirty="0">
                <a:solidFill>
                  <a:schemeClr val="tx1"/>
                </a:solidFill>
              </a:rPr>
              <a:t> (multiplication) </a:t>
            </a:r>
          </a:p>
          <a:p>
            <a:pPr lvl="2"/>
            <a:r>
              <a:rPr lang="en-US" sz="1800" dirty="0">
                <a:solidFill>
                  <a:srgbClr val="FFFF00"/>
                </a:solidFill>
              </a:rPr>
              <a:t>/</a:t>
            </a:r>
            <a:r>
              <a:rPr lang="en-US" sz="1800" dirty="0">
                <a:solidFill>
                  <a:schemeClr val="tx1"/>
                </a:solidFill>
              </a:rPr>
              <a:t> (division)</a:t>
            </a:r>
          </a:p>
          <a:p>
            <a:pPr lvl="2"/>
            <a:r>
              <a:rPr lang="en-US" sz="1800" dirty="0">
                <a:solidFill>
                  <a:srgbClr val="FFFF00"/>
                </a:solidFill>
              </a:rPr>
              <a:t>%</a:t>
            </a:r>
            <a:r>
              <a:rPr lang="en-US" sz="1800" dirty="0">
                <a:solidFill>
                  <a:schemeClr val="tx1"/>
                </a:solidFill>
              </a:rPr>
              <a:t> (modulo or remainder division)</a:t>
            </a:r>
          </a:p>
          <a:p>
            <a:pPr lvl="2"/>
            <a:r>
              <a:rPr lang="en-US" sz="1800" dirty="0">
                <a:solidFill>
                  <a:srgbClr val="FFFF00"/>
                </a:solidFill>
              </a:rPr>
              <a:t>+</a:t>
            </a:r>
            <a:r>
              <a:rPr lang="en-US" sz="1800" dirty="0">
                <a:solidFill>
                  <a:schemeClr val="tx1"/>
                </a:solidFill>
              </a:rPr>
              <a:t> (addition)</a:t>
            </a:r>
          </a:p>
          <a:p>
            <a:pPr lvl="3"/>
            <a:r>
              <a:rPr lang="en-US" sz="1600" dirty="0">
                <a:solidFill>
                  <a:schemeClr val="tx1"/>
                </a:solidFill>
              </a:rPr>
              <a:t>Operator is </a:t>
            </a:r>
            <a:r>
              <a:rPr lang="en-US" sz="1600" dirty="0">
                <a:solidFill>
                  <a:srgbClr val="FFFF00"/>
                </a:solidFill>
              </a:rPr>
              <a:t>overloaded</a:t>
            </a:r>
            <a:r>
              <a:rPr lang="en-US" sz="1600" dirty="0">
                <a:solidFill>
                  <a:schemeClr val="tx1"/>
                </a:solidFill>
              </a:rPr>
              <a:t> to perform string </a:t>
            </a:r>
            <a:r>
              <a:rPr lang="en-US" sz="1600" dirty="0">
                <a:solidFill>
                  <a:srgbClr val="FFFF00"/>
                </a:solidFill>
              </a:rPr>
              <a:t>concatenation</a:t>
            </a:r>
            <a:r>
              <a:rPr lang="en-US" sz="1600" baseline="30000" dirty="0">
                <a:solidFill>
                  <a:srgbClr val="FFFF00"/>
                </a:solidFill>
              </a:rPr>
              <a:t>*</a:t>
            </a:r>
          </a:p>
          <a:p>
            <a:pPr lvl="2"/>
            <a:r>
              <a:rPr lang="en-US" sz="1800" dirty="0">
                <a:solidFill>
                  <a:srgbClr val="FFFF00"/>
                </a:solidFill>
              </a:rPr>
              <a:t>–</a:t>
            </a:r>
            <a:r>
              <a:rPr lang="en-US" sz="1800" dirty="0">
                <a:solidFill>
                  <a:schemeClr val="tx1"/>
                </a:solidFill>
              </a:rPr>
              <a:t> (subtraction)</a:t>
            </a:r>
          </a:p>
          <a:p>
            <a:pPr lvl="1"/>
            <a:r>
              <a:rPr lang="en-US" sz="2000" dirty="0">
                <a:solidFill>
                  <a:schemeClr val="tx1"/>
                </a:solidFill>
              </a:rPr>
              <a:t>Work on both integral and floating-point values</a:t>
            </a:r>
          </a:p>
        </p:txBody>
      </p:sp>
      <p:sp>
        <p:nvSpPr>
          <p:cNvPr id="4" name="Footer Placeholder 3">
            <a:extLst>
              <a:ext uri="{FF2B5EF4-FFF2-40B4-BE49-F238E27FC236}">
                <a16:creationId xmlns:a16="http://schemas.microsoft.com/office/drawing/2014/main" id="{82F2EAC4-0FBF-4165-9130-A07E562CBA5A}"/>
              </a:ext>
            </a:extLst>
          </p:cNvPr>
          <p:cNvSpPr>
            <a:spLocks noGrp="1"/>
          </p:cNvSpPr>
          <p:nvPr>
            <p:ph type="ftr" sz="quarter" idx="11"/>
          </p:nvPr>
        </p:nvSpPr>
        <p:spPr>
          <a:xfrm>
            <a:off x="1995055" y="6135808"/>
            <a:ext cx="9509557" cy="365125"/>
          </a:xfrm>
        </p:spPr>
        <p:txBody>
          <a:bodyPr/>
          <a:lstStyle/>
          <a:p>
            <a:r>
              <a:rPr lang="en-US" sz="1050" dirty="0">
                <a:solidFill>
                  <a:srgbClr val="FFFF00"/>
                </a:solidFill>
              </a:rPr>
              <a:t>* Concatenate (v) - link (things) together in a chain or series</a:t>
            </a:r>
          </a:p>
        </p:txBody>
      </p:sp>
    </p:spTree>
    <p:extLst>
      <p:ext uri="{BB962C8B-B14F-4D97-AF65-F5344CB8AC3E}">
        <p14:creationId xmlns:p14="http://schemas.microsoft.com/office/powerpoint/2010/main" val="57058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lnSpcReduction="10000"/>
          </a:bodyPr>
          <a:lstStyle/>
          <a:p>
            <a:r>
              <a:rPr lang="en-US" sz="2400" dirty="0">
                <a:solidFill>
                  <a:srgbClr val="FFFF00"/>
                </a:solidFill>
              </a:rPr>
              <a:t>Arithmetic</a:t>
            </a:r>
            <a:r>
              <a:rPr lang="en-US" sz="2400" dirty="0"/>
              <a:t> </a:t>
            </a:r>
          </a:p>
          <a:p>
            <a:pPr lvl="1"/>
            <a:r>
              <a:rPr lang="en-US" sz="2000" dirty="0">
                <a:solidFill>
                  <a:schemeClr val="tx1"/>
                </a:solidFill>
              </a:rPr>
              <a:t>If the operands are different data types, the resulting data type will be the same as the ‘biggest’ operand</a:t>
            </a:r>
          </a:p>
          <a:p>
            <a:pPr lvl="2"/>
            <a:r>
              <a:rPr lang="en-US" sz="1800" dirty="0">
                <a:solidFill>
                  <a:schemeClr val="tx1"/>
                </a:solidFill>
              </a:rPr>
              <a:t>If one operand is an integral and one is a floating-point, the integral will be ‘promoted’ to floating-point. The resulting data type will be a floating-point</a:t>
            </a:r>
          </a:p>
          <a:p>
            <a:pPr lvl="2"/>
            <a:endParaRPr lang="en-US" sz="1800" dirty="0">
              <a:solidFill>
                <a:schemeClr val="tx1"/>
              </a:solidFill>
            </a:endParaRPr>
          </a:p>
          <a:p>
            <a:pPr lvl="2"/>
            <a:r>
              <a:rPr lang="en-US" sz="1800" dirty="0">
                <a:solidFill>
                  <a:schemeClr val="tx1"/>
                </a:solidFill>
              </a:rPr>
              <a:t>If one operand is a float and the other is double, the float will be ‘promoted’ to double. The resulting data type will be double</a:t>
            </a:r>
          </a:p>
          <a:p>
            <a:pPr lvl="2"/>
            <a:endParaRPr lang="en-US" sz="1800" dirty="0">
              <a:solidFill>
                <a:schemeClr val="tx1"/>
              </a:solidFill>
            </a:endParaRPr>
          </a:p>
          <a:p>
            <a:pPr lvl="2"/>
            <a:r>
              <a:rPr lang="en-US" sz="1800" dirty="0">
                <a:solidFill>
                  <a:schemeClr val="tx1"/>
                </a:solidFill>
              </a:rPr>
              <a:t>If both operands are integrals (byte, short, int, long), the smaller (memory size) will be ‘promoted’ to the larger. The resulting data type will be the larger (memory size) integral</a:t>
            </a:r>
          </a:p>
        </p:txBody>
      </p:sp>
    </p:spTree>
    <p:extLst>
      <p:ext uri="{BB962C8B-B14F-4D97-AF65-F5344CB8AC3E}">
        <p14:creationId xmlns:p14="http://schemas.microsoft.com/office/powerpoint/2010/main" val="142214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solidFill>
                  <a:srgbClr val="FFFF00"/>
                </a:solidFill>
              </a:rPr>
              <a:t>Arithmetic</a:t>
            </a:r>
            <a:r>
              <a:rPr lang="en-US" sz="2000" dirty="0"/>
              <a:t> </a:t>
            </a:r>
          </a:p>
          <a:p>
            <a:pPr lvl="1"/>
            <a:r>
              <a:rPr lang="en-US" sz="1800" dirty="0">
                <a:solidFill>
                  <a:schemeClr val="tx1"/>
                </a:solidFill>
              </a:rPr>
              <a:t>Examples</a:t>
            </a:r>
            <a:br>
              <a:rPr lang="en-US" sz="1800" dirty="0">
                <a:solidFill>
                  <a:schemeClr val="tx1"/>
                </a:solidFill>
              </a:rPr>
            </a:br>
            <a:r>
              <a:rPr lang="en-US" sz="1400" dirty="0" err="1">
                <a:solidFill>
                  <a:schemeClr val="tx1"/>
                </a:solidFill>
                <a:latin typeface="Consolas" panose="020B0609020204030204" pitchFamily="49" charset="0"/>
              </a:rPr>
              <a:t>Console.WriteLine</a:t>
            </a:r>
            <a:r>
              <a:rPr lang="en-US" sz="1400" dirty="0">
                <a:solidFill>
                  <a:schemeClr val="tx1"/>
                </a:solidFill>
                <a:latin typeface="Consolas" panose="020B0609020204030204" pitchFamily="49" charset="0"/>
              </a:rPr>
              <a:t>( 8 * 13.2);			// </a:t>
            </a:r>
            <a:r>
              <a:rPr lang="en-US" sz="1400" dirty="0">
                <a:solidFill>
                  <a:srgbClr val="FFFF00"/>
                </a:solidFill>
                <a:latin typeface="Consolas" panose="020B0609020204030204" pitchFamily="49" charset="0"/>
              </a:rPr>
              <a:t>displays</a:t>
            </a:r>
            <a:r>
              <a:rPr lang="en-US" sz="1400" dirty="0">
                <a:solidFill>
                  <a:schemeClr val="tx1"/>
                </a:solidFill>
                <a:latin typeface="Consolas" panose="020B0609020204030204" pitchFamily="49" charset="0"/>
              </a:rPr>
              <a:t> </a:t>
            </a:r>
            <a:r>
              <a:rPr lang="en-US" sz="1400" dirty="0">
                <a:solidFill>
                  <a:srgbClr val="FFFF00"/>
                </a:solidFill>
                <a:latin typeface="Consolas" panose="020B0609020204030204" pitchFamily="49" charset="0"/>
              </a:rPr>
              <a:t>105.6</a:t>
            </a:r>
            <a:r>
              <a:rPr lang="en-US" sz="1400" dirty="0">
                <a:solidFill>
                  <a:schemeClr val="tx1"/>
                </a:solidFill>
                <a:latin typeface="Consolas" panose="020B0609020204030204" pitchFamily="49" charset="0"/>
              </a:rPr>
              <a:t> on the monitor, both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operands are treated as double</a:t>
            </a:r>
            <a:br>
              <a:rPr lang="en-US" sz="1400" dirty="0">
                <a:solidFill>
                  <a:schemeClr val="tx1"/>
                </a:solidFill>
                <a:latin typeface="Consolas" panose="020B0609020204030204" pitchFamily="49" charset="0"/>
              </a:rPr>
            </a:b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double quotient = 66 / 44;			// </a:t>
            </a:r>
            <a:r>
              <a:rPr lang="en-US" sz="1400" dirty="0">
                <a:solidFill>
                  <a:srgbClr val="FFFF00"/>
                </a:solidFill>
                <a:latin typeface="Consolas" panose="020B0609020204030204" pitchFamily="49" charset="0"/>
              </a:rPr>
              <a:t>1.0</a:t>
            </a:r>
            <a:r>
              <a:rPr lang="en-US" sz="1400" dirty="0">
                <a:solidFill>
                  <a:schemeClr val="tx1"/>
                </a:solidFill>
                <a:latin typeface="Consolas" panose="020B0609020204030204" pitchFamily="49" charset="0"/>
              </a:rPr>
              <a:t> is stored in </a:t>
            </a:r>
            <a:r>
              <a:rPr lang="en-US" sz="1400" dirty="0">
                <a:solidFill>
                  <a:srgbClr val="FFFF00"/>
                </a:solidFill>
                <a:latin typeface="Consolas" panose="020B0609020204030204" pitchFamily="49" charset="0"/>
              </a:rPr>
              <a:t>quotient</a:t>
            </a:r>
            <a:r>
              <a:rPr lang="en-US" sz="1400" dirty="0">
                <a:solidFill>
                  <a:schemeClr val="tx1"/>
                </a:solidFill>
                <a:latin typeface="Consolas" panose="020B0609020204030204" pitchFamily="49" charset="0"/>
              </a:rPr>
              <a:t>. 66 and 44 are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both integral data types (int) so the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result must be an int. This means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integer division occurs. Any decimal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component is truncated (cut off/dropped)</a:t>
            </a:r>
            <a:br>
              <a:rPr lang="en-US" sz="1400" dirty="0">
                <a:solidFill>
                  <a:schemeClr val="tx1"/>
                </a:solidFill>
                <a:latin typeface="Consolas" panose="020B0609020204030204" pitchFamily="49" charset="0"/>
              </a:rPr>
            </a:b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double quotient = 66. / 44;			// </a:t>
            </a:r>
            <a:r>
              <a:rPr lang="en-US" sz="1400" dirty="0">
                <a:solidFill>
                  <a:srgbClr val="FFFF00"/>
                </a:solidFill>
                <a:latin typeface="Consolas" panose="020B0609020204030204" pitchFamily="49" charset="0"/>
              </a:rPr>
              <a:t>1.5</a:t>
            </a:r>
            <a:r>
              <a:rPr lang="en-US" sz="1400" dirty="0">
                <a:solidFill>
                  <a:schemeClr val="tx1"/>
                </a:solidFill>
                <a:latin typeface="Consolas" panose="020B0609020204030204" pitchFamily="49" charset="0"/>
              </a:rPr>
              <a:t> is stored in </a:t>
            </a:r>
            <a:r>
              <a:rPr lang="en-US" sz="1400" dirty="0">
                <a:solidFill>
                  <a:srgbClr val="FFFF00"/>
                </a:solidFill>
                <a:latin typeface="Consolas" panose="020B0609020204030204" pitchFamily="49" charset="0"/>
              </a:rPr>
              <a:t>quotient</a:t>
            </a:r>
            <a:r>
              <a:rPr lang="en-US" sz="1400" dirty="0">
                <a:solidFill>
                  <a:schemeClr val="tx1"/>
                </a:solidFill>
                <a:latin typeface="Consolas" panose="020B0609020204030204" pitchFamily="49" charset="0"/>
              </a:rPr>
              <a:t>. 66. is a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double, so 44 is ‘promoted’ to double and</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then floating-point division occurs</a:t>
            </a:r>
            <a:br>
              <a:rPr lang="en-US" sz="1400" dirty="0">
                <a:solidFill>
                  <a:schemeClr val="tx1"/>
                </a:solidFill>
                <a:latin typeface="Consolas" panose="020B0609020204030204" pitchFamily="49" charset="0"/>
              </a:rPr>
            </a:b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string </a:t>
            </a:r>
            <a:r>
              <a:rPr lang="en-US" sz="1400" dirty="0" err="1">
                <a:solidFill>
                  <a:schemeClr val="tx1"/>
                </a:solidFill>
                <a:latin typeface="Consolas" panose="020B0609020204030204" pitchFamily="49" charset="0"/>
              </a:rPr>
              <a:t>lincoln</a:t>
            </a:r>
            <a:r>
              <a:rPr lang="en-US" sz="1400" dirty="0">
                <a:solidFill>
                  <a:schemeClr val="tx1"/>
                </a:solidFill>
                <a:latin typeface="Consolas" panose="020B0609020204030204" pitchFamily="49" charset="0"/>
              </a:rPr>
              <a:t> = 4 + </a:t>
            </a:r>
            <a:r>
              <a:rPr lang="en-US" sz="1400" dirty="0">
                <a:latin typeface="Consolas" panose="020B0609020204030204" pitchFamily="49" charset="0"/>
              </a:rPr>
              <a:t>"</a:t>
            </a:r>
            <a:r>
              <a:rPr lang="en-US" sz="1400" dirty="0">
                <a:solidFill>
                  <a:schemeClr val="tx1"/>
                </a:solidFill>
                <a:latin typeface="Consolas" panose="020B0609020204030204" pitchFamily="49" charset="0"/>
              </a:rPr>
              <a:t> score and </a:t>
            </a:r>
            <a:r>
              <a:rPr lang="en-US" sz="1400" dirty="0">
                <a:latin typeface="Consolas" panose="020B0609020204030204" pitchFamily="49" charset="0"/>
              </a:rPr>
              <a:t>"</a:t>
            </a:r>
            <a:r>
              <a:rPr lang="en-US" sz="1400" dirty="0">
                <a:solidFill>
                  <a:schemeClr val="tx1"/>
                </a:solidFill>
                <a:latin typeface="Consolas" panose="020B0609020204030204" pitchFamily="49" charset="0"/>
              </a:rPr>
              <a:t>;	// </a:t>
            </a:r>
            <a:r>
              <a:rPr lang="en-US" sz="1400" dirty="0">
                <a:solidFill>
                  <a:srgbClr val="FFFF00"/>
                </a:solidFill>
                <a:latin typeface="Consolas" panose="020B0609020204030204" pitchFamily="49" charset="0"/>
              </a:rPr>
              <a:t>4 score and</a:t>
            </a:r>
            <a:r>
              <a:rPr lang="en-US" sz="1400" dirty="0">
                <a:solidFill>
                  <a:schemeClr val="tx1"/>
                </a:solidFill>
                <a:latin typeface="Consolas" panose="020B0609020204030204" pitchFamily="49" charset="0"/>
              </a:rPr>
              <a:t> will be stored in </a:t>
            </a:r>
            <a:r>
              <a:rPr lang="en-US" sz="1400" dirty="0" err="1">
                <a:solidFill>
                  <a:srgbClr val="FFFF00"/>
                </a:solidFill>
                <a:latin typeface="Consolas" panose="020B0609020204030204" pitchFamily="49" charset="0"/>
              </a:rPr>
              <a:t>lincoln</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4 is converted to a string and then the</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two strings are concatenated</a:t>
            </a:r>
            <a:endParaRPr lang="en-US" sz="15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26270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BD37-20ED-4311-9297-C6156737B28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76E145-6D1B-4967-8516-6D1CA63C48B9}"/>
              </a:ext>
            </a:extLst>
          </p:cNvPr>
          <p:cNvSpPr>
            <a:spLocks noGrp="1"/>
          </p:cNvSpPr>
          <p:nvPr>
            <p:ph sz="half" idx="1"/>
          </p:nvPr>
        </p:nvSpPr>
        <p:spPr/>
        <p:txBody>
          <a:bodyPr>
            <a:normAutofit lnSpcReduction="10000"/>
          </a:bodyPr>
          <a:lstStyle/>
          <a:p>
            <a:r>
              <a:rPr lang="en-US" sz="2000" dirty="0"/>
              <a:t>Overview of C# Operators</a:t>
            </a:r>
          </a:p>
          <a:p>
            <a:pPr lvl="1"/>
            <a:r>
              <a:rPr lang="en-US" sz="1800" dirty="0"/>
              <a:t>Primary</a:t>
            </a:r>
          </a:p>
          <a:p>
            <a:pPr lvl="1"/>
            <a:r>
              <a:rPr lang="en-US" sz="1800" dirty="0"/>
              <a:t>Unary</a:t>
            </a:r>
          </a:p>
          <a:p>
            <a:pPr lvl="1"/>
            <a:r>
              <a:rPr lang="en-US" sz="1800" dirty="0"/>
              <a:t>Binary</a:t>
            </a:r>
          </a:p>
          <a:p>
            <a:pPr lvl="2"/>
            <a:r>
              <a:rPr lang="en-US" sz="1600" dirty="0"/>
              <a:t>Arithmetic</a:t>
            </a:r>
          </a:p>
          <a:p>
            <a:pPr lvl="2"/>
            <a:r>
              <a:rPr lang="en-US" sz="1600" dirty="0"/>
              <a:t>Relational</a:t>
            </a:r>
          </a:p>
          <a:p>
            <a:pPr lvl="2"/>
            <a:r>
              <a:rPr lang="en-US" sz="1600" dirty="0"/>
              <a:t>Conditional</a:t>
            </a:r>
          </a:p>
          <a:p>
            <a:pPr lvl="1"/>
            <a:r>
              <a:rPr lang="en-US" sz="1800" dirty="0"/>
              <a:t>Ternary</a:t>
            </a:r>
          </a:p>
          <a:p>
            <a:pPr lvl="1"/>
            <a:r>
              <a:rPr lang="en-US" sz="1800" dirty="0"/>
              <a:t>Assignment</a:t>
            </a:r>
          </a:p>
          <a:p>
            <a:pPr lvl="2"/>
            <a:r>
              <a:rPr lang="en-US" sz="1600" dirty="0"/>
              <a:t>Overloaded</a:t>
            </a:r>
          </a:p>
          <a:p>
            <a:endParaRPr lang="en-US" dirty="0"/>
          </a:p>
        </p:txBody>
      </p:sp>
      <p:sp>
        <p:nvSpPr>
          <p:cNvPr id="7" name="Content Placeholder 6">
            <a:extLst>
              <a:ext uri="{FF2B5EF4-FFF2-40B4-BE49-F238E27FC236}">
                <a16:creationId xmlns:a16="http://schemas.microsoft.com/office/drawing/2014/main" id="{3116879B-09A5-4FA5-990F-82609C9C1C0A}"/>
              </a:ext>
            </a:extLst>
          </p:cNvPr>
          <p:cNvSpPr>
            <a:spLocks noGrp="1"/>
          </p:cNvSpPr>
          <p:nvPr>
            <p:ph sz="half" idx="2"/>
          </p:nvPr>
        </p:nvSpPr>
        <p:spPr/>
        <p:txBody>
          <a:bodyPr>
            <a:normAutofit lnSpcReduction="10000"/>
          </a:bodyPr>
          <a:lstStyle/>
          <a:p>
            <a:r>
              <a:rPr lang="en-US" sz="2000" dirty="0"/>
              <a:t>Methods in C#</a:t>
            </a:r>
          </a:p>
          <a:p>
            <a:pPr lvl="1"/>
            <a:r>
              <a:rPr lang="en-US" sz="1800" dirty="0"/>
              <a:t>Basic</a:t>
            </a:r>
          </a:p>
          <a:p>
            <a:pPr lvl="1"/>
            <a:r>
              <a:rPr lang="en-US" sz="1800" dirty="0"/>
              <a:t>Constructor</a:t>
            </a:r>
          </a:p>
          <a:p>
            <a:pPr lvl="1"/>
            <a:r>
              <a:rPr lang="en-US" sz="1800" dirty="0"/>
              <a:t>Getters</a:t>
            </a:r>
          </a:p>
          <a:p>
            <a:pPr lvl="1"/>
            <a:r>
              <a:rPr lang="en-US" sz="1800" dirty="0"/>
              <a:t>Setters</a:t>
            </a:r>
          </a:p>
          <a:p>
            <a:pPr lvl="1"/>
            <a:r>
              <a:rPr lang="en-US" sz="1800" dirty="0"/>
              <a:t>‘Regular’</a:t>
            </a:r>
          </a:p>
          <a:p>
            <a:r>
              <a:rPr lang="en-US" sz="2000" dirty="0"/>
              <a:t>Properties in C#</a:t>
            </a:r>
          </a:p>
          <a:p>
            <a:pPr lvl="1"/>
            <a:r>
              <a:rPr lang="en-US" sz="1800" dirty="0"/>
              <a:t>vs. getters/setters</a:t>
            </a:r>
          </a:p>
        </p:txBody>
      </p:sp>
    </p:spTree>
    <p:extLst>
      <p:ext uri="{BB962C8B-B14F-4D97-AF65-F5344CB8AC3E}">
        <p14:creationId xmlns:p14="http://schemas.microsoft.com/office/powerpoint/2010/main" val="3671711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solidFill>
                  <a:srgbClr val="FFFF00"/>
                </a:solidFill>
              </a:rPr>
              <a:t>Relational</a:t>
            </a:r>
            <a:r>
              <a:rPr lang="en-US" sz="2000" dirty="0">
                <a:solidFill>
                  <a:schemeClr val="tx1"/>
                </a:solidFill>
              </a:rPr>
              <a:t> </a:t>
            </a:r>
          </a:p>
          <a:p>
            <a:pPr lvl="1"/>
            <a:r>
              <a:rPr lang="en-US" sz="1800" dirty="0">
                <a:solidFill>
                  <a:schemeClr val="tx1"/>
                </a:solidFill>
              </a:rPr>
              <a:t>Operators for performing relational comparison</a:t>
            </a:r>
          </a:p>
          <a:p>
            <a:pPr lvl="1"/>
            <a:r>
              <a:rPr lang="en-US" sz="1800" dirty="0">
                <a:solidFill>
                  <a:schemeClr val="tx1"/>
                </a:solidFill>
              </a:rPr>
              <a:t>Result in a bool (true/false)</a:t>
            </a:r>
          </a:p>
          <a:p>
            <a:pPr lvl="1"/>
            <a:r>
              <a:rPr lang="en-US" sz="1800" dirty="0">
                <a:solidFill>
                  <a:schemeClr val="tx1"/>
                </a:solidFill>
              </a:rPr>
              <a:t>Comparisons must be of appropriate/compatible data types</a:t>
            </a:r>
          </a:p>
          <a:p>
            <a:pPr lvl="2"/>
            <a:r>
              <a:rPr lang="en-US" sz="1600" dirty="0">
                <a:solidFill>
                  <a:srgbClr val="FFFF00"/>
                </a:solidFill>
              </a:rPr>
              <a:t>&lt;</a:t>
            </a:r>
            <a:r>
              <a:rPr lang="en-US" sz="1600" dirty="0">
                <a:solidFill>
                  <a:schemeClr val="tx1"/>
                </a:solidFill>
              </a:rPr>
              <a:t> 		(less than)</a:t>
            </a:r>
          </a:p>
          <a:p>
            <a:pPr lvl="2"/>
            <a:r>
              <a:rPr lang="en-US" sz="1600" dirty="0">
                <a:solidFill>
                  <a:srgbClr val="FFFF00"/>
                </a:solidFill>
              </a:rPr>
              <a:t>&lt;=</a:t>
            </a:r>
            <a:r>
              <a:rPr lang="en-US" sz="1600" dirty="0">
                <a:solidFill>
                  <a:schemeClr val="tx1"/>
                </a:solidFill>
              </a:rPr>
              <a:t>	(less than or equal to)</a:t>
            </a:r>
          </a:p>
          <a:p>
            <a:pPr lvl="2"/>
            <a:r>
              <a:rPr lang="en-US" sz="1600" dirty="0">
                <a:solidFill>
                  <a:srgbClr val="FFFF00"/>
                </a:solidFill>
              </a:rPr>
              <a:t>&gt;</a:t>
            </a:r>
            <a:r>
              <a:rPr lang="en-US" sz="1600" dirty="0">
                <a:solidFill>
                  <a:schemeClr val="tx1"/>
                </a:solidFill>
              </a:rPr>
              <a:t>		(greater than)</a:t>
            </a:r>
          </a:p>
          <a:p>
            <a:pPr lvl="2"/>
            <a:r>
              <a:rPr lang="en-US" sz="1600" dirty="0">
                <a:solidFill>
                  <a:srgbClr val="FFFF00"/>
                </a:solidFill>
              </a:rPr>
              <a:t>&gt;=</a:t>
            </a:r>
            <a:r>
              <a:rPr lang="en-US" sz="1600" dirty="0">
                <a:solidFill>
                  <a:schemeClr val="tx1"/>
                </a:solidFill>
              </a:rPr>
              <a:t>	(greater than or equal to)</a:t>
            </a:r>
          </a:p>
          <a:p>
            <a:pPr lvl="2"/>
            <a:r>
              <a:rPr lang="en-US" sz="1600" dirty="0">
                <a:solidFill>
                  <a:srgbClr val="FFFF00"/>
                </a:solidFill>
              </a:rPr>
              <a:t>==</a:t>
            </a:r>
            <a:r>
              <a:rPr lang="en-US" sz="1600" dirty="0">
                <a:solidFill>
                  <a:schemeClr val="tx1"/>
                </a:solidFill>
              </a:rPr>
              <a:t>	(equal to)</a:t>
            </a:r>
          </a:p>
          <a:p>
            <a:pPr lvl="2"/>
            <a:r>
              <a:rPr lang="en-US" sz="1600" dirty="0">
                <a:solidFill>
                  <a:srgbClr val="FFFF00"/>
                </a:solidFill>
              </a:rPr>
              <a:t>!=</a:t>
            </a:r>
            <a:r>
              <a:rPr lang="en-US" sz="1600" dirty="0">
                <a:solidFill>
                  <a:schemeClr val="tx1"/>
                </a:solidFill>
              </a:rPr>
              <a:t>		(not equal to)</a:t>
            </a:r>
          </a:p>
        </p:txBody>
      </p:sp>
    </p:spTree>
    <p:extLst>
      <p:ext uri="{BB962C8B-B14F-4D97-AF65-F5344CB8AC3E}">
        <p14:creationId xmlns:p14="http://schemas.microsoft.com/office/powerpoint/2010/main" val="3754506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lnSpcReduction="10000"/>
          </a:bodyPr>
          <a:lstStyle/>
          <a:p>
            <a:r>
              <a:rPr lang="en-US" sz="2000" dirty="0">
                <a:solidFill>
                  <a:srgbClr val="FFFF00"/>
                </a:solidFill>
              </a:rPr>
              <a:t>Relational</a:t>
            </a:r>
            <a:r>
              <a:rPr lang="en-US" sz="2000" dirty="0">
                <a:solidFill>
                  <a:schemeClr val="tx1"/>
                </a:solidFill>
              </a:rPr>
              <a:t> </a:t>
            </a:r>
          </a:p>
          <a:p>
            <a:pPr lvl="1"/>
            <a:r>
              <a:rPr lang="en-US" sz="1800" dirty="0">
                <a:solidFill>
                  <a:schemeClr val="tx1"/>
                </a:solidFill>
              </a:rPr>
              <a:t>Examples</a:t>
            </a:r>
            <a:br>
              <a:rPr lang="en-US" dirty="0">
                <a:solidFill>
                  <a:schemeClr val="tx1"/>
                </a:solidFill>
              </a:rPr>
            </a:br>
            <a:r>
              <a:rPr lang="en-US" sz="1400" dirty="0">
                <a:solidFill>
                  <a:schemeClr val="tx1"/>
                </a:solidFill>
                <a:latin typeface="Consolas" panose="020B0609020204030204" pitchFamily="49" charset="0"/>
              </a:rPr>
              <a:t>int weight = 291;				// initialize int variable weight to 291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bool </a:t>
            </a:r>
            <a:r>
              <a:rPr lang="en-US" sz="1400" dirty="0" err="1">
                <a:solidFill>
                  <a:schemeClr val="tx1"/>
                </a:solidFill>
                <a:latin typeface="Consolas" panose="020B0609020204030204" pitchFamily="49" charset="0"/>
              </a:rPr>
              <a:t>tooHeavy</a:t>
            </a:r>
            <a:r>
              <a:rPr lang="en-US" sz="1400" dirty="0">
                <a:solidFill>
                  <a:schemeClr val="tx1"/>
                </a:solidFill>
                <a:latin typeface="Consolas" panose="020B0609020204030204" pitchFamily="49" charset="0"/>
              </a:rPr>
              <a:t> = weight </a:t>
            </a:r>
            <a:r>
              <a:rPr lang="en-US" sz="1400" dirty="0">
                <a:solidFill>
                  <a:srgbClr val="FFFF00"/>
                </a:solidFill>
                <a:latin typeface="Consolas" panose="020B0609020204030204" pitchFamily="49" charset="0"/>
              </a:rPr>
              <a:t>&gt;=</a:t>
            </a:r>
            <a:r>
              <a:rPr lang="en-US" sz="1400" dirty="0">
                <a:solidFill>
                  <a:schemeClr val="tx1"/>
                </a:solidFill>
                <a:latin typeface="Consolas" panose="020B0609020204030204" pitchFamily="49" charset="0"/>
              </a:rPr>
              <a:t> 250;	// </a:t>
            </a:r>
            <a:r>
              <a:rPr lang="en-US" sz="1400" dirty="0" err="1">
                <a:solidFill>
                  <a:schemeClr val="tx1"/>
                </a:solidFill>
                <a:latin typeface="Consolas" panose="020B0609020204030204" pitchFamily="49" charset="0"/>
              </a:rPr>
              <a:t>tooHeavy</a:t>
            </a:r>
            <a:r>
              <a:rPr lang="en-US" sz="1400" dirty="0">
                <a:solidFill>
                  <a:schemeClr val="tx1"/>
                </a:solidFill>
                <a:latin typeface="Consolas" panose="020B0609020204030204" pitchFamily="49" charset="0"/>
              </a:rPr>
              <a:t> is set to </a:t>
            </a:r>
            <a:r>
              <a:rPr lang="en-US" sz="1400" dirty="0">
                <a:solidFill>
                  <a:srgbClr val="FFFF00"/>
                </a:solidFill>
                <a:latin typeface="Consolas" panose="020B0609020204030204" pitchFamily="49" charset="0"/>
              </a:rPr>
              <a:t>true</a:t>
            </a:r>
            <a:r>
              <a:rPr lang="en-US" sz="1400" dirty="0">
                <a:solidFill>
                  <a:schemeClr val="tx1"/>
                </a:solidFill>
                <a:latin typeface="Consolas" panose="020B0609020204030204" pitchFamily="49" charset="0"/>
              </a:rPr>
              <a:t> because weight has a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value of 291 which is greater than 250</a:t>
            </a:r>
            <a:br>
              <a:rPr lang="en-US" sz="1400" dirty="0">
                <a:solidFill>
                  <a:schemeClr val="tx1"/>
                </a:solidFill>
                <a:latin typeface="Consolas" panose="020B0609020204030204" pitchFamily="49" charset="0"/>
              </a:rPr>
            </a:b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int age = 34;					// initialize int var age to 34;</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if(age </a:t>
            </a:r>
            <a:r>
              <a:rPr lang="en-US" sz="1400" dirty="0">
                <a:solidFill>
                  <a:srgbClr val="FFFF00"/>
                </a:solidFill>
                <a:latin typeface="Consolas" panose="020B0609020204030204" pitchFamily="49" charset="0"/>
              </a:rPr>
              <a:t>&lt;</a:t>
            </a:r>
            <a:r>
              <a:rPr lang="en-US" sz="1400" dirty="0">
                <a:solidFill>
                  <a:schemeClr val="tx1"/>
                </a:solidFill>
                <a:latin typeface="Consolas" panose="020B0609020204030204" pitchFamily="49" charset="0"/>
              </a:rPr>
              <a:t> 35)					// evaluates to </a:t>
            </a:r>
            <a:r>
              <a:rPr lang="en-US" sz="1400" dirty="0">
                <a:solidFill>
                  <a:srgbClr val="FFFF00"/>
                </a:solidFill>
                <a:latin typeface="Consolas" panose="020B0609020204030204" pitchFamily="49" charset="0"/>
              </a:rPr>
              <a:t>true</a:t>
            </a:r>
            <a:r>
              <a:rPr lang="en-US" sz="1400" dirty="0">
                <a:solidFill>
                  <a:schemeClr val="tx1"/>
                </a:solidFill>
                <a:latin typeface="Consolas" panose="020B0609020204030204" pitchFamily="49" charset="0"/>
              </a:rPr>
              <a:t> because age has a value </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34 which is less than 35</a:t>
            </a:r>
            <a:br>
              <a:rPr lang="en-US" sz="1400" dirty="0">
                <a:solidFill>
                  <a:schemeClr val="tx1"/>
                </a:solidFill>
                <a:latin typeface="Consolas" panose="020B0609020204030204" pitchFamily="49" charset="0"/>
              </a:rPr>
            </a:b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string name = </a:t>
            </a:r>
            <a:r>
              <a:rPr lang="en-US" sz="1400" dirty="0">
                <a:latin typeface="Consolas" panose="020B0609020204030204" pitchFamily="49" charset="0"/>
              </a:rPr>
              <a:t>"</a:t>
            </a:r>
            <a:r>
              <a:rPr lang="en-US" sz="1400" dirty="0">
                <a:solidFill>
                  <a:schemeClr val="tx1"/>
                </a:solidFill>
                <a:latin typeface="Consolas" panose="020B0609020204030204" pitchFamily="49" charset="0"/>
              </a:rPr>
              <a:t>Cinderella</a:t>
            </a:r>
            <a:r>
              <a:rPr lang="en-US" sz="1400" dirty="0">
                <a:latin typeface="Consolas" panose="020B0609020204030204" pitchFamily="49" charset="0"/>
              </a:rPr>
              <a:t>"</a:t>
            </a:r>
            <a:r>
              <a:rPr lang="en-US" sz="1400" dirty="0">
                <a:solidFill>
                  <a:schemeClr val="tx1"/>
                </a:solidFill>
                <a:latin typeface="Consolas" panose="020B0609020204030204" pitchFamily="49" charset="0"/>
              </a:rPr>
              <a:t>;		// initialize string name to “Cinderella”</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if(name </a:t>
            </a:r>
            <a:r>
              <a:rPr lang="en-US" sz="1400" dirty="0">
                <a:solidFill>
                  <a:srgbClr val="FFFF00"/>
                </a:solidFill>
                <a:latin typeface="Consolas" panose="020B0609020204030204" pitchFamily="49" charset="0"/>
              </a:rPr>
              <a:t>==</a:t>
            </a:r>
            <a:r>
              <a:rPr lang="en-US" sz="1400" dirty="0">
                <a:solidFill>
                  <a:schemeClr val="tx1"/>
                </a:solidFill>
                <a:latin typeface="Consolas" panose="020B0609020204030204" pitchFamily="49" charset="0"/>
              </a:rPr>
              <a:t> “Snow White”)			// evaluates to </a:t>
            </a:r>
            <a:r>
              <a:rPr lang="en-US" sz="1400" dirty="0">
                <a:solidFill>
                  <a:srgbClr val="FFFF00"/>
                </a:solidFill>
                <a:latin typeface="Consolas" panose="020B0609020204030204" pitchFamily="49" charset="0"/>
              </a:rPr>
              <a:t>false</a:t>
            </a:r>
            <a:r>
              <a:rPr lang="en-US" sz="1400" dirty="0">
                <a:solidFill>
                  <a:schemeClr val="tx1"/>
                </a:solidFill>
                <a:latin typeface="Consolas" panose="020B0609020204030204" pitchFamily="49" charset="0"/>
              </a:rPr>
              <a:t> because the strings are</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 different</a:t>
            </a:r>
            <a:br>
              <a:rPr lang="en-US" dirty="0">
                <a:solidFill>
                  <a:schemeClr val="tx1"/>
                </a:solidFill>
              </a:rPr>
            </a:br>
            <a:br>
              <a:rPr lang="en-US" dirty="0">
                <a:solidFill>
                  <a:schemeClr val="tx1"/>
                </a:solidFill>
              </a:rPr>
            </a:br>
            <a:r>
              <a:rPr lang="en-US" sz="1800" dirty="0">
                <a:solidFill>
                  <a:srgbClr val="FFFF00"/>
                </a:solidFill>
              </a:rPr>
              <a:t>Note</a:t>
            </a:r>
            <a:r>
              <a:rPr lang="en-US" sz="1800" dirty="0">
                <a:solidFill>
                  <a:schemeClr val="tx1"/>
                </a:solidFill>
              </a:rPr>
              <a:t>: The equal to operator works on value types and strings. To evaluate other objects, use the Equals method. The </a:t>
            </a:r>
            <a:r>
              <a:rPr lang="en-US" sz="1800" dirty="0" err="1">
                <a:solidFill>
                  <a:schemeClr val="tx1"/>
                </a:solidFill>
              </a:rPr>
              <a:t>CompareTo</a:t>
            </a:r>
            <a:r>
              <a:rPr lang="en-US" sz="1800" dirty="0">
                <a:solidFill>
                  <a:schemeClr val="tx1"/>
                </a:solidFill>
              </a:rPr>
              <a:t> method is used for  determining greater/less than </a:t>
            </a:r>
            <a:br>
              <a:rPr lang="en-US" sz="1800" dirty="0">
                <a:solidFill>
                  <a:schemeClr val="tx1"/>
                </a:solidFill>
              </a:rPr>
            </a:br>
            <a:br>
              <a:rPr lang="en-US" sz="1800"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67583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solidFill>
                  <a:srgbClr val="FFFF00"/>
                </a:solidFill>
              </a:rPr>
              <a:t>Conditional</a:t>
            </a:r>
            <a:r>
              <a:rPr lang="en-US" sz="2000" dirty="0"/>
              <a:t> </a:t>
            </a:r>
          </a:p>
          <a:p>
            <a:pPr lvl="1"/>
            <a:r>
              <a:rPr lang="en-US" sz="1800" dirty="0">
                <a:solidFill>
                  <a:schemeClr val="tx1"/>
                </a:solidFill>
              </a:rPr>
              <a:t>Operators for Boolean operations</a:t>
            </a:r>
          </a:p>
          <a:p>
            <a:pPr lvl="1"/>
            <a:r>
              <a:rPr lang="en-US" sz="1800" dirty="0">
                <a:solidFill>
                  <a:schemeClr val="tx1"/>
                </a:solidFill>
              </a:rPr>
              <a:t>Result in a bool (true/false)</a:t>
            </a:r>
          </a:p>
          <a:p>
            <a:pPr lvl="2"/>
            <a:r>
              <a:rPr lang="en-US" sz="1600" dirty="0">
                <a:solidFill>
                  <a:srgbClr val="FFFF00"/>
                </a:solidFill>
              </a:rPr>
              <a:t>&amp;&amp;</a:t>
            </a:r>
            <a:r>
              <a:rPr lang="en-US" sz="1600" dirty="0">
                <a:solidFill>
                  <a:schemeClr val="tx1"/>
                </a:solidFill>
              </a:rPr>
              <a:t>	(logical </a:t>
            </a:r>
            <a:r>
              <a:rPr lang="en-US" sz="1600" dirty="0">
                <a:solidFill>
                  <a:srgbClr val="FFFF00"/>
                </a:solidFill>
              </a:rPr>
              <a:t>AND</a:t>
            </a:r>
            <a:r>
              <a:rPr lang="en-US" sz="1600" dirty="0">
                <a:solidFill>
                  <a:schemeClr val="tx1"/>
                </a:solidFill>
              </a:rPr>
              <a:t> – two ampersands)</a:t>
            </a:r>
          </a:p>
          <a:p>
            <a:pPr lvl="2"/>
            <a:r>
              <a:rPr lang="en-US" sz="1600" dirty="0">
                <a:solidFill>
                  <a:srgbClr val="FFFF00"/>
                </a:solidFill>
              </a:rPr>
              <a:t>|| 	</a:t>
            </a:r>
            <a:r>
              <a:rPr lang="en-US" sz="1600" dirty="0">
                <a:solidFill>
                  <a:schemeClr val="tx1"/>
                </a:solidFill>
              </a:rPr>
              <a:t>(logical </a:t>
            </a:r>
            <a:r>
              <a:rPr lang="en-US" sz="1600" dirty="0">
                <a:solidFill>
                  <a:srgbClr val="FFFF00"/>
                </a:solidFill>
              </a:rPr>
              <a:t>OR</a:t>
            </a:r>
            <a:r>
              <a:rPr lang="en-US" sz="1600" dirty="0">
                <a:solidFill>
                  <a:schemeClr val="tx1"/>
                </a:solidFill>
              </a:rPr>
              <a:t> – two pipes/bars)</a:t>
            </a:r>
          </a:p>
          <a:p>
            <a:pPr lvl="2"/>
            <a:r>
              <a:rPr lang="en-US" sz="1600" dirty="0">
                <a:solidFill>
                  <a:srgbClr val="FFFF00"/>
                </a:solidFill>
              </a:rPr>
              <a:t>!	</a:t>
            </a:r>
            <a:r>
              <a:rPr lang="en-US" sz="1600" dirty="0">
                <a:solidFill>
                  <a:schemeClr val="tx1"/>
                </a:solidFill>
              </a:rPr>
              <a:t>	(logical negation)</a:t>
            </a:r>
          </a:p>
          <a:p>
            <a:pPr lvl="1"/>
            <a:r>
              <a:rPr lang="en-US" sz="1800" dirty="0">
                <a:solidFill>
                  <a:schemeClr val="tx1"/>
                </a:solidFill>
              </a:rPr>
              <a:t>The </a:t>
            </a:r>
            <a:r>
              <a:rPr lang="en-US" sz="1800" dirty="0">
                <a:solidFill>
                  <a:srgbClr val="FFFF00"/>
                </a:solidFill>
              </a:rPr>
              <a:t>AND</a:t>
            </a:r>
            <a:r>
              <a:rPr lang="en-US" sz="1800" dirty="0">
                <a:solidFill>
                  <a:schemeClr val="tx1"/>
                </a:solidFill>
              </a:rPr>
              <a:t> (</a:t>
            </a:r>
            <a:r>
              <a:rPr lang="en-US" sz="1800" dirty="0">
                <a:solidFill>
                  <a:srgbClr val="FFFF00"/>
                </a:solidFill>
              </a:rPr>
              <a:t>&amp;&amp;</a:t>
            </a:r>
            <a:r>
              <a:rPr lang="en-US" sz="1800" dirty="0">
                <a:solidFill>
                  <a:schemeClr val="tx1"/>
                </a:solidFill>
              </a:rPr>
              <a:t>) and the </a:t>
            </a:r>
            <a:r>
              <a:rPr lang="en-US" sz="1800" dirty="0">
                <a:solidFill>
                  <a:srgbClr val="FFFF00"/>
                </a:solidFill>
              </a:rPr>
              <a:t>OR</a:t>
            </a:r>
            <a:r>
              <a:rPr lang="en-US" sz="1800" dirty="0">
                <a:solidFill>
                  <a:schemeClr val="tx1"/>
                </a:solidFill>
              </a:rPr>
              <a:t> (</a:t>
            </a:r>
            <a:r>
              <a:rPr lang="en-US" sz="1800" dirty="0">
                <a:solidFill>
                  <a:srgbClr val="FFFF00"/>
                </a:solidFill>
              </a:rPr>
              <a:t>||</a:t>
            </a:r>
            <a:r>
              <a:rPr lang="en-US" sz="1800" dirty="0">
                <a:solidFill>
                  <a:schemeClr val="tx1"/>
                </a:solidFill>
              </a:rPr>
              <a:t>) can be ‘short-circuited’</a:t>
            </a:r>
          </a:p>
          <a:p>
            <a:pPr lvl="2"/>
            <a:r>
              <a:rPr lang="en-US" sz="1600" dirty="0">
                <a:solidFill>
                  <a:schemeClr val="tx1"/>
                </a:solidFill>
              </a:rPr>
              <a:t>For a logical </a:t>
            </a:r>
            <a:r>
              <a:rPr lang="en-US" sz="1600" dirty="0">
                <a:solidFill>
                  <a:srgbClr val="FFFF00"/>
                </a:solidFill>
              </a:rPr>
              <a:t>AND</a:t>
            </a:r>
            <a:r>
              <a:rPr lang="en-US" sz="1600" dirty="0">
                <a:solidFill>
                  <a:schemeClr val="tx1"/>
                </a:solidFill>
              </a:rPr>
              <a:t>, if the first operand is false, the second operand is not evaluated because the entire operation must return false</a:t>
            </a:r>
          </a:p>
          <a:p>
            <a:pPr lvl="2"/>
            <a:r>
              <a:rPr lang="en-US" sz="1600" dirty="0">
                <a:solidFill>
                  <a:schemeClr val="tx1"/>
                </a:solidFill>
              </a:rPr>
              <a:t>For a logical </a:t>
            </a:r>
            <a:r>
              <a:rPr lang="en-US" sz="1600" dirty="0">
                <a:solidFill>
                  <a:srgbClr val="FFFF00"/>
                </a:solidFill>
              </a:rPr>
              <a:t>OR</a:t>
            </a:r>
            <a:r>
              <a:rPr lang="en-US" sz="1600" dirty="0">
                <a:solidFill>
                  <a:schemeClr val="tx1"/>
                </a:solidFill>
              </a:rPr>
              <a:t>, if the first operand is true, the second operand is not evaluated because the entire operation must return true</a:t>
            </a:r>
          </a:p>
        </p:txBody>
      </p:sp>
    </p:spTree>
    <p:extLst>
      <p:ext uri="{BB962C8B-B14F-4D97-AF65-F5344CB8AC3E}">
        <p14:creationId xmlns:p14="http://schemas.microsoft.com/office/powerpoint/2010/main" val="1106942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solidFill>
                  <a:srgbClr val="FFFF00"/>
                </a:solidFill>
              </a:rPr>
              <a:t>Conditional</a:t>
            </a:r>
            <a:r>
              <a:rPr lang="en-US" sz="2000" dirty="0"/>
              <a:t> </a:t>
            </a:r>
          </a:p>
          <a:p>
            <a:pPr lvl="1"/>
            <a:r>
              <a:rPr lang="en-US" sz="1800" dirty="0">
                <a:solidFill>
                  <a:schemeClr val="tx1"/>
                </a:solidFill>
              </a:rPr>
              <a:t>Examples</a:t>
            </a:r>
            <a:br>
              <a:rPr lang="en-US" sz="1800" dirty="0">
                <a:solidFill>
                  <a:schemeClr val="tx1"/>
                </a:solidFill>
              </a:rPr>
            </a:br>
            <a:br>
              <a:rPr lang="en-US" sz="1800" dirty="0">
                <a:solidFill>
                  <a:schemeClr val="tx1"/>
                </a:solidFill>
              </a:rPr>
            </a:br>
            <a:r>
              <a:rPr lang="en-US" sz="1500" dirty="0">
                <a:solidFill>
                  <a:schemeClr val="tx1"/>
                </a:solidFill>
                <a:latin typeface="Consolas" panose="020B0609020204030204" pitchFamily="49" charset="0"/>
              </a:rPr>
              <a:t>int age =32;</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double income = 150000;					// initialize age and income variables</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if( (age &lt;= 30) || (income &gt; 75000) )	// expression evaluates to </a:t>
            </a:r>
            <a:r>
              <a:rPr lang="en-US" sz="1500" dirty="0">
                <a:solidFill>
                  <a:srgbClr val="FFFF00"/>
                </a:solidFill>
                <a:latin typeface="Consolas" panose="020B0609020204030204" pitchFamily="49" charset="0"/>
              </a:rPr>
              <a:t>true</a:t>
            </a:r>
            <a:r>
              <a:rPr lang="en-US" sz="1500" dirty="0">
                <a:solidFill>
                  <a:schemeClr val="tx1"/>
                </a:solidFill>
                <a:latin typeface="Consolas" panose="020B0609020204030204" pitchFamily="49" charset="0"/>
              </a:rPr>
              <a:t>. The </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first operand is the result of </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a:t>
            </a:r>
            <a:r>
              <a:rPr lang="en-US" sz="1500" dirty="0">
                <a:solidFill>
                  <a:srgbClr val="FFFF00"/>
                </a:solidFill>
                <a:latin typeface="Consolas" panose="020B0609020204030204" pitchFamily="49" charset="0"/>
              </a:rPr>
              <a:t>age &lt;= 30</a:t>
            </a:r>
            <a:r>
              <a:rPr lang="en-US" sz="1500" dirty="0">
                <a:solidFill>
                  <a:schemeClr val="tx1"/>
                </a:solidFill>
                <a:latin typeface="Consolas" panose="020B0609020204030204" pitchFamily="49" charset="0"/>
              </a:rPr>
              <a:t> (</a:t>
            </a:r>
            <a:r>
              <a:rPr lang="en-US" sz="1500" dirty="0">
                <a:solidFill>
                  <a:srgbClr val="FFFF00"/>
                </a:solidFill>
                <a:latin typeface="Consolas" panose="020B0609020204030204" pitchFamily="49" charset="0"/>
              </a:rPr>
              <a:t>false</a:t>
            </a:r>
            <a:r>
              <a:rPr lang="en-US" sz="1500" dirty="0">
                <a:solidFill>
                  <a:schemeClr val="tx1"/>
                </a:solidFill>
                <a:latin typeface="Consolas" panose="020B0609020204030204" pitchFamily="49" charset="0"/>
              </a:rPr>
              <a:t>) which is </a:t>
            </a:r>
            <a:r>
              <a:rPr lang="en-US" sz="1500" dirty="0" err="1">
                <a:solidFill>
                  <a:schemeClr val="tx1"/>
                </a:solidFill>
                <a:latin typeface="Consolas" panose="020B0609020204030204" pitchFamily="49" charset="0"/>
              </a:rPr>
              <a:t>OR’d</a:t>
            </a:r>
            <a:r>
              <a:rPr lang="en-US" sz="1500" dirty="0">
                <a:solidFill>
                  <a:schemeClr val="tx1"/>
                </a:solidFill>
                <a:latin typeface="Consolas" panose="020B0609020204030204" pitchFamily="49" charset="0"/>
              </a:rPr>
              <a:t> with </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the result of </a:t>
            </a:r>
            <a:r>
              <a:rPr lang="en-US" sz="1500" dirty="0">
                <a:solidFill>
                  <a:srgbClr val="FFFF00"/>
                </a:solidFill>
                <a:latin typeface="Consolas" panose="020B0609020204030204" pitchFamily="49" charset="0"/>
              </a:rPr>
              <a:t>income &gt; 75000</a:t>
            </a:r>
            <a:r>
              <a:rPr lang="en-US" sz="1500" dirty="0">
                <a:solidFill>
                  <a:schemeClr val="tx1"/>
                </a:solidFill>
                <a:latin typeface="Consolas" panose="020B0609020204030204" pitchFamily="49" charset="0"/>
              </a:rPr>
              <a:t> (</a:t>
            </a:r>
            <a:r>
              <a:rPr lang="en-US" sz="1500" dirty="0">
                <a:solidFill>
                  <a:srgbClr val="FFFF00"/>
                </a:solidFill>
                <a:latin typeface="Consolas" panose="020B0609020204030204" pitchFamily="49" charset="0"/>
              </a:rPr>
              <a:t>true</a:t>
            </a:r>
            <a:r>
              <a:rPr lang="en-US" sz="1500" dirty="0">
                <a:solidFill>
                  <a:schemeClr val="tx1"/>
                </a:solidFill>
                <a:latin typeface="Consolas" panose="020B0609020204030204" pitchFamily="49" charset="0"/>
              </a:rPr>
              <a:t>)</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a:t>
            </a:r>
            <a:r>
              <a:rPr lang="en-US" sz="1500" dirty="0">
                <a:solidFill>
                  <a:srgbClr val="FFFF00"/>
                </a:solidFill>
                <a:latin typeface="Consolas" panose="020B0609020204030204" pitchFamily="49" charset="0"/>
              </a:rPr>
              <a:t>false OR true</a:t>
            </a:r>
            <a:r>
              <a:rPr lang="en-US" sz="1500" dirty="0">
                <a:solidFill>
                  <a:schemeClr val="tx1"/>
                </a:solidFill>
                <a:latin typeface="Consolas" panose="020B0609020204030204" pitchFamily="49" charset="0"/>
              </a:rPr>
              <a:t> evaluates to </a:t>
            </a:r>
            <a:r>
              <a:rPr lang="en-US" sz="1500" dirty="0">
                <a:solidFill>
                  <a:srgbClr val="FFFF00"/>
                </a:solidFill>
                <a:latin typeface="Consolas" panose="020B0609020204030204" pitchFamily="49" charset="0"/>
              </a:rPr>
              <a:t>true</a:t>
            </a:r>
            <a:r>
              <a:rPr lang="en-US" sz="1500" dirty="0">
                <a:solidFill>
                  <a:schemeClr val="tx1"/>
                </a:solidFill>
                <a:latin typeface="Consolas" panose="020B0609020204030204" pitchFamily="49" charset="0"/>
              </a:rPr>
              <a:t> </a:t>
            </a:r>
          </a:p>
          <a:p>
            <a:pPr lvl="1"/>
            <a:endParaRPr lang="en-US" sz="1500" dirty="0">
              <a:solidFill>
                <a:schemeClr val="tx1"/>
              </a:solidFill>
              <a:latin typeface="Consolas" panose="020B0609020204030204" pitchFamily="49" charset="0"/>
            </a:endParaRPr>
          </a:p>
          <a:p>
            <a:pPr lvl="1"/>
            <a:r>
              <a:rPr lang="en-US" sz="1800" dirty="0">
                <a:solidFill>
                  <a:schemeClr val="tx1"/>
                </a:solidFill>
              </a:rPr>
              <a:t>Notice that the operands are in parentheses. This is not necessary but does make the order of evaluation clear</a:t>
            </a:r>
          </a:p>
        </p:txBody>
      </p:sp>
    </p:spTree>
    <p:extLst>
      <p:ext uri="{BB962C8B-B14F-4D97-AF65-F5344CB8AC3E}">
        <p14:creationId xmlns:p14="http://schemas.microsoft.com/office/powerpoint/2010/main" val="55579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Binary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solidFill>
                  <a:srgbClr val="FFFF00"/>
                </a:solidFill>
              </a:rPr>
              <a:t>Conditional</a:t>
            </a:r>
            <a:r>
              <a:rPr lang="en-US" sz="2000" dirty="0"/>
              <a:t> </a:t>
            </a:r>
          </a:p>
          <a:p>
            <a:pPr lvl="1"/>
            <a:r>
              <a:rPr lang="en-US" sz="1800" dirty="0">
                <a:solidFill>
                  <a:schemeClr val="tx1"/>
                </a:solidFill>
              </a:rPr>
              <a:t>Examples</a:t>
            </a:r>
          </a:p>
          <a:p>
            <a:pPr marL="457200" lvl="1" indent="0">
              <a:buNone/>
            </a:pPr>
            <a:r>
              <a:rPr lang="en-US" sz="1500" dirty="0">
                <a:solidFill>
                  <a:schemeClr val="tx1"/>
                </a:solidFill>
                <a:latin typeface="Consolas" panose="020B0609020204030204" pitchFamily="49" charset="0"/>
              </a:rPr>
              <a:t>double </a:t>
            </a:r>
            <a:r>
              <a:rPr lang="en-US" sz="1500" dirty="0" err="1">
                <a:solidFill>
                  <a:schemeClr val="tx1"/>
                </a:solidFill>
                <a:latin typeface="Consolas" panose="020B0609020204030204" pitchFamily="49" charset="0"/>
              </a:rPr>
              <a:t>gpa</a:t>
            </a:r>
            <a:r>
              <a:rPr lang="en-US" sz="1500" dirty="0">
                <a:solidFill>
                  <a:schemeClr val="tx1"/>
                </a:solidFill>
                <a:latin typeface="Consolas" panose="020B0609020204030204" pitchFamily="49" charset="0"/>
              </a:rPr>
              <a:t> = 3.98;</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string level = </a:t>
            </a:r>
            <a:r>
              <a:rPr lang="en-US" sz="1500" dirty="0">
                <a:latin typeface="Consolas" panose="020B0609020204030204" pitchFamily="49" charset="0"/>
              </a:rPr>
              <a:t>"</a:t>
            </a:r>
            <a:r>
              <a:rPr lang="en-US" sz="1500" dirty="0">
                <a:solidFill>
                  <a:schemeClr val="tx1"/>
                </a:solidFill>
                <a:latin typeface="Consolas" panose="020B0609020204030204" pitchFamily="49" charset="0"/>
              </a:rPr>
              <a:t>Junior</a:t>
            </a:r>
            <a:r>
              <a:rPr lang="en-US" sz="1500" dirty="0">
                <a:latin typeface="Consolas" panose="020B0609020204030204" pitchFamily="49" charset="0"/>
              </a:rPr>
              <a:t>"</a:t>
            </a:r>
            <a:r>
              <a:rPr lang="en-US" sz="1500" dirty="0">
                <a:solidFill>
                  <a:schemeClr val="tx1"/>
                </a:solidFill>
                <a:latin typeface="Consolas" panose="020B0609020204030204" pitchFamily="49" charset="0"/>
              </a:rPr>
              <a:t>;				// initialize </a:t>
            </a:r>
            <a:r>
              <a:rPr lang="en-US" sz="1500" dirty="0" err="1">
                <a:solidFill>
                  <a:schemeClr val="tx1"/>
                </a:solidFill>
                <a:latin typeface="Consolas" panose="020B0609020204030204" pitchFamily="49" charset="0"/>
              </a:rPr>
              <a:t>gpa</a:t>
            </a:r>
            <a:r>
              <a:rPr lang="en-US" sz="1500" dirty="0">
                <a:solidFill>
                  <a:schemeClr val="tx1"/>
                </a:solidFill>
                <a:latin typeface="Consolas" panose="020B0609020204030204" pitchFamily="49" charset="0"/>
              </a:rPr>
              <a:t> and level</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if(</a:t>
            </a:r>
            <a:r>
              <a:rPr lang="en-US" sz="1500" dirty="0" err="1">
                <a:solidFill>
                  <a:schemeClr val="tx1"/>
                </a:solidFill>
                <a:latin typeface="Consolas" panose="020B0609020204030204" pitchFamily="49" charset="0"/>
              </a:rPr>
              <a:t>gpa</a:t>
            </a:r>
            <a:r>
              <a:rPr lang="en-US" sz="1500" dirty="0">
                <a:solidFill>
                  <a:schemeClr val="tx1"/>
                </a:solidFill>
                <a:latin typeface="Consolas" panose="020B0609020204030204" pitchFamily="49" charset="0"/>
              </a:rPr>
              <a:t> </a:t>
            </a:r>
            <a:r>
              <a:rPr lang="en-US" sz="1500" dirty="0">
                <a:solidFill>
                  <a:srgbClr val="FFFF00"/>
                </a:solidFill>
                <a:latin typeface="Consolas" panose="020B0609020204030204" pitchFamily="49" charset="0"/>
              </a:rPr>
              <a:t>&gt;=</a:t>
            </a:r>
            <a:r>
              <a:rPr lang="en-US" sz="1500" dirty="0">
                <a:solidFill>
                  <a:schemeClr val="tx1"/>
                </a:solidFill>
                <a:latin typeface="Consolas" panose="020B0609020204030204" pitchFamily="49" charset="0"/>
              </a:rPr>
              <a:t> 4 &amp;&amp;  level == </a:t>
            </a:r>
            <a:r>
              <a:rPr lang="en-US" sz="1500" dirty="0">
                <a:latin typeface="Consolas" panose="020B0609020204030204" pitchFamily="49" charset="0"/>
              </a:rPr>
              <a:t>"</a:t>
            </a:r>
            <a:r>
              <a:rPr lang="en-US" sz="1500" dirty="0">
                <a:solidFill>
                  <a:schemeClr val="tx1"/>
                </a:solidFill>
                <a:latin typeface="Consolas" panose="020B0609020204030204" pitchFamily="49" charset="0"/>
              </a:rPr>
              <a:t>Junior</a:t>
            </a:r>
            <a:r>
              <a:rPr lang="en-US" sz="1500" dirty="0">
                <a:latin typeface="Consolas" panose="020B0609020204030204" pitchFamily="49" charset="0"/>
              </a:rPr>
              <a:t>"</a:t>
            </a:r>
            <a:r>
              <a:rPr lang="en-US" sz="1500" dirty="0">
                <a:solidFill>
                  <a:schemeClr val="tx1"/>
                </a:solidFill>
                <a:latin typeface="Consolas" panose="020B0609020204030204" pitchFamily="49" charset="0"/>
              </a:rPr>
              <a:t>)		// evaluates to </a:t>
            </a:r>
            <a:r>
              <a:rPr lang="en-US" sz="1500" dirty="0">
                <a:solidFill>
                  <a:srgbClr val="FFFF00"/>
                </a:solidFill>
                <a:latin typeface="Consolas" panose="020B0609020204030204" pitchFamily="49" charset="0"/>
              </a:rPr>
              <a:t>false</a:t>
            </a:r>
            <a:r>
              <a:rPr lang="en-US" sz="1500" dirty="0">
                <a:solidFill>
                  <a:schemeClr val="tx1"/>
                </a:solidFill>
                <a:latin typeface="Consolas" panose="020B0609020204030204" pitchFamily="49" charset="0"/>
              </a:rPr>
              <a:t>, second operand is not </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checked because it is ‘</a:t>
            </a:r>
            <a:r>
              <a:rPr lang="en-US" sz="1500" dirty="0">
                <a:solidFill>
                  <a:srgbClr val="FFFF00"/>
                </a:solidFill>
                <a:latin typeface="Consolas" panose="020B0609020204030204" pitchFamily="49" charset="0"/>
              </a:rPr>
              <a:t>short-circuited</a:t>
            </a:r>
            <a:r>
              <a:rPr lang="en-US" sz="1500" dirty="0">
                <a:solidFill>
                  <a:schemeClr val="tx1"/>
                </a:solidFill>
                <a:latin typeface="Consolas" panose="020B0609020204030204" pitchFamily="49" charset="0"/>
              </a:rPr>
              <a:t>’</a:t>
            </a:r>
            <a:br>
              <a:rPr lang="en-US" sz="1500" dirty="0">
                <a:solidFill>
                  <a:schemeClr val="tx1"/>
                </a:solidFill>
                <a:latin typeface="Consolas" panose="020B0609020204030204" pitchFamily="49" charset="0"/>
              </a:rPr>
            </a:b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else if(</a:t>
            </a:r>
            <a:r>
              <a:rPr lang="en-US" sz="1500" dirty="0" err="1">
                <a:solidFill>
                  <a:schemeClr val="tx1"/>
                </a:solidFill>
                <a:latin typeface="Consolas" panose="020B0609020204030204" pitchFamily="49" charset="0"/>
              </a:rPr>
              <a:t>gpa</a:t>
            </a:r>
            <a:r>
              <a:rPr lang="en-US" sz="1500" dirty="0">
                <a:solidFill>
                  <a:schemeClr val="tx1"/>
                </a:solidFill>
                <a:latin typeface="Consolas" panose="020B0609020204030204" pitchFamily="49" charset="0"/>
              </a:rPr>
              <a:t> </a:t>
            </a:r>
            <a:r>
              <a:rPr lang="en-US" sz="1500" dirty="0">
                <a:solidFill>
                  <a:srgbClr val="FFFF00"/>
                </a:solidFill>
                <a:latin typeface="Consolas" panose="020B0609020204030204" pitchFamily="49" charset="0"/>
              </a:rPr>
              <a:t>&gt;=</a:t>
            </a:r>
            <a:r>
              <a:rPr lang="en-US" sz="1500" dirty="0">
                <a:solidFill>
                  <a:schemeClr val="tx1"/>
                </a:solidFill>
                <a:latin typeface="Consolas" panose="020B0609020204030204" pitchFamily="49" charset="0"/>
              </a:rPr>
              <a:t> 3.8 &amp;&amp;  level == </a:t>
            </a:r>
            <a:r>
              <a:rPr lang="en-US" sz="1500" dirty="0">
                <a:latin typeface="Consolas" panose="020B0609020204030204" pitchFamily="49" charset="0"/>
              </a:rPr>
              <a:t>"</a:t>
            </a:r>
            <a:r>
              <a:rPr lang="en-US" sz="1500" dirty="0">
                <a:solidFill>
                  <a:schemeClr val="tx1"/>
                </a:solidFill>
                <a:latin typeface="Consolas" panose="020B0609020204030204" pitchFamily="49" charset="0"/>
              </a:rPr>
              <a:t>Senior</a:t>
            </a:r>
            <a:r>
              <a:rPr lang="en-US" sz="1500" dirty="0">
                <a:latin typeface="Consolas" panose="020B0609020204030204" pitchFamily="49" charset="0"/>
              </a:rPr>
              <a:t>"</a:t>
            </a:r>
            <a:r>
              <a:rPr lang="en-US" sz="1500" dirty="0">
                <a:solidFill>
                  <a:schemeClr val="tx1"/>
                </a:solidFill>
                <a:latin typeface="Consolas" panose="020B0609020204030204" pitchFamily="49" charset="0"/>
              </a:rPr>
              <a:t>)</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evaluates to </a:t>
            </a:r>
            <a:r>
              <a:rPr lang="en-US" sz="1500" dirty="0">
                <a:solidFill>
                  <a:srgbClr val="FFFF00"/>
                </a:solidFill>
                <a:latin typeface="Consolas" panose="020B0609020204030204" pitchFamily="49" charset="0"/>
              </a:rPr>
              <a:t>false</a:t>
            </a:r>
            <a:r>
              <a:rPr lang="en-US" sz="1500" dirty="0">
                <a:solidFill>
                  <a:schemeClr val="tx1"/>
                </a:solidFill>
                <a:latin typeface="Consolas" panose="020B0609020204030204" pitchFamily="49" charset="0"/>
              </a:rPr>
              <a:t>, second operand is </a:t>
            </a:r>
            <a:br>
              <a:rPr lang="en-US" sz="1500" dirty="0">
                <a:solidFill>
                  <a:schemeClr val="tx1"/>
                </a:solidFill>
                <a:latin typeface="Consolas" panose="020B0609020204030204" pitchFamily="49" charset="0"/>
              </a:rPr>
            </a:br>
            <a:r>
              <a:rPr lang="en-US" sz="1500" dirty="0">
                <a:solidFill>
                  <a:schemeClr val="tx1"/>
                </a:solidFill>
                <a:latin typeface="Consolas" panose="020B0609020204030204" pitchFamily="49" charset="0"/>
              </a:rPr>
              <a:t>									// checked because first operand is </a:t>
            </a:r>
            <a:r>
              <a:rPr lang="en-US" sz="1500" dirty="0">
                <a:solidFill>
                  <a:srgbClr val="FFFF00"/>
                </a:solidFill>
                <a:latin typeface="Consolas" panose="020B0609020204030204" pitchFamily="49" charset="0"/>
              </a:rPr>
              <a:t>true</a:t>
            </a:r>
            <a:br>
              <a:rPr lang="en-US" sz="1500" dirty="0">
                <a:solidFill>
                  <a:srgbClr val="FFFF00"/>
                </a:solidFill>
                <a:latin typeface="Consolas" panose="020B0609020204030204" pitchFamily="49" charset="0"/>
              </a:rPr>
            </a:br>
            <a:endParaRPr lang="en-US" sz="1500" dirty="0">
              <a:solidFill>
                <a:schemeClr val="tx1"/>
              </a:solidFill>
              <a:latin typeface="Consolas" panose="020B0609020204030204" pitchFamily="49" charset="0"/>
            </a:endParaRPr>
          </a:p>
          <a:p>
            <a:pPr lvl="1"/>
            <a:r>
              <a:rPr lang="en-US" sz="1800" dirty="0">
                <a:solidFill>
                  <a:schemeClr val="tx1"/>
                </a:solidFill>
              </a:rPr>
              <a:t>This time the operands are not in parentheses. It still evaluates correctly as a result of the default order of operations</a:t>
            </a:r>
          </a:p>
        </p:txBody>
      </p:sp>
    </p:spTree>
    <p:extLst>
      <p:ext uri="{BB962C8B-B14F-4D97-AF65-F5344CB8AC3E}">
        <p14:creationId xmlns:p14="http://schemas.microsoft.com/office/powerpoint/2010/main" val="1153874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67184"/>
          </a:xfrm>
        </p:spPr>
        <p:txBody>
          <a:bodyPr/>
          <a:lstStyle/>
          <a:p>
            <a:r>
              <a:rPr lang="en-US" dirty="0"/>
              <a:t>Ternary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91294"/>
            <a:ext cx="9509557" cy="4319928"/>
          </a:xfrm>
        </p:spPr>
        <p:txBody>
          <a:bodyPr>
            <a:normAutofit/>
          </a:bodyPr>
          <a:lstStyle/>
          <a:p>
            <a:r>
              <a:rPr lang="en-US" sz="2000" dirty="0">
                <a:solidFill>
                  <a:schemeClr val="tx1"/>
                </a:solidFill>
              </a:rPr>
              <a:t>The </a:t>
            </a:r>
            <a:r>
              <a:rPr lang="en-US" sz="2000" dirty="0">
                <a:solidFill>
                  <a:srgbClr val="FFFF00"/>
                </a:solidFill>
              </a:rPr>
              <a:t>ternary</a:t>
            </a:r>
            <a:r>
              <a:rPr lang="en-US" sz="2000" dirty="0"/>
              <a:t> operator requires </a:t>
            </a:r>
            <a:r>
              <a:rPr lang="en-US" sz="2000" dirty="0">
                <a:solidFill>
                  <a:srgbClr val="FFFF00"/>
                </a:solidFill>
              </a:rPr>
              <a:t>three</a:t>
            </a:r>
            <a:r>
              <a:rPr lang="en-US" sz="2000" dirty="0"/>
              <a:t> </a:t>
            </a:r>
            <a:r>
              <a:rPr lang="en-US" sz="2000" dirty="0">
                <a:solidFill>
                  <a:srgbClr val="FFFF00"/>
                </a:solidFill>
              </a:rPr>
              <a:t>operands</a:t>
            </a:r>
            <a:r>
              <a:rPr lang="en-US" sz="2000" dirty="0">
                <a:solidFill>
                  <a:schemeClr val="tx1"/>
                </a:solidFill>
              </a:rPr>
              <a:t>   </a:t>
            </a:r>
          </a:p>
          <a:p>
            <a:pPr lvl="1"/>
            <a:r>
              <a:rPr lang="en-US" sz="1800" dirty="0">
                <a:solidFill>
                  <a:srgbClr val="FFFF00"/>
                </a:solidFill>
                <a:latin typeface="Consolas" panose="020B0609020204030204" pitchFamily="49" charset="0"/>
              </a:rPr>
              <a:t>? :</a:t>
            </a:r>
            <a:r>
              <a:rPr lang="en-US" sz="1800" dirty="0">
                <a:solidFill>
                  <a:schemeClr val="tx1"/>
                </a:solidFill>
              </a:rPr>
              <a:t>	Ternary operator (a question mark and a colon)</a:t>
            </a:r>
          </a:p>
          <a:p>
            <a:pPr lvl="2"/>
            <a:r>
              <a:rPr lang="en-US" sz="1600" dirty="0">
                <a:solidFill>
                  <a:schemeClr val="tx1"/>
                </a:solidFill>
              </a:rPr>
              <a:t>The first operand is before (left side of) the question mark</a:t>
            </a:r>
          </a:p>
          <a:p>
            <a:pPr lvl="2"/>
            <a:r>
              <a:rPr lang="en-US" sz="1600" dirty="0">
                <a:solidFill>
                  <a:schemeClr val="tx1"/>
                </a:solidFill>
              </a:rPr>
              <a:t>The second operand is between the question mark and the colon</a:t>
            </a:r>
          </a:p>
          <a:p>
            <a:pPr lvl="2"/>
            <a:r>
              <a:rPr lang="en-US" sz="1600" dirty="0">
                <a:solidFill>
                  <a:schemeClr val="tx1"/>
                </a:solidFill>
              </a:rPr>
              <a:t>The third operand is after (right side of) the colon</a:t>
            </a:r>
          </a:p>
          <a:p>
            <a:pPr lvl="1"/>
            <a:r>
              <a:rPr lang="en-US" sz="1800" dirty="0">
                <a:solidFill>
                  <a:schemeClr val="tx1"/>
                </a:solidFill>
              </a:rPr>
              <a:t>The </a:t>
            </a:r>
            <a:r>
              <a:rPr lang="en-US" sz="1800" dirty="0">
                <a:solidFill>
                  <a:srgbClr val="FFFF00"/>
                </a:solidFill>
              </a:rPr>
              <a:t>first</a:t>
            </a:r>
            <a:r>
              <a:rPr lang="en-US" sz="1800" dirty="0">
                <a:solidFill>
                  <a:schemeClr val="tx1"/>
                </a:solidFill>
              </a:rPr>
              <a:t> operand must be a </a:t>
            </a:r>
            <a:r>
              <a:rPr lang="en-US" sz="1800" dirty="0">
                <a:solidFill>
                  <a:srgbClr val="FFFF00"/>
                </a:solidFill>
              </a:rPr>
              <a:t>bool</a:t>
            </a:r>
          </a:p>
          <a:p>
            <a:pPr lvl="1"/>
            <a:r>
              <a:rPr lang="en-US" sz="1800" dirty="0">
                <a:solidFill>
                  <a:schemeClr val="tx1"/>
                </a:solidFill>
              </a:rPr>
              <a:t>The </a:t>
            </a:r>
            <a:r>
              <a:rPr lang="en-US" sz="1800" dirty="0">
                <a:solidFill>
                  <a:srgbClr val="FFFF00"/>
                </a:solidFill>
              </a:rPr>
              <a:t>second</a:t>
            </a:r>
            <a:r>
              <a:rPr lang="en-US" sz="1800" dirty="0">
                <a:solidFill>
                  <a:schemeClr val="tx1"/>
                </a:solidFill>
              </a:rPr>
              <a:t> operand is a value to use if the first operand is or evaluates to </a:t>
            </a:r>
            <a:r>
              <a:rPr lang="en-US" sz="1800" dirty="0">
                <a:solidFill>
                  <a:srgbClr val="FFFF00"/>
                </a:solidFill>
              </a:rPr>
              <a:t>true</a:t>
            </a:r>
          </a:p>
          <a:p>
            <a:pPr lvl="1"/>
            <a:r>
              <a:rPr lang="en-US" sz="1800" dirty="0">
                <a:solidFill>
                  <a:schemeClr val="tx1"/>
                </a:solidFill>
              </a:rPr>
              <a:t>The </a:t>
            </a:r>
            <a:r>
              <a:rPr lang="en-US" sz="1800" dirty="0">
                <a:solidFill>
                  <a:srgbClr val="FFFF00"/>
                </a:solidFill>
              </a:rPr>
              <a:t>third</a:t>
            </a:r>
            <a:r>
              <a:rPr lang="en-US" sz="1800" dirty="0">
                <a:solidFill>
                  <a:schemeClr val="tx1"/>
                </a:solidFill>
              </a:rPr>
              <a:t> operand is a value to use if the first operand is or evaluates to </a:t>
            </a:r>
            <a:r>
              <a:rPr lang="en-US" sz="1800" dirty="0">
                <a:solidFill>
                  <a:srgbClr val="FFFF00"/>
                </a:solidFill>
              </a:rPr>
              <a:t>false</a:t>
            </a:r>
          </a:p>
        </p:txBody>
      </p:sp>
    </p:spTree>
    <p:extLst>
      <p:ext uri="{BB962C8B-B14F-4D97-AF65-F5344CB8AC3E}">
        <p14:creationId xmlns:p14="http://schemas.microsoft.com/office/powerpoint/2010/main" val="179728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67184"/>
          </a:xfrm>
        </p:spPr>
        <p:txBody>
          <a:bodyPr/>
          <a:lstStyle/>
          <a:p>
            <a:r>
              <a:rPr lang="en-US" dirty="0"/>
              <a:t>Ternary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91294"/>
            <a:ext cx="9509557" cy="4319928"/>
          </a:xfrm>
        </p:spPr>
        <p:txBody>
          <a:bodyPr/>
          <a:lstStyle/>
          <a:p>
            <a:pPr marL="0" indent="0">
              <a:buNone/>
            </a:pPr>
            <a:r>
              <a:rPr lang="en-US" sz="2000" dirty="0">
                <a:solidFill>
                  <a:schemeClr val="tx1"/>
                </a:solidFill>
              </a:rPr>
              <a:t>Examples:</a:t>
            </a:r>
          </a:p>
          <a:p>
            <a:pPr marL="0" indent="0">
              <a:buNone/>
            </a:pPr>
            <a:r>
              <a:rPr lang="en-US" sz="1400" dirty="0">
                <a:solidFill>
                  <a:schemeClr val="tx1"/>
                </a:solidFill>
                <a:latin typeface="Consolas" panose="020B0609020204030204" pitchFamily="49" charset="0"/>
              </a:rPr>
              <a:t>string result = 17 % 2 == 0 ? </a:t>
            </a:r>
            <a:r>
              <a:rPr lang="en-US" sz="1400" dirty="0">
                <a:latin typeface="Consolas" panose="020B0609020204030204" pitchFamily="49" charset="0"/>
              </a:rPr>
              <a:t>"Even" : "Odd";	// result will contain Odd</a:t>
            </a:r>
            <a:br>
              <a:rPr lang="en-US" dirty="0">
                <a:latin typeface="Consolas" panose="020B0609020204030204" pitchFamily="49" charset="0"/>
              </a:rPr>
            </a:br>
            <a:endParaRPr lang="en-US" dirty="0">
              <a:latin typeface="Consolas" panose="020B0609020204030204" pitchFamily="49" charset="0"/>
            </a:endParaRPr>
          </a:p>
          <a:p>
            <a:pPr marL="0" indent="0">
              <a:buNone/>
            </a:pPr>
            <a:r>
              <a:rPr lang="en-US" sz="2000" dirty="0">
                <a:solidFill>
                  <a:schemeClr val="tx1"/>
                </a:solidFill>
              </a:rPr>
              <a:t>The operator can be nested within another statement</a:t>
            </a:r>
            <a:endParaRPr lang="en-US" sz="2000" dirty="0">
              <a:solidFill>
                <a:schemeClr val="tx1"/>
              </a:solidFill>
              <a:latin typeface="Consolas" panose="020B0609020204030204" pitchFamily="49" charset="0"/>
            </a:endParaRPr>
          </a:p>
          <a:p>
            <a:pPr marL="0" indent="0">
              <a:buNone/>
            </a:pPr>
            <a:endParaRPr lang="en-US" dirty="0">
              <a:solidFill>
                <a:schemeClr val="tx1"/>
              </a:solidFill>
              <a:latin typeface="Consolas" panose="020B0609020204030204" pitchFamily="49" charset="0"/>
            </a:endParaRPr>
          </a:p>
          <a:p>
            <a:pPr marL="0" indent="0">
              <a:buNone/>
            </a:pPr>
            <a:r>
              <a:rPr lang="en-US" sz="1400" dirty="0" err="1">
                <a:solidFill>
                  <a:schemeClr val="tx1"/>
                </a:solidFill>
                <a:latin typeface="Consolas" panose="020B0609020204030204" pitchFamily="49" charset="0"/>
              </a:rPr>
              <a:t>Console.WriteLine</a:t>
            </a:r>
            <a:r>
              <a:rPr lang="en-US" sz="1400" dirty="0">
                <a:solidFill>
                  <a:schemeClr val="tx1"/>
                </a:solidFill>
                <a:latin typeface="Consolas" panose="020B0609020204030204" pitchFamily="49" charset="0"/>
              </a:rPr>
              <a:t>(17 % 2 == 0 ? </a:t>
            </a:r>
            <a:r>
              <a:rPr lang="en-US" sz="1400" dirty="0">
                <a:latin typeface="Consolas" panose="020B0609020204030204" pitchFamily="49" charset="0"/>
              </a:rPr>
              <a:t>"Even" : "Odd");	// would display Odd</a:t>
            </a:r>
            <a:br>
              <a:rPr lang="en-US" sz="1400" dirty="0">
                <a:latin typeface="Consolas" panose="020B0609020204030204" pitchFamily="49" charset="0"/>
              </a:rPr>
            </a:b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int age = 17;									// initialize age to 17</a:t>
            </a:r>
            <a:br>
              <a:rPr lang="en-US" sz="1400" dirty="0">
                <a:latin typeface="Consolas" panose="020B0609020204030204" pitchFamily="49" charset="0"/>
              </a:rPr>
            </a:br>
            <a:r>
              <a:rPr lang="en-US" sz="1400" dirty="0">
                <a:latin typeface="Consolas" panose="020B0609020204030204" pitchFamily="49" charset="0"/>
              </a:rPr>
              <a:t>age &gt;= 18 ? </a:t>
            </a:r>
            <a:r>
              <a:rPr lang="en-US" sz="1400" dirty="0" err="1">
                <a:latin typeface="Consolas" panose="020B0609020204030204" pitchFamily="49" charset="0"/>
              </a:rPr>
              <a:t>VoterEligible</a:t>
            </a:r>
            <a:r>
              <a:rPr lang="en-US" sz="1400" dirty="0">
                <a:latin typeface="Consolas" panose="020B0609020204030204" pitchFamily="49" charset="0"/>
              </a:rPr>
              <a:t>() : </a:t>
            </a:r>
            <a:r>
              <a:rPr lang="en-US" sz="1400" dirty="0" err="1">
                <a:latin typeface="Consolas" panose="020B0609020204030204" pitchFamily="49" charset="0"/>
              </a:rPr>
              <a:t>ChildrenOptions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 since age &lt; 18, will call </a:t>
            </a:r>
            <a:r>
              <a:rPr lang="en-US" sz="1400" dirty="0" err="1">
                <a:latin typeface="Consolas" panose="020B0609020204030204" pitchFamily="49" charset="0"/>
              </a:rPr>
              <a:t>ChildrenOptions</a:t>
            </a: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468098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Assignment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A single equals sign, </a:t>
            </a:r>
            <a:r>
              <a:rPr lang="en-US" sz="2000" dirty="0">
                <a:solidFill>
                  <a:srgbClr val="FFFF00"/>
                </a:solidFill>
              </a:rPr>
              <a:t>=</a:t>
            </a:r>
            <a:r>
              <a:rPr lang="en-US" sz="2000" dirty="0"/>
              <a:t>, is the assignment operator</a:t>
            </a:r>
          </a:p>
          <a:p>
            <a:pPr lvl="1"/>
            <a:r>
              <a:rPr lang="en-US" sz="1800" dirty="0"/>
              <a:t>The </a:t>
            </a:r>
            <a:r>
              <a:rPr lang="en-US" sz="1800" dirty="0">
                <a:solidFill>
                  <a:srgbClr val="FFFF00"/>
                </a:solidFill>
              </a:rPr>
              <a:t>left</a:t>
            </a:r>
            <a:r>
              <a:rPr lang="en-US" sz="1800" dirty="0"/>
              <a:t> side </a:t>
            </a:r>
            <a:r>
              <a:rPr lang="en-US" sz="1800" dirty="0">
                <a:solidFill>
                  <a:srgbClr val="FFFF00"/>
                </a:solidFill>
              </a:rPr>
              <a:t>must</a:t>
            </a:r>
            <a:r>
              <a:rPr lang="en-US" sz="1800" dirty="0"/>
              <a:t> </a:t>
            </a:r>
            <a:r>
              <a:rPr lang="en-US" sz="1800" dirty="0">
                <a:solidFill>
                  <a:srgbClr val="FFFF00"/>
                </a:solidFill>
              </a:rPr>
              <a:t>contain</a:t>
            </a:r>
            <a:r>
              <a:rPr lang="en-US" sz="1800" dirty="0"/>
              <a:t> a </a:t>
            </a:r>
            <a:r>
              <a:rPr lang="en-US" sz="1800" dirty="0">
                <a:solidFill>
                  <a:srgbClr val="FFFF00"/>
                </a:solidFill>
              </a:rPr>
              <a:t>variable</a:t>
            </a:r>
            <a:r>
              <a:rPr lang="en-US" sz="1800" dirty="0"/>
              <a:t> (something that is ‘assignable’)</a:t>
            </a:r>
          </a:p>
          <a:p>
            <a:pPr lvl="1"/>
            <a:endParaRPr lang="en-US" sz="1800" dirty="0"/>
          </a:p>
          <a:p>
            <a:pPr lvl="1"/>
            <a:r>
              <a:rPr lang="en-US" sz="1800" dirty="0"/>
              <a:t>The right side can be any statement or combination of programming statements that will provide a result/value</a:t>
            </a:r>
          </a:p>
          <a:p>
            <a:pPr lvl="1"/>
            <a:endParaRPr lang="en-US" sz="1800" dirty="0"/>
          </a:p>
          <a:p>
            <a:pPr lvl="1"/>
            <a:r>
              <a:rPr lang="en-US" sz="1800" dirty="0"/>
              <a:t>The variable on the left side must be compatible with the result provided by the right side</a:t>
            </a:r>
          </a:p>
          <a:p>
            <a:pPr lvl="2"/>
            <a:r>
              <a:rPr lang="en-US" sz="1600" dirty="0"/>
              <a:t>If the variable on the left is an integral type, the result on the right side cannot be a floating-point type</a:t>
            </a:r>
          </a:p>
          <a:p>
            <a:pPr lvl="2"/>
            <a:r>
              <a:rPr lang="en-US" sz="1600" dirty="0"/>
              <a:t>If result is not compatible with the variable type on the left, it may be possible to cast the result to the correct type</a:t>
            </a:r>
          </a:p>
        </p:txBody>
      </p:sp>
    </p:spTree>
    <p:extLst>
      <p:ext uri="{BB962C8B-B14F-4D97-AF65-F5344CB8AC3E}">
        <p14:creationId xmlns:p14="http://schemas.microsoft.com/office/powerpoint/2010/main" val="807207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Assignment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There are special purpose assignment operators that combine assignment with arithmetic operation</a:t>
            </a:r>
          </a:p>
          <a:p>
            <a:pPr lvl="1"/>
            <a:r>
              <a:rPr lang="en-US" sz="1800" dirty="0"/>
              <a:t>Combines the arithmetic operator with assignment</a:t>
            </a:r>
          </a:p>
          <a:p>
            <a:pPr lvl="2"/>
            <a:r>
              <a:rPr lang="en-US" sz="1600" dirty="0"/>
              <a:t>The variable on the left is used as the first operand for the arithmetic operation and as the receiving variable for the assignment</a:t>
            </a:r>
          </a:p>
          <a:p>
            <a:pPr lvl="1"/>
            <a:r>
              <a:rPr lang="en-US" sz="1800" dirty="0"/>
              <a:t>The combination (or overloaded) assignment operators are</a:t>
            </a:r>
            <a:br>
              <a:rPr lang="en-US" sz="1800" dirty="0"/>
            </a:br>
            <a:r>
              <a:rPr lang="en-US" sz="1800" dirty="0"/>
              <a:t>+=		combines addition and assignment</a:t>
            </a:r>
            <a:br>
              <a:rPr lang="en-US" sz="1800" dirty="0"/>
            </a:br>
            <a:r>
              <a:rPr lang="en-US" sz="1800" dirty="0"/>
              <a:t>-=		combines subtraction and assignment </a:t>
            </a:r>
            <a:br>
              <a:rPr lang="en-US" sz="1800" dirty="0"/>
            </a:br>
            <a:r>
              <a:rPr lang="en-US" sz="1800" dirty="0"/>
              <a:t>*=		combines multiplication and assignment </a:t>
            </a:r>
            <a:br>
              <a:rPr lang="en-US" sz="1800" dirty="0"/>
            </a:br>
            <a:r>
              <a:rPr lang="en-US" sz="1800" dirty="0"/>
              <a:t>/=		combines division and assignment </a:t>
            </a:r>
            <a:br>
              <a:rPr lang="en-US" sz="1800" dirty="0"/>
            </a:br>
            <a:r>
              <a:rPr lang="en-US" sz="1800" dirty="0"/>
              <a:t>%=		combines modulo division and assignment</a:t>
            </a:r>
          </a:p>
        </p:txBody>
      </p:sp>
    </p:spTree>
    <p:extLst>
      <p:ext uri="{BB962C8B-B14F-4D97-AF65-F5344CB8AC3E}">
        <p14:creationId xmlns:p14="http://schemas.microsoft.com/office/powerpoint/2010/main" val="504484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Assignment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Examples</a:t>
            </a:r>
            <a:br>
              <a:rPr lang="en-US" sz="2000" dirty="0"/>
            </a:br>
            <a:br>
              <a:rPr lang="en-US" sz="1400" dirty="0">
                <a:latin typeface="Consolas" panose="020B0609020204030204" pitchFamily="49" charset="0"/>
              </a:rPr>
            </a:br>
            <a:r>
              <a:rPr lang="en-US" sz="1400" dirty="0">
                <a:latin typeface="Consolas" panose="020B0609020204030204" pitchFamily="49" charset="0"/>
              </a:rPr>
              <a:t>int x = 15;</a:t>
            </a:r>
            <a:br>
              <a:rPr lang="en-US" sz="1400" dirty="0">
                <a:latin typeface="Consolas" panose="020B0609020204030204" pitchFamily="49" charset="0"/>
              </a:rPr>
            </a:br>
            <a:r>
              <a:rPr lang="en-US" sz="1400" dirty="0">
                <a:latin typeface="Consolas" panose="020B0609020204030204" pitchFamily="49" charset="0"/>
              </a:rPr>
              <a:t>int y = 4;</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y;		// same as x = x + y; </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y;		// same as x = x – y;</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y; 		// same as x = x * y;</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y;		// same as x = x / y;</a:t>
            </a:r>
            <a:br>
              <a:rPr lang="en-US" sz="1400" dirty="0">
                <a:latin typeface="Consolas" panose="020B0609020204030204" pitchFamily="49" charset="0"/>
              </a:rPr>
            </a:br>
            <a:br>
              <a:rPr lang="en-US" sz="1400" dirty="0">
                <a:latin typeface="Consolas" panose="020B0609020204030204" pitchFamily="49" charset="0"/>
              </a:rPr>
            </a:br>
            <a:r>
              <a:rPr lang="en-US" sz="1400" dirty="0">
                <a:latin typeface="Consolas" panose="020B0609020204030204" pitchFamily="49" charset="0"/>
              </a:rPr>
              <a:t>x %= y; 		// same as x = x % y;</a:t>
            </a:r>
            <a:br>
              <a:rPr lang="en-US" sz="1400" dirty="0">
                <a:latin typeface="Consolas" panose="020B0609020204030204" pitchFamily="49" charset="0"/>
              </a:rPr>
            </a:br>
            <a:endParaRPr lang="en-US" sz="1400" dirty="0">
              <a:latin typeface="Consolas" panose="020B0609020204030204" pitchFamily="49" charset="0"/>
            </a:endParaRPr>
          </a:p>
        </p:txBody>
      </p:sp>
    </p:spTree>
    <p:extLst>
      <p:ext uri="{BB962C8B-B14F-4D97-AF65-F5344CB8AC3E}">
        <p14:creationId xmlns:p14="http://schemas.microsoft.com/office/powerpoint/2010/main" val="373012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3A87-647F-4109-B85E-1C2CCFB91AE0}"/>
              </a:ext>
            </a:extLst>
          </p:cNvPr>
          <p:cNvSpPr>
            <a:spLocks noGrp="1"/>
          </p:cNvSpPr>
          <p:nvPr>
            <p:ph type="title"/>
          </p:nvPr>
        </p:nvSpPr>
        <p:spPr/>
        <p:txBody>
          <a:bodyPr/>
          <a:lstStyle/>
          <a:p>
            <a:r>
              <a:rPr lang="en-US" dirty="0"/>
              <a:t>Overview of C# Operators</a:t>
            </a:r>
          </a:p>
        </p:txBody>
      </p:sp>
      <p:sp>
        <p:nvSpPr>
          <p:cNvPr id="3" name="Text Placeholder 2">
            <a:extLst>
              <a:ext uri="{FF2B5EF4-FFF2-40B4-BE49-F238E27FC236}">
                <a16:creationId xmlns:a16="http://schemas.microsoft.com/office/drawing/2014/main" id="{ED99D001-0FA0-4CDA-8700-B543D593113A}"/>
              </a:ext>
            </a:extLst>
          </p:cNvPr>
          <p:cNvSpPr>
            <a:spLocks noGrp="1"/>
          </p:cNvSpPr>
          <p:nvPr>
            <p:ph type="body" idx="1"/>
          </p:nvPr>
        </p:nvSpPr>
        <p:spPr/>
        <p:txBody>
          <a:bodyPr/>
          <a:lstStyle/>
          <a:p>
            <a:r>
              <a:rPr lang="en-US" dirty="0">
                <a:solidFill>
                  <a:srgbClr val="FFFF00"/>
                </a:solidFill>
              </a:rPr>
              <a:t>Basic Tools of the Trade</a:t>
            </a:r>
          </a:p>
        </p:txBody>
      </p:sp>
    </p:spTree>
    <p:extLst>
      <p:ext uri="{BB962C8B-B14F-4D97-AF65-F5344CB8AC3E}">
        <p14:creationId xmlns:p14="http://schemas.microsoft.com/office/powerpoint/2010/main" val="765696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2592924" y="624110"/>
            <a:ext cx="8911687" cy="990934"/>
          </a:xfrm>
        </p:spPr>
        <p:txBody>
          <a:bodyPr/>
          <a:lstStyle/>
          <a:p>
            <a:r>
              <a:rPr lang="en-US" dirty="0"/>
              <a:t>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sz="half" idx="1"/>
          </p:nvPr>
        </p:nvSpPr>
        <p:spPr>
          <a:xfrm>
            <a:off x="1935678" y="1615044"/>
            <a:ext cx="4160322" cy="3627912"/>
          </a:xfrm>
        </p:spPr>
        <p:txBody>
          <a:bodyPr>
            <a:normAutofit/>
          </a:bodyPr>
          <a:lstStyle/>
          <a:p>
            <a:pPr lvl="1"/>
            <a:r>
              <a:rPr lang="en-US" dirty="0"/>
              <a:t>Primary: () . </a:t>
            </a:r>
            <a:r>
              <a:rPr lang="en-US" dirty="0" err="1"/>
              <a:t>typeof</a:t>
            </a:r>
            <a:r>
              <a:rPr lang="en-US" dirty="0"/>
              <a:t> and </a:t>
            </a:r>
            <a:r>
              <a:rPr lang="en-US" dirty="0" err="1"/>
              <a:t>sizeof</a:t>
            </a:r>
            <a:endParaRPr lang="en-US" dirty="0"/>
          </a:p>
          <a:p>
            <a:pPr lvl="1"/>
            <a:endParaRPr lang="en-US" dirty="0"/>
          </a:p>
          <a:p>
            <a:pPr lvl="1"/>
            <a:r>
              <a:rPr lang="en-US" dirty="0"/>
              <a:t>Unary: ++ -- + - ! ~ (cast)</a:t>
            </a:r>
          </a:p>
          <a:p>
            <a:pPr lvl="1"/>
            <a:endParaRPr lang="en-US" dirty="0"/>
          </a:p>
          <a:p>
            <a:pPr lvl="1"/>
            <a:r>
              <a:rPr lang="en-US" dirty="0"/>
              <a:t>Binary, arithmetic: * / %</a:t>
            </a:r>
          </a:p>
          <a:p>
            <a:pPr lvl="1"/>
            <a:endParaRPr lang="en-US" dirty="0"/>
          </a:p>
          <a:p>
            <a:pPr lvl="1"/>
            <a:r>
              <a:rPr lang="en-US" dirty="0"/>
              <a:t>Binary, arithmetic: and  + -</a:t>
            </a:r>
          </a:p>
          <a:p>
            <a:pPr lvl="1"/>
            <a:endParaRPr lang="en-US" dirty="0"/>
          </a:p>
          <a:p>
            <a:pPr lvl="1"/>
            <a:r>
              <a:rPr lang="en-US" dirty="0"/>
              <a:t>Binary, relational: &lt; &lt;= =&gt; &gt;</a:t>
            </a:r>
          </a:p>
          <a:p>
            <a:pPr lvl="1"/>
            <a:endParaRPr lang="en-US" dirty="0"/>
          </a:p>
          <a:p>
            <a:pPr marL="0" indent="0">
              <a:buNone/>
            </a:pPr>
            <a:endParaRPr lang="en-US" dirty="0"/>
          </a:p>
        </p:txBody>
      </p:sp>
      <p:sp>
        <p:nvSpPr>
          <p:cNvPr id="4" name="Content Placeholder 3">
            <a:extLst>
              <a:ext uri="{FF2B5EF4-FFF2-40B4-BE49-F238E27FC236}">
                <a16:creationId xmlns:a16="http://schemas.microsoft.com/office/drawing/2014/main" id="{FBFA807D-3EF4-4900-8295-3A0F28B09042}"/>
              </a:ext>
            </a:extLst>
          </p:cNvPr>
          <p:cNvSpPr>
            <a:spLocks noGrp="1"/>
          </p:cNvSpPr>
          <p:nvPr>
            <p:ph sz="half" idx="2"/>
          </p:nvPr>
        </p:nvSpPr>
        <p:spPr>
          <a:xfrm>
            <a:off x="6096000" y="1615044"/>
            <a:ext cx="5408611" cy="3627912"/>
          </a:xfrm>
        </p:spPr>
        <p:txBody>
          <a:bodyPr>
            <a:normAutofit/>
          </a:bodyPr>
          <a:lstStyle/>
          <a:p>
            <a:pPr lvl="1"/>
            <a:r>
              <a:rPr lang="en-US" dirty="0"/>
              <a:t>Binary, relational: and == !=</a:t>
            </a:r>
          </a:p>
          <a:p>
            <a:pPr lvl="1"/>
            <a:endParaRPr lang="en-US" dirty="0"/>
          </a:p>
          <a:p>
            <a:pPr lvl="1"/>
            <a:r>
              <a:rPr lang="en-US" dirty="0"/>
              <a:t>Binary, conditional: &amp;&amp; </a:t>
            </a:r>
          </a:p>
          <a:p>
            <a:pPr lvl="1"/>
            <a:endParaRPr lang="en-US" dirty="0"/>
          </a:p>
          <a:p>
            <a:pPr lvl="1"/>
            <a:r>
              <a:rPr lang="en-US" dirty="0"/>
              <a:t>Binary, conditional: || </a:t>
            </a:r>
          </a:p>
          <a:p>
            <a:pPr lvl="1"/>
            <a:endParaRPr lang="en-US" dirty="0"/>
          </a:p>
          <a:p>
            <a:pPr lvl="1"/>
            <a:r>
              <a:rPr lang="en-US" dirty="0"/>
              <a:t>Ternary:  </a:t>
            </a:r>
            <a:r>
              <a:rPr lang="en-US" dirty="0">
                <a:latin typeface="Consolas" panose="020B0609020204030204" pitchFamily="49" charset="0"/>
              </a:rPr>
              <a:t>? :</a:t>
            </a:r>
          </a:p>
          <a:p>
            <a:pPr lvl="1"/>
            <a:endParaRPr lang="en-US" dirty="0">
              <a:latin typeface="Consolas" panose="020B0609020204030204" pitchFamily="49" charset="0"/>
            </a:endParaRPr>
          </a:p>
          <a:p>
            <a:pPr lvl="1"/>
            <a:r>
              <a:rPr lang="en-US" dirty="0"/>
              <a:t>Assignment: =  +=  -=  *=  /=  %=</a:t>
            </a:r>
          </a:p>
          <a:p>
            <a:pPr marL="0" indent="0">
              <a:buNone/>
            </a:pPr>
            <a:endParaRPr lang="en-US" dirty="0"/>
          </a:p>
        </p:txBody>
      </p:sp>
    </p:spTree>
    <p:extLst>
      <p:ext uri="{BB962C8B-B14F-4D97-AF65-F5344CB8AC3E}">
        <p14:creationId xmlns:p14="http://schemas.microsoft.com/office/powerpoint/2010/main" val="2014229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3A87-647F-4109-B85E-1C2CCFB91AE0}"/>
              </a:ext>
            </a:extLst>
          </p:cNvPr>
          <p:cNvSpPr>
            <a:spLocks noGrp="1"/>
          </p:cNvSpPr>
          <p:nvPr>
            <p:ph type="title"/>
          </p:nvPr>
        </p:nvSpPr>
        <p:spPr/>
        <p:txBody>
          <a:bodyPr/>
          <a:lstStyle/>
          <a:p>
            <a:r>
              <a:rPr lang="en-US" dirty="0"/>
              <a:t>Methods in C# </a:t>
            </a:r>
          </a:p>
        </p:txBody>
      </p:sp>
      <p:sp>
        <p:nvSpPr>
          <p:cNvPr id="3" name="Text Placeholder 2">
            <a:extLst>
              <a:ext uri="{FF2B5EF4-FFF2-40B4-BE49-F238E27FC236}">
                <a16:creationId xmlns:a16="http://schemas.microsoft.com/office/drawing/2014/main" id="{ED99D001-0FA0-4CDA-8700-B543D593113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2692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The term ‘method’ refers to a function within an Object-Oriented Program</a:t>
            </a:r>
          </a:p>
          <a:p>
            <a:pPr lvl="1"/>
            <a:r>
              <a:rPr lang="en-US" sz="1800" dirty="0"/>
              <a:t>Just as in algebra, a function has a name and has a set of instructions to accomplish a task</a:t>
            </a:r>
          </a:p>
          <a:p>
            <a:pPr lvl="1"/>
            <a:r>
              <a:rPr lang="en-US" sz="1800" dirty="0"/>
              <a:t>In the equation </a:t>
            </a:r>
            <a:r>
              <a:rPr lang="en-US" sz="1800" i="1" dirty="0"/>
              <a:t>f(x) = mx + b</a:t>
            </a:r>
          </a:p>
          <a:p>
            <a:pPr lvl="2"/>
            <a:r>
              <a:rPr lang="en-US" sz="1600" dirty="0"/>
              <a:t>The name of the function is f</a:t>
            </a:r>
          </a:p>
          <a:p>
            <a:pPr lvl="2"/>
            <a:r>
              <a:rPr lang="en-US" sz="1600" dirty="0"/>
              <a:t>The information (parameter) sent to the function is stored in the variable x</a:t>
            </a:r>
          </a:p>
          <a:p>
            <a:pPr lvl="2"/>
            <a:r>
              <a:rPr lang="en-US" sz="1600" dirty="0"/>
              <a:t>The instructions are to</a:t>
            </a:r>
          </a:p>
          <a:p>
            <a:pPr marL="1714500" lvl="3" indent="-342900">
              <a:buFont typeface="+mj-lt"/>
              <a:buAutoNum type="arabicPeriod"/>
            </a:pPr>
            <a:r>
              <a:rPr lang="en-US" sz="1400" dirty="0"/>
              <a:t>Multiply m by x </a:t>
            </a:r>
          </a:p>
          <a:p>
            <a:pPr marL="1714500" lvl="3" indent="-342900">
              <a:buFont typeface="+mj-lt"/>
              <a:buAutoNum type="arabicPeriod"/>
            </a:pPr>
            <a:r>
              <a:rPr lang="en-US" sz="1400" dirty="0"/>
              <a:t>Add b to the result</a:t>
            </a:r>
          </a:p>
        </p:txBody>
      </p:sp>
    </p:spTree>
    <p:extLst>
      <p:ext uri="{BB962C8B-B14F-4D97-AF65-F5344CB8AC3E}">
        <p14:creationId xmlns:p14="http://schemas.microsoft.com/office/powerpoint/2010/main" val="1200061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Writing a method is similar:</a:t>
            </a:r>
          </a:p>
          <a:p>
            <a:pPr lvl="1">
              <a:buFont typeface="+mj-lt"/>
              <a:buAutoNum type="arabicPeriod"/>
            </a:pPr>
            <a:r>
              <a:rPr lang="en-US" sz="1800" dirty="0"/>
              <a:t>Provide the type of information the method will provide (return type)</a:t>
            </a:r>
          </a:p>
          <a:p>
            <a:pPr lvl="1">
              <a:buFont typeface="+mj-lt"/>
              <a:buAutoNum type="arabicPeriod"/>
            </a:pPr>
            <a:r>
              <a:rPr lang="en-US" sz="1800" dirty="0"/>
              <a:t>Provide a name for the method (replace the f with an appropriate name)</a:t>
            </a:r>
          </a:p>
          <a:p>
            <a:pPr lvl="1">
              <a:buFont typeface="+mj-lt"/>
              <a:buAutoNum type="arabicPeriod"/>
            </a:pPr>
            <a:r>
              <a:rPr lang="en-US" sz="1800" dirty="0"/>
              <a:t>Attached a list of parameters (replace the x inside the parentheses with the information the method will need in its processing steps)</a:t>
            </a:r>
          </a:p>
          <a:p>
            <a:pPr lvl="2">
              <a:buFont typeface="Wingdings 3" panose="05040102010807070707" pitchFamily="18" charset="2"/>
              <a:buChar char=""/>
            </a:pPr>
            <a:r>
              <a:rPr lang="en-US" sz="1600" dirty="0"/>
              <a:t>The parameter list must include a data type for each parameter</a:t>
            </a:r>
          </a:p>
          <a:p>
            <a:pPr lvl="2">
              <a:buFont typeface="Wingdings 3" panose="05040102010807070707" pitchFamily="18" charset="2"/>
              <a:buChar char=""/>
            </a:pPr>
            <a:r>
              <a:rPr lang="en-US" sz="1600" dirty="0"/>
              <a:t>The parameter list can be empty (no parameters, just empty parentheses) or have several parameters</a:t>
            </a:r>
          </a:p>
          <a:p>
            <a:pPr lvl="1">
              <a:buFont typeface="+mj-lt"/>
              <a:buAutoNum type="arabicPeriod"/>
            </a:pPr>
            <a:r>
              <a:rPr lang="en-US" sz="1800" dirty="0"/>
              <a:t>Provide the programming statements to accomplish the task (the method’s body)</a:t>
            </a:r>
            <a:br>
              <a:rPr lang="en-US" sz="2000" dirty="0"/>
            </a:br>
            <a:r>
              <a:rPr lang="en-US" sz="2000" dirty="0"/>
              <a:t> </a:t>
            </a:r>
          </a:p>
        </p:txBody>
      </p:sp>
    </p:spTree>
    <p:extLst>
      <p:ext uri="{BB962C8B-B14F-4D97-AF65-F5344CB8AC3E}">
        <p14:creationId xmlns:p14="http://schemas.microsoft.com/office/powerpoint/2010/main" val="3133972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pPr>
              <a:buFont typeface="Wingdings 3" panose="05040102010807070707" pitchFamily="18" charset="2"/>
              <a:buChar char=""/>
            </a:pPr>
            <a:r>
              <a:rPr lang="en-US" sz="2000" dirty="0"/>
              <a:t>Example</a:t>
            </a:r>
            <a:br>
              <a:rPr lang="en-US" dirty="0">
                <a:latin typeface="Consolas" panose="020B0609020204030204" pitchFamily="49" charset="0"/>
              </a:rPr>
            </a:br>
            <a:r>
              <a:rPr lang="en-US" dirty="0">
                <a:latin typeface="Consolas" panose="020B0609020204030204" pitchFamily="49" charset="0"/>
              </a:rPr>
              <a:t>		</a:t>
            </a:r>
            <a:r>
              <a:rPr lang="en-US" sz="1400" dirty="0">
                <a:latin typeface="Consolas" panose="020B0609020204030204" pitchFamily="49" charset="0"/>
              </a:rPr>
              <a:t>int </a:t>
            </a:r>
            <a:r>
              <a:rPr lang="en-US" sz="1400" dirty="0" err="1">
                <a:latin typeface="Consolas" panose="020B0609020204030204" pitchFamily="49" charset="0"/>
              </a:rPr>
              <a:t>FindSum</a:t>
            </a:r>
            <a:r>
              <a:rPr lang="en-US" sz="1400" dirty="0">
                <a:latin typeface="Consolas" panose="020B0609020204030204" pitchFamily="49" charset="0"/>
              </a:rPr>
              <a:t>(int number1, int number2)</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int answer = 0;</a:t>
            </a:r>
            <a:br>
              <a:rPr lang="en-US" sz="1400" dirty="0">
                <a:latin typeface="Consolas" panose="020B0609020204030204" pitchFamily="49" charset="0"/>
              </a:rPr>
            </a:br>
            <a:r>
              <a:rPr lang="en-US" sz="1400" dirty="0">
                <a:latin typeface="Consolas" panose="020B0609020204030204" pitchFamily="49" charset="0"/>
              </a:rPr>
              <a:t>   		answer = number1 + number2;</a:t>
            </a:r>
            <a:br>
              <a:rPr lang="en-US" sz="1400" dirty="0">
                <a:latin typeface="Consolas" panose="020B0609020204030204" pitchFamily="49" charset="0"/>
              </a:rPr>
            </a:br>
            <a:r>
              <a:rPr lang="en-US" sz="1400" dirty="0">
                <a:latin typeface="Consolas" panose="020B0609020204030204" pitchFamily="49" charset="0"/>
              </a:rPr>
              <a:t>    		return answer;</a:t>
            </a:r>
            <a:br>
              <a:rPr lang="en-US" sz="1400" dirty="0">
                <a:latin typeface="Consolas" panose="020B0609020204030204" pitchFamily="49" charset="0"/>
              </a:rPr>
            </a:br>
            <a:r>
              <a:rPr lang="en-US" sz="1400" dirty="0">
                <a:latin typeface="Consolas" panose="020B0609020204030204" pitchFamily="49" charset="0"/>
              </a:rPr>
              <a:t>		}</a:t>
            </a:r>
          </a:p>
          <a:p>
            <a:pPr lvl="1">
              <a:buFont typeface="Wingdings 3" panose="05040102010807070707" pitchFamily="18" charset="2"/>
              <a:buChar char=""/>
            </a:pPr>
            <a:r>
              <a:rPr lang="en-US" sz="1800" dirty="0">
                <a:latin typeface="Consolas" panose="020B0609020204030204" pitchFamily="49" charset="0"/>
              </a:rPr>
              <a:t>The return type is int</a:t>
            </a:r>
          </a:p>
          <a:p>
            <a:pPr lvl="1">
              <a:buFont typeface="Wingdings 3" panose="05040102010807070707" pitchFamily="18" charset="2"/>
              <a:buChar char=""/>
            </a:pPr>
            <a:r>
              <a:rPr lang="en-US" sz="1800" dirty="0">
                <a:latin typeface="Consolas" panose="020B0609020204030204" pitchFamily="49" charset="0"/>
              </a:rPr>
              <a:t>The method name is </a:t>
            </a:r>
            <a:r>
              <a:rPr lang="en-US" sz="1800" dirty="0" err="1">
                <a:latin typeface="Consolas" panose="020B0609020204030204" pitchFamily="49" charset="0"/>
              </a:rPr>
              <a:t>FindSum</a:t>
            </a:r>
            <a:endParaRPr lang="en-US" sz="1800" dirty="0">
              <a:latin typeface="Consolas" panose="020B0609020204030204" pitchFamily="49" charset="0"/>
            </a:endParaRPr>
          </a:p>
          <a:p>
            <a:pPr lvl="1">
              <a:buFont typeface="Wingdings 3" panose="05040102010807070707" pitchFamily="18" charset="2"/>
              <a:buChar char=""/>
            </a:pPr>
            <a:r>
              <a:rPr lang="en-US" sz="1800" dirty="0">
                <a:latin typeface="Consolas" panose="020B0609020204030204" pitchFamily="49" charset="0"/>
              </a:rPr>
              <a:t>The parameter data types are int and int, named number1 and number2, respectively</a:t>
            </a:r>
          </a:p>
          <a:p>
            <a:pPr lvl="1">
              <a:buFont typeface="Wingdings 3" panose="05040102010807070707" pitchFamily="18" charset="2"/>
              <a:buChar char=""/>
            </a:pPr>
            <a:r>
              <a:rPr lang="en-US" sz="1800" dirty="0">
                <a:latin typeface="Consolas" panose="020B0609020204030204" pitchFamily="49" charset="0"/>
              </a:rPr>
              <a:t>The steps to accomplish the tasks are to add number1 to number2</a:t>
            </a:r>
          </a:p>
          <a:p>
            <a:pPr lvl="1">
              <a:buFont typeface="Wingdings 3" panose="05040102010807070707" pitchFamily="18" charset="2"/>
              <a:buChar char=""/>
            </a:pPr>
            <a:r>
              <a:rPr lang="en-US" sz="1800" dirty="0">
                <a:latin typeface="Consolas" panose="020B0609020204030204" pitchFamily="49" charset="0"/>
              </a:rPr>
              <a:t>Send back (return) the answer</a:t>
            </a:r>
          </a:p>
          <a:p>
            <a:pPr>
              <a:buFont typeface="Wingdings 3" panose="05040102010807070707" pitchFamily="18" charset="2"/>
              <a:buChar char=""/>
            </a:pPr>
            <a:endParaRPr lang="en-US" dirty="0">
              <a:latin typeface="Consolas" panose="020B0609020204030204" pitchFamily="49" charset="0"/>
            </a:endParaRPr>
          </a:p>
        </p:txBody>
      </p:sp>
    </p:spTree>
    <p:extLst>
      <p:ext uri="{BB962C8B-B14F-4D97-AF65-F5344CB8AC3E}">
        <p14:creationId xmlns:p14="http://schemas.microsoft.com/office/powerpoint/2010/main" val="1568717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In the previous example, the first line of the method took the form:</a:t>
            </a:r>
            <a:br>
              <a:rPr lang="en-US" sz="2000" dirty="0"/>
            </a:br>
            <a:br>
              <a:rPr lang="en-US" sz="2000" dirty="0"/>
            </a:br>
            <a:r>
              <a:rPr lang="en-US" sz="2000" dirty="0" err="1"/>
              <a:t>ReturnType</a:t>
            </a:r>
            <a:r>
              <a:rPr lang="en-US" sz="2000" dirty="0"/>
              <a:t> </a:t>
            </a:r>
            <a:r>
              <a:rPr lang="en-US" sz="2000" dirty="0" err="1"/>
              <a:t>MethodName</a:t>
            </a:r>
            <a:r>
              <a:rPr lang="en-US" sz="2000" dirty="0"/>
              <a:t>(parameter list)</a:t>
            </a:r>
          </a:p>
          <a:p>
            <a:endParaRPr lang="en-US" sz="2000" dirty="0"/>
          </a:p>
          <a:p>
            <a:r>
              <a:rPr lang="en-US" sz="2000" dirty="0"/>
              <a:t>This is the standard ‘signature’ for all ‘regular’ methods in C# (and the entire C family of languages)</a:t>
            </a:r>
            <a:br>
              <a:rPr lang="en-US" sz="2000" dirty="0"/>
            </a:br>
            <a:endParaRPr lang="en-US" sz="2000" dirty="0"/>
          </a:p>
        </p:txBody>
      </p:sp>
    </p:spTree>
    <p:extLst>
      <p:ext uri="{BB962C8B-B14F-4D97-AF65-F5344CB8AC3E}">
        <p14:creationId xmlns:p14="http://schemas.microsoft.com/office/powerpoint/2010/main" val="3939419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lnSpcReduction="10000"/>
          </a:bodyPr>
          <a:lstStyle/>
          <a:p>
            <a:r>
              <a:rPr lang="en-US" sz="2000" dirty="0"/>
              <a:t>Write the signature line for a method </a:t>
            </a:r>
            <a:r>
              <a:rPr lang="en-US" sz="2000" dirty="0">
                <a:solidFill>
                  <a:srgbClr val="FFFF00"/>
                </a:solidFill>
              </a:rPr>
              <a:t>named</a:t>
            </a:r>
            <a:r>
              <a:rPr lang="en-US" sz="2000" dirty="0"/>
              <a:t> </a:t>
            </a:r>
            <a:r>
              <a:rPr lang="en-US" sz="2000" dirty="0" err="1"/>
              <a:t>SquareMe</a:t>
            </a:r>
            <a:r>
              <a:rPr lang="en-US" sz="2000" dirty="0"/>
              <a:t> that </a:t>
            </a:r>
            <a:r>
              <a:rPr lang="en-US" sz="2000" dirty="0">
                <a:solidFill>
                  <a:srgbClr val="FFFF00"/>
                </a:solidFill>
              </a:rPr>
              <a:t>accepts</a:t>
            </a:r>
            <a:r>
              <a:rPr lang="en-US" sz="2000" dirty="0"/>
              <a:t> a double as a parameter and </a:t>
            </a:r>
            <a:r>
              <a:rPr lang="en-US" sz="2000" dirty="0">
                <a:solidFill>
                  <a:srgbClr val="FFFF00"/>
                </a:solidFill>
              </a:rPr>
              <a:t>returns</a:t>
            </a:r>
            <a:r>
              <a:rPr lang="en-US" sz="2000" dirty="0"/>
              <a:t> a double</a:t>
            </a:r>
            <a:br>
              <a:rPr lang="en-US" sz="2000" dirty="0"/>
            </a:br>
            <a:br>
              <a:rPr lang="en-US" sz="2000" dirty="0"/>
            </a:br>
            <a:r>
              <a:rPr lang="en-US" dirty="0"/>
              <a:t>Name: </a:t>
            </a:r>
            <a:r>
              <a:rPr lang="en-US" dirty="0" err="1"/>
              <a:t>SquareMe</a:t>
            </a:r>
            <a:br>
              <a:rPr lang="en-US" dirty="0"/>
            </a:br>
            <a:r>
              <a:rPr lang="en-US" dirty="0"/>
              <a:t>Return Type: double</a:t>
            </a:r>
            <a:br>
              <a:rPr lang="en-US" dirty="0"/>
            </a:br>
            <a:r>
              <a:rPr lang="en-US" dirty="0"/>
              <a:t>Parameter(s): One double (we get to select the identifier name for it)</a:t>
            </a:r>
            <a:br>
              <a:rPr lang="en-US" dirty="0"/>
            </a:br>
            <a:endParaRPr lang="en-US" dirty="0"/>
          </a:p>
          <a:p>
            <a:pPr lvl="1"/>
            <a:r>
              <a:rPr lang="en-US" sz="1800" dirty="0"/>
              <a:t>Using the format of </a:t>
            </a:r>
            <a:r>
              <a:rPr lang="en-US" sz="1800" dirty="0" err="1"/>
              <a:t>ReturnType</a:t>
            </a:r>
            <a:r>
              <a:rPr lang="en-US" sz="1800" dirty="0"/>
              <a:t> Name(parameter list), we get the signature:</a:t>
            </a:r>
            <a:br>
              <a:rPr lang="en-US" sz="1800" dirty="0"/>
            </a:br>
            <a:br>
              <a:rPr lang="en-US" sz="1800" dirty="0"/>
            </a:br>
            <a:r>
              <a:rPr lang="en-US" sz="1400" dirty="0">
                <a:latin typeface="Consolas" panose="020B0609020204030204" pitchFamily="49" charset="0"/>
              </a:rPr>
              <a:t>double </a:t>
            </a:r>
            <a:r>
              <a:rPr lang="en-US" sz="1400" dirty="0" err="1">
                <a:latin typeface="Consolas" panose="020B0609020204030204" pitchFamily="49" charset="0"/>
              </a:rPr>
              <a:t>SquareMe</a:t>
            </a:r>
            <a:r>
              <a:rPr lang="en-US" sz="1400" dirty="0">
                <a:latin typeface="Consolas" panose="020B0609020204030204" pitchFamily="49" charset="0"/>
              </a:rPr>
              <a:t>(double number)</a:t>
            </a:r>
          </a:p>
          <a:p>
            <a:endParaRPr lang="en-US" sz="2000" dirty="0"/>
          </a:p>
          <a:p>
            <a:r>
              <a:rPr lang="en-US" sz="2000" dirty="0"/>
              <a:t>The method signature may be preceded by ‘optional’ modifiers, such as public or static</a:t>
            </a:r>
            <a:br>
              <a:rPr lang="en-US" sz="2000" dirty="0"/>
            </a:br>
            <a:endParaRPr lang="en-US" sz="2000" dirty="0"/>
          </a:p>
        </p:txBody>
      </p:sp>
    </p:spTree>
    <p:extLst>
      <p:ext uri="{BB962C8B-B14F-4D97-AF65-F5344CB8AC3E}">
        <p14:creationId xmlns:p14="http://schemas.microsoft.com/office/powerpoint/2010/main" val="442517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fontScale="92500" lnSpcReduction="20000"/>
          </a:bodyPr>
          <a:lstStyle/>
          <a:p>
            <a:r>
              <a:rPr lang="en-US" sz="2200" dirty="0"/>
              <a:t>Write the signature line for a public, static method </a:t>
            </a:r>
            <a:r>
              <a:rPr lang="en-US" sz="2200" dirty="0">
                <a:solidFill>
                  <a:srgbClr val="FFFF00"/>
                </a:solidFill>
              </a:rPr>
              <a:t>name</a:t>
            </a:r>
            <a:r>
              <a:rPr lang="en-US" sz="2200" dirty="0"/>
              <a:t> </a:t>
            </a:r>
            <a:r>
              <a:rPr lang="en-US" sz="2200" dirty="0" err="1"/>
              <a:t>YellAtMe</a:t>
            </a:r>
            <a:r>
              <a:rPr lang="en-US" sz="2200" dirty="0"/>
              <a:t> that </a:t>
            </a:r>
            <a:r>
              <a:rPr lang="en-US" sz="2200" dirty="0">
                <a:solidFill>
                  <a:srgbClr val="FFFF00"/>
                </a:solidFill>
              </a:rPr>
              <a:t>accepts</a:t>
            </a:r>
            <a:r>
              <a:rPr lang="en-US" sz="2200" dirty="0"/>
              <a:t> a string as a parameter and </a:t>
            </a:r>
            <a:r>
              <a:rPr lang="en-US" sz="2200" dirty="0">
                <a:solidFill>
                  <a:srgbClr val="FFFF00"/>
                </a:solidFill>
              </a:rPr>
              <a:t>returns</a:t>
            </a:r>
            <a:r>
              <a:rPr lang="en-US" sz="2200" dirty="0"/>
              <a:t> nothing (void)</a:t>
            </a:r>
            <a:br>
              <a:rPr lang="en-US" sz="2200" dirty="0"/>
            </a:br>
            <a:br>
              <a:rPr lang="en-US" sz="2000" dirty="0"/>
            </a:br>
            <a:r>
              <a:rPr lang="en-US" sz="1900" dirty="0"/>
              <a:t>Optional modifiers: public and static</a:t>
            </a:r>
            <a:br>
              <a:rPr lang="en-US" sz="1900" dirty="0"/>
            </a:br>
            <a:r>
              <a:rPr lang="en-US" sz="1900" dirty="0"/>
              <a:t>Name: </a:t>
            </a:r>
            <a:r>
              <a:rPr lang="en-US" sz="1900" dirty="0" err="1"/>
              <a:t>YellAtMe</a:t>
            </a:r>
            <a:br>
              <a:rPr lang="en-US" sz="1900" dirty="0"/>
            </a:br>
            <a:r>
              <a:rPr lang="en-US" sz="1900" dirty="0"/>
              <a:t>Return Type: void (doesn’t return anything)</a:t>
            </a:r>
            <a:br>
              <a:rPr lang="en-US" sz="1900" dirty="0"/>
            </a:br>
            <a:r>
              <a:rPr lang="en-US" sz="1900" dirty="0"/>
              <a:t>Parameter(s): A string (we get to select the identifier name for it)</a:t>
            </a:r>
            <a:br>
              <a:rPr lang="en-US" sz="2000" dirty="0"/>
            </a:br>
            <a:endParaRPr lang="en-US" sz="2000" dirty="0"/>
          </a:p>
          <a:p>
            <a:pPr lvl="1"/>
            <a:r>
              <a:rPr lang="en-US" sz="1900" dirty="0"/>
              <a:t>Using the format of modifiers </a:t>
            </a:r>
            <a:r>
              <a:rPr lang="en-US" sz="1900" dirty="0" err="1"/>
              <a:t>returnType</a:t>
            </a:r>
            <a:r>
              <a:rPr lang="en-US" sz="1900" dirty="0"/>
              <a:t> Name(parameter list), we get the signature:</a:t>
            </a:r>
            <a:br>
              <a:rPr lang="en-US" dirty="0"/>
            </a:br>
            <a:br>
              <a:rPr lang="en-US" dirty="0"/>
            </a:br>
            <a:r>
              <a:rPr lang="en-US" sz="1500" dirty="0">
                <a:latin typeface="Consolas" panose="020B0609020204030204" pitchFamily="49" charset="0"/>
              </a:rPr>
              <a:t>public static void </a:t>
            </a:r>
            <a:r>
              <a:rPr lang="en-US" sz="1500" dirty="0" err="1">
                <a:latin typeface="Consolas" panose="020B0609020204030204" pitchFamily="49" charset="0"/>
              </a:rPr>
              <a:t>YellAtMe</a:t>
            </a:r>
            <a:r>
              <a:rPr lang="en-US" sz="1500" dirty="0">
                <a:latin typeface="Consolas" panose="020B0609020204030204" pitchFamily="49" charset="0"/>
              </a:rPr>
              <a:t>(string exclamation)</a:t>
            </a:r>
            <a:br>
              <a:rPr lang="en-US" sz="1500" dirty="0">
                <a:latin typeface="Consolas" panose="020B0609020204030204" pitchFamily="49" charset="0"/>
              </a:rPr>
            </a:br>
            <a:endParaRPr lang="en-US" dirty="0"/>
          </a:p>
          <a:p>
            <a:r>
              <a:rPr lang="en-US" sz="2200" dirty="0"/>
              <a:t>The statements to accomplish the desired/intended tasks form ‘the body’ of the method</a:t>
            </a:r>
          </a:p>
          <a:p>
            <a:pPr lvl="1"/>
            <a:r>
              <a:rPr lang="en-US" sz="1900" dirty="0"/>
              <a:t>The body is normally enclosed in braces, { }</a:t>
            </a:r>
          </a:p>
        </p:txBody>
      </p:sp>
    </p:spTree>
    <p:extLst>
      <p:ext uri="{BB962C8B-B14F-4D97-AF65-F5344CB8AC3E}">
        <p14:creationId xmlns:p14="http://schemas.microsoft.com/office/powerpoint/2010/main" val="3873572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lnSpcReduction="10000"/>
          </a:bodyPr>
          <a:lstStyle/>
          <a:p>
            <a:r>
              <a:rPr lang="en-US" sz="2000" dirty="0"/>
              <a:t>Using our last method (</a:t>
            </a:r>
            <a:r>
              <a:rPr lang="en-US" sz="2000" dirty="0" err="1"/>
              <a:t>YellAtMe</a:t>
            </a:r>
            <a:r>
              <a:rPr lang="en-US" sz="2000" dirty="0"/>
              <a:t>), we can create a body for the method</a:t>
            </a:r>
          </a:p>
          <a:p>
            <a:pPr lvl="1"/>
            <a:r>
              <a:rPr lang="en-US" sz="1800" dirty="0"/>
              <a:t>In general when some uses all capital letters in emails or text, it’s considering shouting, so we just need to make the string all capital letters and the display it on the screen</a:t>
            </a:r>
            <a:br>
              <a:rPr lang="en-US" dirty="0"/>
            </a:br>
            <a:br>
              <a:rPr lang="en-US" dirty="0"/>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string statement = </a:t>
            </a:r>
            <a:r>
              <a:rPr lang="en-US" sz="1400" dirty="0" err="1">
                <a:latin typeface="Consolas" panose="020B0609020204030204" pitchFamily="49" charset="0"/>
              </a:rPr>
              <a:t>exclamation.ToUpper</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Console.WriteLine</a:t>
            </a:r>
            <a:r>
              <a:rPr lang="en-US" sz="1400" dirty="0">
                <a:latin typeface="Consolas" panose="020B0609020204030204" pitchFamily="49" charset="0"/>
              </a:rPr>
              <a:t>(statement);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lvl="1"/>
            <a:r>
              <a:rPr lang="en-US" sz="1800" dirty="0"/>
              <a:t>The complete method would be:</a:t>
            </a:r>
            <a:br>
              <a:rPr lang="en-US" sz="1800" dirty="0"/>
            </a:br>
            <a:br>
              <a:rPr lang="en-US" sz="1800" dirty="0"/>
            </a:br>
            <a:r>
              <a:rPr lang="en-US" sz="1400" dirty="0">
                <a:latin typeface="Consolas" panose="020B0609020204030204" pitchFamily="49" charset="0"/>
              </a:rPr>
              <a:t>public static void </a:t>
            </a:r>
            <a:r>
              <a:rPr lang="en-US" sz="1400" dirty="0" err="1">
                <a:latin typeface="Consolas" panose="020B0609020204030204" pitchFamily="49" charset="0"/>
              </a:rPr>
              <a:t>YellAtMe</a:t>
            </a:r>
            <a:r>
              <a:rPr lang="en-US" sz="1400" dirty="0">
                <a:latin typeface="Consolas" panose="020B0609020204030204" pitchFamily="49" charset="0"/>
              </a:rPr>
              <a:t>(string exclamation</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string statement = </a:t>
            </a:r>
            <a:r>
              <a:rPr lang="en-US" sz="1400" dirty="0" err="1">
                <a:latin typeface="Consolas" panose="020B0609020204030204" pitchFamily="49" charset="0"/>
              </a:rPr>
              <a:t>exclamation.ToUpper</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Console.WriteLine</a:t>
            </a:r>
            <a:r>
              <a:rPr lang="en-US" sz="1400" dirty="0">
                <a:latin typeface="Consolas" panose="020B0609020204030204" pitchFamily="49" charset="0"/>
              </a:rPr>
              <a:t>(statement);</a:t>
            </a:r>
            <a:br>
              <a:rPr lang="en-US" sz="1400" dirty="0">
                <a:latin typeface="Consolas" panose="020B0609020204030204" pitchFamily="49" charset="0"/>
              </a:rPr>
            </a:br>
            <a:r>
              <a:rPr lang="en-US" sz="1400" dirty="0">
                <a:latin typeface="Consolas" panose="020B0609020204030204" pitchFamily="49" charset="0"/>
              </a:rPr>
              <a:t>}</a:t>
            </a:r>
          </a:p>
        </p:txBody>
      </p:sp>
    </p:spTree>
    <p:extLst>
      <p:ext uri="{BB962C8B-B14F-4D97-AF65-F5344CB8AC3E}">
        <p14:creationId xmlns:p14="http://schemas.microsoft.com/office/powerpoint/2010/main" val="2902378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To use or access a method, it must be ‘called’ (this is sometimes referred to as ‘invoking’ a method), you must provide the class/object that contains the method, the method name and any necessary parameters</a:t>
            </a:r>
          </a:p>
          <a:p>
            <a:pPr marL="914400" lvl="1" indent="0">
              <a:buNone/>
            </a:pPr>
            <a:br>
              <a:rPr lang="en-US" sz="1800" dirty="0"/>
            </a:br>
            <a:r>
              <a:rPr lang="en-US" sz="1800" dirty="0"/>
              <a:t>Assume the previous method (</a:t>
            </a:r>
            <a:r>
              <a:rPr lang="en-US" sz="1800" dirty="0" err="1"/>
              <a:t>YellAtMe</a:t>
            </a:r>
            <a:r>
              <a:rPr lang="en-US" sz="1800" dirty="0"/>
              <a:t>) was in a class named Insults. To use the method, use the class name (the method is static), the method name and provided any required parameters</a:t>
            </a:r>
            <a:br>
              <a:rPr lang="en-US" sz="1800" dirty="0"/>
            </a:br>
            <a:br>
              <a:rPr lang="en-US" sz="1800" dirty="0"/>
            </a:br>
            <a:r>
              <a:rPr lang="en-US" sz="1800" dirty="0"/>
              <a:t>Class name: Insults</a:t>
            </a:r>
            <a:br>
              <a:rPr lang="en-US" sz="1800" dirty="0"/>
            </a:br>
            <a:r>
              <a:rPr lang="en-US" sz="1800" dirty="0"/>
              <a:t>Method name: </a:t>
            </a:r>
            <a:r>
              <a:rPr lang="en-US" sz="1800" dirty="0" err="1"/>
              <a:t>YellAtMe</a:t>
            </a:r>
            <a:br>
              <a:rPr lang="en-US" sz="1800" dirty="0"/>
            </a:br>
            <a:r>
              <a:rPr lang="en-US" sz="1800" dirty="0"/>
              <a:t>Parameter: A string (can either be a string variable or string literal)</a:t>
            </a:r>
            <a:br>
              <a:rPr lang="en-US" sz="1800" dirty="0"/>
            </a:br>
            <a:br>
              <a:rPr lang="en-US" sz="1800" dirty="0"/>
            </a:br>
            <a:r>
              <a:rPr lang="en-US" sz="1400" dirty="0" err="1">
                <a:latin typeface="Consolas" panose="020B0609020204030204" pitchFamily="49" charset="0"/>
              </a:rPr>
              <a:t>Insults.YellAtMe</a:t>
            </a:r>
            <a:r>
              <a:rPr lang="en-US" sz="1400" dirty="0">
                <a:latin typeface="Consolas" panose="020B0609020204030204" pitchFamily="49" charset="0"/>
              </a:rPr>
              <a:t>(“You’re ugly and your mother dresses you funny!);</a:t>
            </a:r>
          </a:p>
        </p:txBody>
      </p:sp>
    </p:spTree>
    <p:extLst>
      <p:ext uri="{BB962C8B-B14F-4D97-AF65-F5344CB8AC3E}">
        <p14:creationId xmlns:p14="http://schemas.microsoft.com/office/powerpoint/2010/main" val="302064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Overview of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79419"/>
            <a:ext cx="9509557" cy="4331804"/>
          </a:xfrm>
        </p:spPr>
        <p:txBody>
          <a:bodyPr>
            <a:normAutofit/>
          </a:bodyPr>
          <a:lstStyle/>
          <a:p>
            <a:r>
              <a:rPr lang="en-US" sz="2400" dirty="0"/>
              <a:t>There are a variety of symbols/commands that represent operators in C#</a:t>
            </a:r>
          </a:p>
          <a:p>
            <a:pPr lvl="1"/>
            <a:endParaRPr lang="en-US" sz="2000" dirty="0"/>
          </a:p>
          <a:p>
            <a:pPr lvl="1"/>
            <a:r>
              <a:rPr lang="en-US" sz="2400" dirty="0"/>
              <a:t>An </a:t>
            </a:r>
            <a:r>
              <a:rPr lang="en-US" sz="2400" dirty="0">
                <a:solidFill>
                  <a:srgbClr val="FFFF00"/>
                </a:solidFill>
              </a:rPr>
              <a:t>operator</a:t>
            </a:r>
            <a:r>
              <a:rPr lang="en-US" sz="2400" dirty="0"/>
              <a:t> </a:t>
            </a:r>
            <a:r>
              <a:rPr lang="en-US" sz="2400" dirty="0">
                <a:solidFill>
                  <a:srgbClr val="FFFF00"/>
                </a:solidFill>
              </a:rPr>
              <a:t>instructs</a:t>
            </a:r>
            <a:r>
              <a:rPr lang="en-US" sz="2400" dirty="0"/>
              <a:t> the </a:t>
            </a:r>
            <a:r>
              <a:rPr lang="en-US" sz="2400" dirty="0">
                <a:solidFill>
                  <a:srgbClr val="FFFF00"/>
                </a:solidFill>
              </a:rPr>
              <a:t>compiler</a:t>
            </a:r>
            <a:r>
              <a:rPr lang="en-US" sz="2400" dirty="0"/>
              <a:t> to </a:t>
            </a:r>
            <a:r>
              <a:rPr lang="en-US" sz="2400" dirty="0">
                <a:solidFill>
                  <a:srgbClr val="FFFF00"/>
                </a:solidFill>
              </a:rPr>
              <a:t>perform</a:t>
            </a:r>
            <a:r>
              <a:rPr lang="en-US" sz="2400" dirty="0"/>
              <a:t> a specific </a:t>
            </a:r>
            <a:r>
              <a:rPr lang="en-US" sz="2400" dirty="0">
                <a:solidFill>
                  <a:srgbClr val="FFFF00"/>
                </a:solidFill>
              </a:rPr>
              <a:t>task,</a:t>
            </a:r>
            <a:r>
              <a:rPr lang="en-US" sz="2400" dirty="0">
                <a:solidFill>
                  <a:schemeClr val="tx1"/>
                </a:solidFill>
              </a:rPr>
              <a:t> such as </a:t>
            </a:r>
          </a:p>
          <a:p>
            <a:pPr lvl="2"/>
            <a:r>
              <a:rPr lang="en-US" sz="2000" dirty="0">
                <a:solidFill>
                  <a:schemeClr val="tx1"/>
                </a:solidFill>
              </a:rPr>
              <a:t>Addition</a:t>
            </a:r>
          </a:p>
          <a:p>
            <a:pPr lvl="2"/>
            <a:r>
              <a:rPr lang="en-US" sz="2000" dirty="0">
                <a:solidFill>
                  <a:schemeClr val="tx1"/>
                </a:solidFill>
              </a:rPr>
              <a:t>Comparison</a:t>
            </a:r>
          </a:p>
          <a:p>
            <a:pPr lvl="2"/>
            <a:r>
              <a:rPr lang="en-US" sz="2000" dirty="0">
                <a:solidFill>
                  <a:schemeClr val="tx1"/>
                </a:solidFill>
              </a:rPr>
              <a:t>Assignment</a:t>
            </a:r>
          </a:p>
          <a:p>
            <a:pPr marL="0" indent="0">
              <a:buNone/>
            </a:pPr>
            <a:endParaRPr lang="en-US" sz="2400" dirty="0"/>
          </a:p>
        </p:txBody>
      </p:sp>
    </p:spTree>
    <p:extLst>
      <p:ext uri="{BB962C8B-B14F-4D97-AF65-F5344CB8AC3E}">
        <p14:creationId xmlns:p14="http://schemas.microsoft.com/office/powerpoint/2010/main" val="3121220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The execution sequence is:</a:t>
            </a:r>
          </a:p>
          <a:p>
            <a:pPr marL="800100" lvl="1" indent="-342900">
              <a:buFont typeface="+mj-lt"/>
              <a:buAutoNum type="arabicPeriod"/>
            </a:pPr>
            <a:r>
              <a:rPr lang="en-US" sz="1800" dirty="0"/>
              <a:t>The calling code is executed</a:t>
            </a:r>
          </a:p>
          <a:p>
            <a:pPr marL="800100" lvl="1" indent="-342900">
              <a:buFont typeface="+mj-lt"/>
              <a:buAutoNum type="arabicPeriod"/>
            </a:pPr>
            <a:r>
              <a:rPr lang="en-US" sz="1800" dirty="0"/>
              <a:t>Control (and any parameters) are passed to the called method (</a:t>
            </a:r>
            <a:r>
              <a:rPr lang="en-US" sz="1800" dirty="0" err="1"/>
              <a:t>Insults.YellAtMe</a:t>
            </a:r>
            <a:r>
              <a:rPr lang="en-US" sz="1800" dirty="0"/>
              <a:t>)</a:t>
            </a:r>
          </a:p>
          <a:p>
            <a:pPr marL="800100" lvl="1" indent="-342900">
              <a:buFont typeface="+mj-lt"/>
              <a:buAutoNum type="arabicPeriod"/>
            </a:pPr>
            <a:r>
              <a:rPr lang="en-US" sz="1800" dirty="0"/>
              <a:t>The called method executes the statements to accomplish its task</a:t>
            </a:r>
          </a:p>
          <a:p>
            <a:pPr marL="800100" lvl="1" indent="-342900">
              <a:buFont typeface="+mj-lt"/>
              <a:buAutoNum type="arabicPeriod"/>
            </a:pPr>
            <a:r>
              <a:rPr lang="en-US" sz="1800" dirty="0"/>
              <a:t>Control goes back to the calling code at the next executable statement </a:t>
            </a:r>
          </a:p>
        </p:txBody>
      </p:sp>
    </p:spTree>
    <p:extLst>
      <p:ext uri="{BB962C8B-B14F-4D97-AF65-F5344CB8AC3E}">
        <p14:creationId xmlns:p14="http://schemas.microsoft.com/office/powerpoint/2010/main" val="2172734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dirty="0"/>
              <a:t>Another example, find the square root of 98.81f, store the result in a float name </a:t>
            </a:r>
            <a:r>
              <a:rPr lang="en-US" dirty="0" err="1"/>
              <a:t>sqRoot</a:t>
            </a:r>
            <a:r>
              <a:rPr lang="en-US" dirty="0"/>
              <a:t>. </a:t>
            </a:r>
          </a:p>
          <a:p>
            <a:pPr lvl="1"/>
            <a:r>
              <a:rPr lang="en-US" dirty="0"/>
              <a:t>The Math class has a method named Sqrt that will compute and return the square root of a number. It accepts a double and returns a double</a:t>
            </a:r>
            <a:br>
              <a:rPr lang="en-US" dirty="0"/>
            </a:br>
            <a:br>
              <a:rPr lang="en-US" dirty="0"/>
            </a:br>
            <a:r>
              <a:rPr lang="en-US" dirty="0"/>
              <a:t>float </a:t>
            </a:r>
            <a:r>
              <a:rPr lang="en-US" dirty="0" err="1"/>
              <a:t>sqRoot</a:t>
            </a:r>
            <a:r>
              <a:rPr lang="en-US" dirty="0"/>
              <a:t> = 0;   // initialize a variable to hold the answer</a:t>
            </a:r>
            <a:br>
              <a:rPr lang="en-US" dirty="0"/>
            </a:br>
            <a:r>
              <a:rPr lang="en-US" dirty="0" err="1"/>
              <a:t>sqRoot</a:t>
            </a:r>
            <a:r>
              <a:rPr lang="en-US" dirty="0"/>
              <a:t> = (float)</a:t>
            </a:r>
            <a:r>
              <a:rPr lang="en-US" dirty="0" err="1"/>
              <a:t>Math.Sqrt</a:t>
            </a:r>
            <a:r>
              <a:rPr lang="en-US" dirty="0"/>
              <a:t>(98.81f); </a:t>
            </a:r>
            <a:br>
              <a:rPr lang="en-US" dirty="0"/>
            </a:br>
            <a:r>
              <a:rPr lang="en-US" dirty="0"/>
              <a:t>// 98.81f is a float, but is ‘promoted; to double for the call</a:t>
            </a:r>
            <a:br>
              <a:rPr lang="en-US" dirty="0"/>
            </a:br>
            <a:r>
              <a:rPr lang="en-US" dirty="0"/>
              <a:t>// </a:t>
            </a:r>
            <a:r>
              <a:rPr lang="en-US" dirty="0" err="1"/>
              <a:t>Math.Sqrt</a:t>
            </a:r>
            <a:r>
              <a:rPr lang="en-US" dirty="0"/>
              <a:t> returns a double, so we cast the result to a float</a:t>
            </a:r>
            <a:br>
              <a:rPr lang="en-US" dirty="0"/>
            </a:br>
            <a:r>
              <a:rPr lang="en-US" dirty="0"/>
              <a:t>// Use the assignment operator to store the returned value in </a:t>
            </a:r>
            <a:r>
              <a:rPr lang="en-US" dirty="0" err="1"/>
              <a:t>sqRoot</a:t>
            </a:r>
            <a:endParaRPr lang="en-US" dirty="0"/>
          </a:p>
          <a:p>
            <a:endParaRPr lang="en-US" dirty="0"/>
          </a:p>
        </p:txBody>
      </p:sp>
    </p:spTree>
    <p:extLst>
      <p:ext uri="{BB962C8B-B14F-4D97-AF65-F5344CB8AC3E}">
        <p14:creationId xmlns:p14="http://schemas.microsoft.com/office/powerpoint/2010/main" val="907842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Methods can be ‘</a:t>
            </a:r>
            <a:r>
              <a:rPr lang="en-US" sz="2000" dirty="0">
                <a:solidFill>
                  <a:srgbClr val="FFFF00"/>
                </a:solidFill>
              </a:rPr>
              <a:t>overloaded</a:t>
            </a:r>
            <a:r>
              <a:rPr lang="en-US" sz="2000" dirty="0"/>
              <a:t>’ which means the same method name can be duplicated in the same class provided </a:t>
            </a:r>
            <a:r>
              <a:rPr lang="en-US" sz="2000" dirty="0">
                <a:solidFill>
                  <a:srgbClr val="FFFF00"/>
                </a:solidFill>
              </a:rPr>
              <a:t>each version has a different parameter list</a:t>
            </a:r>
            <a:r>
              <a:rPr lang="en-US" sz="2000" dirty="0"/>
              <a:t> (different data types for each version)</a:t>
            </a:r>
          </a:p>
          <a:p>
            <a:endParaRPr lang="en-US" sz="2000" dirty="0"/>
          </a:p>
          <a:p>
            <a:r>
              <a:rPr lang="en-US" sz="2000" dirty="0"/>
              <a:t>In the earlier method example, </a:t>
            </a:r>
            <a:r>
              <a:rPr lang="en-US" sz="2000" dirty="0" err="1"/>
              <a:t>SquareMe</a:t>
            </a:r>
            <a:r>
              <a:rPr lang="en-US" sz="2000" dirty="0"/>
              <a:t>, the method accepted a double. We also want to be able to square int values. To accomplish this, we can overload the method by duplicating the method, but changing the parameter from a double to an int</a:t>
            </a:r>
          </a:p>
        </p:txBody>
      </p:sp>
    </p:spTree>
    <p:extLst>
      <p:ext uri="{BB962C8B-B14F-4D97-AF65-F5344CB8AC3E}">
        <p14:creationId xmlns:p14="http://schemas.microsoft.com/office/powerpoint/2010/main" val="344357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dirty="0"/>
              <a:t>For example:</a:t>
            </a:r>
          </a:p>
          <a:p>
            <a:pPr lvl="1"/>
            <a:r>
              <a:rPr lang="en-US" dirty="0"/>
              <a:t>The original method signature is</a:t>
            </a:r>
            <a:br>
              <a:rPr lang="en-US" dirty="0"/>
            </a:br>
            <a:r>
              <a:rPr lang="en-US" sz="1400" dirty="0">
                <a:latin typeface="Consolas" panose="020B0609020204030204" pitchFamily="49" charset="0"/>
              </a:rPr>
              <a:t>double </a:t>
            </a:r>
            <a:r>
              <a:rPr lang="en-US" sz="1400" dirty="0" err="1">
                <a:latin typeface="Consolas" panose="020B0609020204030204" pitchFamily="49" charset="0"/>
              </a:rPr>
              <a:t>SquareMe</a:t>
            </a:r>
            <a:r>
              <a:rPr lang="en-US" sz="1400" dirty="0">
                <a:latin typeface="Consolas" panose="020B0609020204030204" pitchFamily="49" charset="0"/>
              </a:rPr>
              <a:t>(double number)</a:t>
            </a:r>
          </a:p>
          <a:p>
            <a:pPr lvl="1"/>
            <a:r>
              <a:rPr lang="en-US" dirty="0"/>
              <a:t>Duplicate the signature, but change the parameter type to int. The new method signature is </a:t>
            </a:r>
            <a:br>
              <a:rPr lang="en-US" dirty="0"/>
            </a:br>
            <a:r>
              <a:rPr lang="en-US" sz="1400" dirty="0">
                <a:latin typeface="Consolas" panose="020B0609020204030204" pitchFamily="49" charset="0"/>
              </a:rPr>
              <a:t>int </a:t>
            </a:r>
            <a:r>
              <a:rPr lang="en-US" sz="1400" dirty="0" err="1">
                <a:latin typeface="Consolas" panose="020B0609020204030204" pitchFamily="49" charset="0"/>
              </a:rPr>
              <a:t>SquareMe</a:t>
            </a:r>
            <a:r>
              <a:rPr lang="en-US" sz="1400" dirty="0">
                <a:latin typeface="Consolas" panose="020B0609020204030204" pitchFamily="49" charset="0"/>
              </a:rPr>
              <a:t>(int number)</a:t>
            </a:r>
          </a:p>
          <a:p>
            <a:pPr lvl="1"/>
            <a:r>
              <a:rPr lang="en-US" dirty="0"/>
              <a:t>There are now two versions of the same method (</a:t>
            </a:r>
            <a:r>
              <a:rPr lang="en-US" dirty="0" err="1"/>
              <a:t>SquareMe</a:t>
            </a:r>
            <a:r>
              <a:rPr lang="en-US" dirty="0"/>
              <a:t>)</a:t>
            </a:r>
          </a:p>
          <a:p>
            <a:r>
              <a:rPr lang="en-US" dirty="0"/>
              <a:t>Some things to remember</a:t>
            </a:r>
          </a:p>
          <a:p>
            <a:pPr lvl="1"/>
            <a:r>
              <a:rPr lang="en-US" dirty="0"/>
              <a:t>The return types can be different or the same for overloaded methods</a:t>
            </a:r>
          </a:p>
          <a:p>
            <a:pPr lvl="1"/>
            <a:r>
              <a:rPr lang="en-US" dirty="0"/>
              <a:t>The methods ‘should’ perform a similar task (because the name of the method should be descriptive of the functionality)</a:t>
            </a:r>
          </a:p>
        </p:txBody>
      </p:sp>
    </p:spTree>
    <p:extLst>
      <p:ext uri="{BB962C8B-B14F-4D97-AF65-F5344CB8AC3E}">
        <p14:creationId xmlns:p14="http://schemas.microsoft.com/office/powerpoint/2010/main" val="3269602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000" dirty="0"/>
              <a:t>When a new object is created (instantiated), we call a special type of method called a constructor</a:t>
            </a:r>
          </a:p>
          <a:p>
            <a:r>
              <a:rPr lang="en-US" sz="2000" dirty="0"/>
              <a:t>Constructors are special is a few ways:</a:t>
            </a:r>
          </a:p>
          <a:p>
            <a:pPr lvl="1"/>
            <a:r>
              <a:rPr lang="en-US" sz="1800" dirty="0"/>
              <a:t>They do not have a return type (not even void – the return type is left out of the signature)</a:t>
            </a:r>
          </a:p>
          <a:p>
            <a:pPr lvl="1"/>
            <a:r>
              <a:rPr lang="en-US" sz="1800" dirty="0"/>
              <a:t>They must be named </a:t>
            </a:r>
            <a:r>
              <a:rPr lang="en-US" sz="1800" b="1" i="1" dirty="0">
                <a:solidFill>
                  <a:srgbClr val="FFFF00"/>
                </a:solidFill>
              </a:rPr>
              <a:t>exactly the same </a:t>
            </a:r>
            <a:r>
              <a:rPr lang="en-US" sz="1800" dirty="0"/>
              <a:t>as the class name</a:t>
            </a:r>
          </a:p>
          <a:p>
            <a:pPr lvl="1"/>
            <a:r>
              <a:rPr lang="en-US" sz="1800" dirty="0"/>
              <a:t>Constructors can be overloaded</a:t>
            </a:r>
          </a:p>
          <a:p>
            <a:pPr lvl="2"/>
            <a:r>
              <a:rPr lang="en-US" sz="1600" dirty="0"/>
              <a:t>It is common to refer to a constructor that accepts no parameters as the ‘default’ constructor and any constructor that accepts parameters as an overloaded constructor</a:t>
            </a:r>
          </a:p>
          <a:p>
            <a:r>
              <a:rPr lang="en-US" sz="2000" dirty="0"/>
              <a:t>Constructors are used to initialize a newly created (instantiated) object to a known state by initializing member fields to known values</a:t>
            </a:r>
          </a:p>
        </p:txBody>
      </p:sp>
    </p:spTree>
    <p:extLst>
      <p:ext uri="{BB962C8B-B14F-4D97-AF65-F5344CB8AC3E}">
        <p14:creationId xmlns:p14="http://schemas.microsoft.com/office/powerpoint/2010/main" val="4088501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lnSpcReduction="10000"/>
          </a:bodyPr>
          <a:lstStyle/>
          <a:p>
            <a:r>
              <a:rPr lang="en-US" dirty="0"/>
              <a:t>Example:</a:t>
            </a:r>
            <a:br>
              <a:rPr lang="en-US" dirty="0"/>
            </a:br>
            <a:br>
              <a:rPr lang="en-US" sz="1400" dirty="0">
                <a:latin typeface="Consolas" panose="020B0609020204030204" pitchFamily="49" charset="0"/>
              </a:rPr>
            </a:br>
            <a:r>
              <a:rPr lang="en-US" sz="1400" dirty="0">
                <a:latin typeface="Consolas" panose="020B0609020204030204" pitchFamily="49" charset="0"/>
              </a:rPr>
              <a:t>public class Sample		// class name is Sample</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private int age;	// member field (member fields should be declared as private)</a:t>
            </a:r>
            <a:br>
              <a:rPr lang="en-US" sz="1400" dirty="0">
                <a:latin typeface="Consolas" panose="020B0609020204030204" pitchFamily="49" charset="0"/>
              </a:rPr>
            </a:br>
            <a:r>
              <a:rPr lang="en-US" sz="1400" dirty="0">
                <a:latin typeface="Consolas" panose="020B0609020204030204" pitchFamily="49" charset="0"/>
              </a:rPr>
              <a:t>    private double </a:t>
            </a:r>
            <a:r>
              <a:rPr lang="en-US" sz="1400" dirty="0" err="1">
                <a:latin typeface="Consolas" panose="020B0609020204030204" pitchFamily="49" charset="0"/>
              </a:rPr>
              <a:t>gpa</a:t>
            </a:r>
            <a:r>
              <a:rPr lang="en-US" sz="1400" dirty="0">
                <a:latin typeface="Consolas" panose="020B0609020204030204" pitchFamily="49" charset="0"/>
              </a:rPr>
              <a:t>;	// member field</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public Sample()		// default constructor, no parameters</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age = 18;</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gpa</a:t>
            </a:r>
            <a:r>
              <a:rPr lang="en-US" sz="1400" dirty="0">
                <a:latin typeface="Consolas" panose="020B0609020204030204" pitchFamily="49" charset="0"/>
              </a:rPr>
              <a:t> = 2.5;</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public Sample(int old, double grades)	// overloaded constructor, has parameters</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age = old;</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gpa</a:t>
            </a:r>
            <a:r>
              <a:rPr lang="en-US" sz="1400" dirty="0">
                <a:latin typeface="Consolas" panose="020B0609020204030204" pitchFamily="49" charset="0"/>
              </a:rPr>
              <a:t> = grades;</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 both constructors set the member fields (age, </a:t>
            </a:r>
            <a:r>
              <a:rPr lang="en-US" sz="1400" dirty="0" err="1">
                <a:latin typeface="Consolas" panose="020B0609020204030204" pitchFamily="49" charset="0"/>
              </a:rPr>
              <a:t>gpa</a:t>
            </a:r>
            <a:r>
              <a:rPr lang="en-US" sz="1400" dirty="0">
                <a:latin typeface="Consolas" panose="020B0609020204030204" pitchFamily="49" charset="0"/>
              </a:rPr>
              <a:t>) to known values – either default </a:t>
            </a:r>
            <a:br>
              <a:rPr lang="en-US" sz="1400" dirty="0">
                <a:latin typeface="Consolas" panose="020B0609020204030204" pitchFamily="49" charset="0"/>
              </a:rPr>
            </a:br>
            <a:r>
              <a:rPr lang="en-US" sz="1400" dirty="0">
                <a:latin typeface="Consolas" panose="020B0609020204030204" pitchFamily="49" charset="0"/>
              </a:rPr>
              <a:t>    // values (18, 2.5) or to the values received as parameters (old, grades)</a:t>
            </a:r>
            <a:br>
              <a:rPr lang="en-US" sz="1400" dirty="0">
                <a:latin typeface="Consolas" panose="020B0609020204030204" pitchFamily="49" charset="0"/>
              </a:rPr>
            </a:br>
            <a:r>
              <a:rPr lang="en-US" sz="1400" dirty="0">
                <a:latin typeface="Consolas" panose="020B0609020204030204" pitchFamily="49" charset="0"/>
              </a:rPr>
              <a:t>}</a:t>
            </a:r>
          </a:p>
        </p:txBody>
      </p:sp>
    </p:spTree>
    <p:extLst>
      <p:ext uri="{BB962C8B-B14F-4D97-AF65-F5344CB8AC3E}">
        <p14:creationId xmlns:p14="http://schemas.microsoft.com/office/powerpoint/2010/main" val="3243976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dirty="0"/>
              <a:t>Getters/Setters</a:t>
            </a:r>
          </a:p>
          <a:p>
            <a:pPr lvl="1"/>
            <a:r>
              <a:rPr lang="en-US" dirty="0">
                <a:latin typeface="Consolas" panose="020B0609020204030204" pitchFamily="49" charset="0"/>
              </a:rPr>
              <a:t>Since member fields are private, there needs to be a convenient way to access (get) their values or to update (set) their values </a:t>
            </a:r>
          </a:p>
          <a:p>
            <a:pPr lvl="1"/>
            <a:r>
              <a:rPr lang="en-US" dirty="0">
                <a:latin typeface="Consolas" panose="020B0609020204030204" pitchFamily="49" charset="0"/>
              </a:rPr>
              <a:t>Public getter and setter methods allow access or update of private member fields</a:t>
            </a:r>
          </a:p>
          <a:p>
            <a:pPr lvl="2"/>
            <a:r>
              <a:rPr lang="en-US" dirty="0">
                <a:latin typeface="Consolas" panose="020B0609020204030204" pitchFamily="49" charset="0"/>
              </a:rPr>
              <a:t>In general</a:t>
            </a:r>
          </a:p>
          <a:p>
            <a:pPr lvl="3"/>
            <a:r>
              <a:rPr lang="en-US" sz="1600" dirty="0">
                <a:latin typeface="Consolas" panose="020B0609020204030204" pitchFamily="49" charset="0"/>
              </a:rPr>
              <a:t>Are public</a:t>
            </a:r>
          </a:p>
          <a:p>
            <a:pPr lvl="3"/>
            <a:r>
              <a:rPr lang="en-US" sz="1600" dirty="0">
                <a:latin typeface="Consolas" panose="020B0609020204030204" pitchFamily="49" charset="0"/>
              </a:rPr>
              <a:t>Use the naming convention: </a:t>
            </a:r>
            <a:r>
              <a:rPr lang="en-US" sz="1600" dirty="0" err="1">
                <a:latin typeface="Consolas" panose="020B0609020204030204" pitchFamily="49" charset="0"/>
              </a:rPr>
              <a:t>GetFieldName</a:t>
            </a:r>
            <a:r>
              <a:rPr lang="en-US" sz="1600" dirty="0">
                <a:latin typeface="Consolas" panose="020B0609020204030204" pitchFamily="49" charset="0"/>
              </a:rPr>
              <a:t> or </a:t>
            </a:r>
            <a:r>
              <a:rPr lang="en-US" sz="1600" dirty="0" err="1">
                <a:latin typeface="Consolas" panose="020B0609020204030204" pitchFamily="49" charset="0"/>
              </a:rPr>
              <a:t>SetFieldName</a:t>
            </a:r>
            <a:r>
              <a:rPr lang="en-US" sz="1600" dirty="0">
                <a:latin typeface="Consolas" panose="020B0609020204030204" pitchFamily="49" charset="0"/>
              </a:rPr>
              <a:t>, where </a:t>
            </a:r>
            <a:r>
              <a:rPr lang="en-US" sz="1600" dirty="0" err="1">
                <a:latin typeface="Consolas" panose="020B0609020204030204" pitchFamily="49" charset="0"/>
              </a:rPr>
              <a:t>FieldName</a:t>
            </a:r>
            <a:r>
              <a:rPr lang="en-US" sz="1600" dirty="0">
                <a:latin typeface="Consolas" panose="020B0609020204030204" pitchFamily="49" charset="0"/>
              </a:rPr>
              <a:t> is the member field variable name</a:t>
            </a:r>
          </a:p>
          <a:p>
            <a:pPr lvl="3"/>
            <a:r>
              <a:rPr lang="en-US" sz="1600" dirty="0">
                <a:latin typeface="Consolas" panose="020B0609020204030204" pitchFamily="49" charset="0"/>
              </a:rPr>
              <a:t>For now, getters accept no parameters and their return type matches the member field they are ‘getting’</a:t>
            </a:r>
          </a:p>
          <a:p>
            <a:pPr lvl="3"/>
            <a:r>
              <a:rPr lang="en-US" sz="1600" dirty="0">
                <a:latin typeface="Consolas" panose="020B0609020204030204" pitchFamily="49" charset="0"/>
              </a:rPr>
              <a:t>Setters accept a single parameter with a data type that matches the member field being updated and, for now, return nothing (void)</a:t>
            </a:r>
          </a:p>
        </p:txBody>
      </p:sp>
    </p:spTree>
    <p:extLst>
      <p:ext uri="{BB962C8B-B14F-4D97-AF65-F5344CB8AC3E}">
        <p14:creationId xmlns:p14="http://schemas.microsoft.com/office/powerpoint/2010/main" val="3423771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dirty="0"/>
              <a:t>Example:</a:t>
            </a:r>
            <a:br>
              <a:rPr lang="en-US" dirty="0"/>
            </a:br>
            <a:br>
              <a:rPr lang="en-US" sz="1400" dirty="0">
                <a:latin typeface="Consolas" panose="020B0609020204030204" pitchFamily="49" charset="0"/>
              </a:rPr>
            </a:br>
            <a:r>
              <a:rPr lang="en-US" sz="1400" dirty="0">
                <a:latin typeface="Consolas" panose="020B0609020204030204" pitchFamily="49" charset="0"/>
              </a:rPr>
              <a:t>public class Sample		// class name is Sample</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private int age;	// member field (member fields should be declared as private)</a:t>
            </a:r>
            <a:br>
              <a:rPr lang="en-US" sz="1400" dirty="0">
                <a:latin typeface="Consolas" panose="020B0609020204030204" pitchFamily="49" charset="0"/>
              </a:rPr>
            </a:br>
            <a:r>
              <a:rPr lang="en-US" sz="1400" dirty="0">
                <a:latin typeface="Consolas" panose="020B0609020204030204" pitchFamily="49" charset="0"/>
              </a:rPr>
              <a:t>    private double </a:t>
            </a:r>
            <a:r>
              <a:rPr lang="en-US" sz="1400" dirty="0" err="1">
                <a:latin typeface="Consolas" panose="020B0609020204030204" pitchFamily="49" charset="0"/>
              </a:rPr>
              <a:t>gpa</a:t>
            </a:r>
            <a:r>
              <a:rPr lang="en-US" sz="1400" dirty="0">
                <a:latin typeface="Consolas" panose="020B0609020204030204" pitchFamily="49" charset="0"/>
              </a:rPr>
              <a:t>;	// member field</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    </a:t>
            </a:r>
            <a:br>
              <a:rPr lang="en-US" sz="1400" dirty="0">
                <a:latin typeface="Consolas" panose="020B0609020204030204" pitchFamily="49" charset="0"/>
              </a:rPr>
            </a:br>
            <a:r>
              <a:rPr lang="en-US" sz="1400" dirty="0">
                <a:latin typeface="Consolas" panose="020B0609020204030204" pitchFamily="49" charset="0"/>
              </a:rPr>
              <a:t>    public int </a:t>
            </a:r>
            <a:r>
              <a:rPr lang="en-US" sz="1400" dirty="0" err="1">
                <a:latin typeface="Consolas" panose="020B0609020204030204" pitchFamily="49" charset="0"/>
              </a:rPr>
              <a:t>GetAge</a:t>
            </a:r>
            <a:r>
              <a:rPr lang="en-US" sz="1400" dirty="0">
                <a:latin typeface="Consolas" panose="020B0609020204030204" pitchFamily="49" charset="0"/>
              </a:rPr>
              <a:t>()	// x is an int, return int; no parameter</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return age;</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public void </a:t>
            </a:r>
            <a:r>
              <a:rPr lang="en-US" sz="1400" dirty="0" err="1">
                <a:latin typeface="Consolas" panose="020B0609020204030204" pitchFamily="49" charset="0"/>
              </a:rPr>
              <a:t>SetAge</a:t>
            </a:r>
            <a:r>
              <a:rPr lang="en-US" sz="1400" dirty="0">
                <a:latin typeface="Consolas" panose="020B0609020204030204" pitchFamily="49" charset="0"/>
              </a:rPr>
              <a:t>(int old)</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age = old;		// age is an int, accept an int to update value; return void</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p:txBody>
      </p:sp>
    </p:spTree>
    <p:extLst>
      <p:ext uri="{BB962C8B-B14F-4D97-AF65-F5344CB8AC3E}">
        <p14:creationId xmlns:p14="http://schemas.microsoft.com/office/powerpoint/2010/main" val="813187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Methods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dirty="0"/>
              <a:t>To call a getter or setter, use the object name associated with the getter/setter, the method name and appropriate parameter</a:t>
            </a:r>
          </a:p>
          <a:p>
            <a:r>
              <a:rPr lang="en-US" dirty="0"/>
              <a:t>Example</a:t>
            </a:r>
            <a:br>
              <a:rPr lang="en-US" dirty="0"/>
            </a:br>
            <a:br>
              <a:rPr lang="en-US" dirty="0"/>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Student </a:t>
            </a:r>
            <a:r>
              <a:rPr lang="en-US" sz="1400" dirty="0" err="1">
                <a:latin typeface="Consolas" panose="020B0609020204030204" pitchFamily="49" charset="0"/>
              </a:rPr>
              <a:t>stdnt</a:t>
            </a:r>
            <a:r>
              <a:rPr lang="en-US" sz="1400" dirty="0">
                <a:latin typeface="Consolas" panose="020B0609020204030204" pitchFamily="49" charset="0"/>
              </a:rPr>
              <a:t> = new Student(19, 3.31);	// call the overload constructor</a:t>
            </a:r>
            <a:br>
              <a:rPr lang="en-US" sz="1400" dirty="0">
                <a:latin typeface="Consolas" panose="020B0609020204030204" pitchFamily="49" charset="0"/>
              </a:rPr>
            </a:br>
            <a:r>
              <a:rPr lang="en-US" sz="1400" dirty="0">
                <a:latin typeface="Consolas" panose="020B0609020204030204" pitchFamily="49" charset="0"/>
              </a:rPr>
              <a:t>    int </a:t>
            </a:r>
            <a:r>
              <a:rPr lang="en-US" sz="1400" dirty="0" err="1">
                <a:latin typeface="Consolas" panose="020B0609020204030204" pitchFamily="49" charset="0"/>
              </a:rPr>
              <a:t>ofAge</a:t>
            </a:r>
            <a:r>
              <a:rPr lang="en-US" sz="1400" dirty="0">
                <a:latin typeface="Consolas" panose="020B0609020204030204" pitchFamily="49" charset="0"/>
              </a:rPr>
              <a:t> = </a:t>
            </a:r>
            <a:r>
              <a:rPr lang="en-US" sz="1400" dirty="0" err="1">
                <a:latin typeface="Consolas" panose="020B0609020204030204" pitchFamily="49" charset="0"/>
              </a:rPr>
              <a:t>stdnt.GetAge</a:t>
            </a:r>
            <a:r>
              <a:rPr lang="en-US" sz="1400" dirty="0">
                <a:latin typeface="Consolas" panose="020B0609020204030204" pitchFamily="49" charset="0"/>
              </a:rPr>
              <a:t>();			// use the object name, </a:t>
            </a:r>
            <a:r>
              <a:rPr lang="en-US" sz="1400" dirty="0" err="1">
                <a:latin typeface="Consolas" panose="020B0609020204030204" pitchFamily="49" charset="0"/>
              </a:rPr>
              <a:t>stdnt</a:t>
            </a:r>
            <a:r>
              <a:rPr lang="en-US" sz="1400" dirty="0">
                <a:latin typeface="Consolas" panose="020B0609020204030204" pitchFamily="49" charset="0"/>
              </a:rPr>
              <a:t>, to call </a:t>
            </a:r>
            <a:r>
              <a:rPr lang="en-US" sz="1400" dirty="0" err="1">
                <a:latin typeface="Consolas" panose="020B0609020204030204" pitchFamily="49" charset="0"/>
              </a:rPr>
              <a:t>GetAge</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Console.WriteLine</a:t>
            </a:r>
            <a:r>
              <a:rPr lang="en-US" sz="1400" dirty="0">
                <a:latin typeface="Consolas" panose="020B0609020204030204" pitchFamily="49" charset="0"/>
              </a:rPr>
              <a:t>(“Age = “ + </a:t>
            </a:r>
            <a:r>
              <a:rPr lang="en-US" sz="1400" dirty="0" err="1">
                <a:latin typeface="Consolas" panose="020B0609020204030204" pitchFamily="49" charset="0"/>
              </a:rPr>
              <a:t>ofAge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stdnt.SetGpa</a:t>
            </a:r>
            <a:r>
              <a:rPr lang="en-US" sz="1400" dirty="0">
                <a:latin typeface="Consolas" panose="020B0609020204030204" pitchFamily="49" charset="0"/>
              </a:rPr>
              <a:t>(3.37);					// use the object name to call </a:t>
            </a:r>
            <a:r>
              <a:rPr lang="en-US" sz="1400" dirty="0" err="1">
                <a:latin typeface="Consolas" panose="020B0609020204030204" pitchFamily="49" charset="0"/>
              </a:rPr>
              <a:t>SetGpa</a:t>
            </a:r>
            <a:br>
              <a:rPr lang="en-US" sz="1400" dirty="0">
                <a:latin typeface="Consolas" panose="020B0609020204030204" pitchFamily="49" charset="0"/>
              </a:rPr>
            </a:br>
            <a:r>
              <a:rPr lang="en-US" sz="1400" dirty="0">
                <a:latin typeface="Consolas" panose="020B0609020204030204" pitchFamily="49" charset="0"/>
              </a:rPr>
              <a:t>}</a:t>
            </a:r>
          </a:p>
        </p:txBody>
      </p:sp>
    </p:spTree>
    <p:extLst>
      <p:ext uri="{BB962C8B-B14F-4D97-AF65-F5344CB8AC3E}">
        <p14:creationId xmlns:p14="http://schemas.microsoft.com/office/powerpoint/2010/main" val="2587349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3A87-647F-4109-B85E-1C2CCFB91AE0}"/>
              </a:ext>
            </a:extLst>
          </p:cNvPr>
          <p:cNvSpPr>
            <a:spLocks noGrp="1"/>
          </p:cNvSpPr>
          <p:nvPr>
            <p:ph type="title"/>
          </p:nvPr>
        </p:nvSpPr>
        <p:spPr/>
        <p:txBody>
          <a:bodyPr/>
          <a:lstStyle/>
          <a:p>
            <a:r>
              <a:rPr lang="en-US" dirty="0"/>
              <a:t>Properties in C#</a:t>
            </a:r>
          </a:p>
        </p:txBody>
      </p:sp>
      <p:sp>
        <p:nvSpPr>
          <p:cNvPr id="3" name="Text Placeholder 2">
            <a:extLst>
              <a:ext uri="{FF2B5EF4-FFF2-40B4-BE49-F238E27FC236}">
                <a16:creationId xmlns:a16="http://schemas.microsoft.com/office/drawing/2014/main" id="{ED99D001-0FA0-4CDA-8700-B543D59311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707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Overview of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579419"/>
            <a:ext cx="9509557" cy="4331804"/>
          </a:xfrm>
        </p:spPr>
        <p:txBody>
          <a:bodyPr>
            <a:normAutofit/>
          </a:bodyPr>
          <a:lstStyle/>
          <a:p>
            <a:r>
              <a:rPr lang="en-US" sz="2400" dirty="0"/>
              <a:t>When more than one operator is included in a statement, </a:t>
            </a:r>
            <a:r>
              <a:rPr lang="en-US" sz="2400" dirty="0">
                <a:solidFill>
                  <a:srgbClr val="FFFF00"/>
                </a:solidFill>
              </a:rPr>
              <a:t>they operators are process in a specific order</a:t>
            </a:r>
            <a:endParaRPr lang="en-US" sz="2000" dirty="0"/>
          </a:p>
          <a:p>
            <a:pPr lvl="1"/>
            <a:r>
              <a:rPr lang="en-US" sz="2000" dirty="0"/>
              <a:t>The </a:t>
            </a:r>
            <a:r>
              <a:rPr lang="en-US" sz="2000" dirty="0">
                <a:solidFill>
                  <a:srgbClr val="FFFF00"/>
                </a:solidFill>
              </a:rPr>
              <a:t>order</a:t>
            </a:r>
            <a:r>
              <a:rPr lang="en-US" sz="2000" dirty="0"/>
              <a:t> is </a:t>
            </a:r>
            <a:r>
              <a:rPr lang="en-US" sz="2000" dirty="0">
                <a:solidFill>
                  <a:srgbClr val="FFFF00"/>
                </a:solidFill>
              </a:rPr>
              <a:t>based</a:t>
            </a:r>
            <a:r>
              <a:rPr lang="en-US" sz="2000" dirty="0"/>
              <a:t> on (1) </a:t>
            </a:r>
            <a:r>
              <a:rPr lang="en-US" sz="2000" dirty="0">
                <a:solidFill>
                  <a:srgbClr val="FFFF00"/>
                </a:solidFill>
              </a:rPr>
              <a:t>precedence</a:t>
            </a:r>
            <a:r>
              <a:rPr lang="en-US" sz="2000" dirty="0"/>
              <a:t> and (2) </a:t>
            </a:r>
            <a:r>
              <a:rPr lang="en-US" sz="2000" dirty="0">
                <a:solidFill>
                  <a:srgbClr val="FFFF00"/>
                </a:solidFill>
              </a:rPr>
              <a:t>direction</a:t>
            </a:r>
          </a:p>
          <a:p>
            <a:pPr lvl="2"/>
            <a:r>
              <a:rPr lang="en-US" sz="1800" dirty="0"/>
              <a:t>When multiple operators appear in a statement, precedence determines the sequence (order) of execution (similar to math)</a:t>
            </a:r>
          </a:p>
          <a:p>
            <a:pPr lvl="3"/>
            <a:r>
              <a:rPr lang="en-US" sz="1600" dirty="0"/>
              <a:t>I.e. Exponents before multiplication; multiplication before addition</a:t>
            </a:r>
          </a:p>
          <a:p>
            <a:pPr lvl="2"/>
            <a:r>
              <a:rPr lang="en-US" sz="2000" dirty="0"/>
              <a:t>When operators of the same precedence are in a statement, the order of execution is based on direction</a:t>
            </a:r>
          </a:p>
          <a:p>
            <a:pPr lvl="3"/>
            <a:r>
              <a:rPr lang="en-US" sz="1800" dirty="0"/>
              <a:t>Some operators work from left to right (i.e. arithmetic), while others work from right to left (i.e. assignment)</a:t>
            </a:r>
          </a:p>
        </p:txBody>
      </p:sp>
    </p:spTree>
    <p:extLst>
      <p:ext uri="{BB962C8B-B14F-4D97-AF65-F5344CB8AC3E}">
        <p14:creationId xmlns:p14="http://schemas.microsoft.com/office/powerpoint/2010/main" val="3770394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Properties in C#</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dirty="0"/>
              <a:t>C# provides an alternative to getters and setters call properties</a:t>
            </a:r>
          </a:p>
          <a:p>
            <a:r>
              <a:rPr lang="en-US" dirty="0"/>
              <a:t>The syntax for defining a  property take multiple forms but are all similar</a:t>
            </a:r>
            <a:br>
              <a:rPr lang="en-US" dirty="0"/>
            </a:br>
            <a:br>
              <a:rPr lang="en-US" dirty="0"/>
            </a:br>
            <a:r>
              <a:rPr lang="en-US" sz="1400" dirty="0">
                <a:latin typeface="Consolas" panose="020B0609020204030204" pitchFamily="49" charset="0"/>
              </a:rPr>
              <a:t>public int </a:t>
            </a:r>
            <a:r>
              <a:rPr lang="en-US" sz="1400" dirty="0" err="1">
                <a:latin typeface="Consolas" panose="020B0609020204030204" pitchFamily="49" charset="0"/>
              </a:rPr>
              <a:t>propName</a:t>
            </a:r>
            <a:r>
              <a:rPr lang="en-US" sz="1400" dirty="0">
                <a:latin typeface="Consolas" panose="020B0609020204030204" pitchFamily="49" charset="0"/>
              </a:rPr>
              <a:t>  { get; set; }</a:t>
            </a:r>
            <a:br>
              <a:rPr lang="en-US" sz="1400" dirty="0">
                <a:latin typeface="Consolas" panose="020B0609020204030204" pitchFamily="49" charset="0"/>
              </a:rPr>
            </a:br>
            <a:br>
              <a:rPr lang="en-US" dirty="0"/>
            </a:br>
            <a:r>
              <a:rPr lang="en-US" dirty="0"/>
              <a:t>OR</a:t>
            </a:r>
            <a:br>
              <a:rPr lang="en-US" dirty="0"/>
            </a:br>
            <a:br>
              <a:rPr lang="en-US" dirty="0"/>
            </a:br>
            <a:r>
              <a:rPr lang="en-US" sz="1400" dirty="0">
                <a:latin typeface="Consolas" panose="020B0609020204030204" pitchFamily="49" charset="0"/>
              </a:rPr>
              <a:t>private int </a:t>
            </a:r>
            <a:r>
              <a:rPr lang="en-US" sz="1400" dirty="0" err="1">
                <a:latin typeface="Consolas" panose="020B0609020204030204" pitchFamily="49" charset="0"/>
              </a:rPr>
              <a:t>propName</a:t>
            </a:r>
            <a:br>
              <a:rPr lang="en-US" sz="1400" dirty="0">
                <a:latin typeface="Consolas" panose="020B0609020204030204" pitchFamily="49" charset="0"/>
              </a:rPr>
            </a:br>
            <a:r>
              <a:rPr lang="en-US" sz="1400" dirty="0">
                <a:latin typeface="Consolas" panose="020B0609020204030204" pitchFamily="49" charset="0"/>
              </a:rPr>
              <a:t>public int </a:t>
            </a:r>
            <a:r>
              <a:rPr lang="en-US" sz="1400" dirty="0" err="1">
                <a:latin typeface="Consolas" panose="020B0609020204030204" pitchFamily="49" charset="0"/>
              </a:rPr>
              <a:t>PropName</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get { return </a:t>
            </a:r>
            <a:r>
              <a:rPr lang="en-US" sz="1400" dirty="0" err="1">
                <a:latin typeface="Consolas" panose="020B0609020204030204" pitchFamily="49" charset="0"/>
              </a:rPr>
              <a:t>propName</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set { </a:t>
            </a:r>
            <a:r>
              <a:rPr lang="en-US" sz="1400" dirty="0" err="1">
                <a:latin typeface="Consolas" panose="020B0609020204030204" pitchFamily="49" charset="0"/>
              </a:rPr>
              <a:t>propName</a:t>
            </a:r>
            <a:r>
              <a:rPr lang="en-US" sz="1400" dirty="0">
                <a:latin typeface="Consolas" panose="020B0609020204030204" pitchFamily="49" charset="0"/>
              </a:rPr>
              <a:t> = value; }</a:t>
            </a:r>
            <a:br>
              <a:rPr lang="en-US" sz="1400" dirty="0">
                <a:latin typeface="Consolas" panose="020B0609020204030204" pitchFamily="49" charset="0"/>
              </a:rPr>
            </a:br>
            <a:r>
              <a:rPr lang="en-US" sz="1400" dirty="0">
                <a:latin typeface="Consolas" panose="020B0609020204030204" pitchFamily="49" charset="0"/>
              </a:rPr>
              <a:t>} </a:t>
            </a:r>
          </a:p>
          <a:p>
            <a:r>
              <a:rPr lang="en-US" dirty="0"/>
              <a:t>To access a property, use the class or object name and the assignment operator</a:t>
            </a:r>
            <a:br>
              <a:rPr lang="en-US" dirty="0"/>
            </a:br>
            <a:r>
              <a:rPr lang="en-US" sz="1400" dirty="0">
                <a:latin typeface="Consolas" panose="020B0609020204030204" pitchFamily="49" charset="0"/>
              </a:rPr>
              <a:t>int </a:t>
            </a:r>
            <a:r>
              <a:rPr lang="en-US" sz="1400" dirty="0" err="1">
                <a:latin typeface="Consolas" panose="020B0609020204030204" pitchFamily="49" charset="0"/>
              </a:rPr>
              <a:t>theValue</a:t>
            </a:r>
            <a:r>
              <a:rPr lang="en-US" sz="1400" dirty="0">
                <a:latin typeface="Consolas" panose="020B0609020204030204" pitchFamily="49" charset="0"/>
              </a:rPr>
              <a:t> = </a:t>
            </a:r>
            <a:r>
              <a:rPr lang="en-US" sz="1400" dirty="0" err="1">
                <a:latin typeface="Consolas" panose="020B0609020204030204" pitchFamily="49" charset="0"/>
              </a:rPr>
              <a:t>theClass.PropName</a:t>
            </a:r>
            <a:r>
              <a:rPr lang="en-US" sz="1400" dirty="0">
                <a:latin typeface="Consolas" panose="020B0609020204030204" pitchFamily="49" charset="0"/>
              </a:rPr>
              <a:t>;</a:t>
            </a:r>
            <a:br>
              <a:rPr lang="en-US" sz="1400" dirty="0">
                <a:latin typeface="Consolas" panose="020B0609020204030204" pitchFamily="49" charset="0"/>
              </a:rPr>
            </a:br>
            <a:r>
              <a:rPr lang="en-US" sz="1400" dirty="0" err="1">
                <a:latin typeface="Consolas" panose="020B0609020204030204" pitchFamily="49" charset="0"/>
              </a:rPr>
              <a:t>theClass.PropName</a:t>
            </a:r>
            <a:r>
              <a:rPr lang="en-US" sz="1400" dirty="0">
                <a:latin typeface="Consolas" panose="020B0609020204030204" pitchFamily="49" charset="0"/>
              </a:rPr>
              <a:t> = 547;</a:t>
            </a:r>
          </a:p>
          <a:p>
            <a:endParaRPr lang="en-US" dirty="0"/>
          </a:p>
          <a:p>
            <a:endParaRPr lang="en-US" sz="1400" dirty="0">
              <a:latin typeface="Consolas" panose="020B0609020204030204" pitchFamily="49" charset="0"/>
            </a:endParaRPr>
          </a:p>
        </p:txBody>
      </p:sp>
    </p:spTree>
    <p:extLst>
      <p:ext uri="{BB962C8B-B14F-4D97-AF65-F5344CB8AC3E}">
        <p14:creationId xmlns:p14="http://schemas.microsoft.com/office/powerpoint/2010/main" val="367179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Overview of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498127" cy="4833257"/>
          </a:xfrm>
        </p:spPr>
        <p:txBody>
          <a:bodyPr>
            <a:normAutofit/>
          </a:bodyPr>
          <a:lstStyle/>
          <a:p>
            <a:r>
              <a:rPr lang="en-US" sz="2400" dirty="0"/>
              <a:t>Here is an example based on the (familiar) rules of math</a:t>
            </a:r>
          </a:p>
          <a:p>
            <a:pPr lvl="1"/>
            <a:r>
              <a:rPr lang="en-US" sz="1800" dirty="0"/>
              <a:t>Multiplication is a higher precedence, so it is performed before addition/subtraction</a:t>
            </a:r>
          </a:p>
          <a:p>
            <a:pPr lvl="1"/>
            <a:r>
              <a:rPr lang="en-US" sz="1800" dirty="0"/>
              <a:t>Multiplication also works from left to right, so the steps would be</a:t>
            </a:r>
            <a:br>
              <a:rPr lang="en-US" dirty="0"/>
            </a:br>
            <a:br>
              <a:rPr lang="en-US" dirty="0"/>
            </a:br>
            <a:r>
              <a:rPr lang="en-US" dirty="0">
                <a:solidFill>
                  <a:srgbClr val="FFFF00"/>
                </a:solidFill>
              </a:rPr>
              <a:t>15 X 3</a:t>
            </a:r>
            <a:r>
              <a:rPr lang="en-US" dirty="0"/>
              <a:t> X 2 + 5 X 4 – 2</a:t>
            </a:r>
            <a:br>
              <a:rPr lang="en-US" dirty="0"/>
            </a:br>
            <a:br>
              <a:rPr lang="en-US" dirty="0"/>
            </a:br>
            <a:r>
              <a:rPr lang="en-US" dirty="0"/>
              <a:t>15 X 3 </a:t>
            </a:r>
            <a:r>
              <a:rPr lang="en-US" dirty="0">
                <a:sym typeface="Wingdings" panose="05000000000000000000" pitchFamily="2" charset="2"/>
              </a:rPr>
              <a:t></a:t>
            </a:r>
            <a:r>
              <a:rPr lang="en-US" dirty="0"/>
              <a:t> </a:t>
            </a:r>
            <a:r>
              <a:rPr lang="en-US" dirty="0">
                <a:solidFill>
                  <a:srgbClr val="FFFF00"/>
                </a:solidFill>
              </a:rPr>
              <a:t>45</a:t>
            </a:r>
            <a:r>
              <a:rPr lang="en-US" dirty="0"/>
              <a:t> expression becomes </a:t>
            </a:r>
            <a:r>
              <a:rPr lang="en-US" dirty="0">
                <a:solidFill>
                  <a:srgbClr val="FFFF00"/>
                </a:solidFill>
              </a:rPr>
              <a:t>45 X 2 </a:t>
            </a:r>
            <a:r>
              <a:rPr lang="en-US" dirty="0"/>
              <a:t>+ 5 X 4 – 2 </a:t>
            </a:r>
            <a:br>
              <a:rPr lang="en-US" dirty="0"/>
            </a:br>
            <a:br>
              <a:rPr lang="en-US" dirty="0"/>
            </a:br>
            <a:r>
              <a:rPr lang="en-US" dirty="0"/>
              <a:t>45 X 2 </a:t>
            </a:r>
            <a:r>
              <a:rPr lang="en-US" dirty="0">
                <a:sym typeface="Wingdings" panose="05000000000000000000" pitchFamily="2" charset="2"/>
              </a:rPr>
              <a:t></a:t>
            </a:r>
            <a:r>
              <a:rPr lang="en-US" dirty="0"/>
              <a:t> </a:t>
            </a:r>
            <a:r>
              <a:rPr lang="en-US" dirty="0">
                <a:solidFill>
                  <a:srgbClr val="FFFF00"/>
                </a:solidFill>
              </a:rPr>
              <a:t>90</a:t>
            </a:r>
            <a:r>
              <a:rPr lang="en-US" dirty="0"/>
              <a:t> expression becomes 90 + </a:t>
            </a:r>
            <a:r>
              <a:rPr lang="en-US" dirty="0">
                <a:solidFill>
                  <a:srgbClr val="FFFF00"/>
                </a:solidFill>
              </a:rPr>
              <a:t>5 X 4</a:t>
            </a:r>
            <a:r>
              <a:rPr lang="en-US" dirty="0"/>
              <a:t> – 2 </a:t>
            </a:r>
            <a:br>
              <a:rPr lang="en-US" dirty="0"/>
            </a:br>
            <a:br>
              <a:rPr lang="en-US" dirty="0"/>
            </a:br>
            <a:r>
              <a:rPr lang="en-US" dirty="0"/>
              <a:t>5 X 4 </a:t>
            </a:r>
            <a:r>
              <a:rPr lang="en-US" dirty="0">
                <a:sym typeface="Wingdings" panose="05000000000000000000" pitchFamily="2" charset="2"/>
              </a:rPr>
              <a:t></a:t>
            </a:r>
            <a:r>
              <a:rPr lang="en-US" dirty="0"/>
              <a:t> </a:t>
            </a:r>
            <a:r>
              <a:rPr lang="en-US" dirty="0">
                <a:solidFill>
                  <a:srgbClr val="FFFF00"/>
                </a:solidFill>
              </a:rPr>
              <a:t>20</a:t>
            </a:r>
            <a:r>
              <a:rPr lang="en-US" dirty="0"/>
              <a:t> expression becomes </a:t>
            </a:r>
            <a:r>
              <a:rPr lang="en-US" dirty="0">
                <a:solidFill>
                  <a:srgbClr val="FFFF00"/>
                </a:solidFill>
              </a:rPr>
              <a:t>90 + 20 </a:t>
            </a:r>
            <a:r>
              <a:rPr lang="en-US" dirty="0"/>
              <a:t>– 2 </a:t>
            </a:r>
            <a:br>
              <a:rPr lang="en-US" dirty="0"/>
            </a:br>
            <a:br>
              <a:rPr lang="en-US" dirty="0"/>
            </a:br>
            <a:r>
              <a:rPr lang="en-US" dirty="0"/>
              <a:t>90 + 20 </a:t>
            </a:r>
            <a:r>
              <a:rPr lang="en-US" dirty="0">
                <a:sym typeface="Wingdings" panose="05000000000000000000" pitchFamily="2" charset="2"/>
              </a:rPr>
              <a:t> </a:t>
            </a:r>
            <a:r>
              <a:rPr lang="en-US" dirty="0">
                <a:solidFill>
                  <a:srgbClr val="FFFF00"/>
                </a:solidFill>
                <a:sym typeface="Wingdings" panose="05000000000000000000" pitchFamily="2" charset="2"/>
              </a:rPr>
              <a:t>110</a:t>
            </a:r>
            <a:r>
              <a:rPr lang="en-US" dirty="0"/>
              <a:t> expression becomes </a:t>
            </a:r>
            <a:r>
              <a:rPr lang="en-US" dirty="0">
                <a:solidFill>
                  <a:srgbClr val="FFFF00"/>
                </a:solidFill>
              </a:rPr>
              <a:t>110 – 2 </a:t>
            </a:r>
            <a:br>
              <a:rPr lang="en-US" dirty="0"/>
            </a:br>
            <a:br>
              <a:rPr lang="en-US" dirty="0"/>
            </a:br>
            <a:r>
              <a:rPr lang="en-US" dirty="0"/>
              <a:t>110 – 2 </a:t>
            </a:r>
            <a:r>
              <a:rPr lang="en-US" dirty="0">
                <a:sym typeface="Wingdings" panose="05000000000000000000" pitchFamily="2" charset="2"/>
              </a:rPr>
              <a:t></a:t>
            </a:r>
            <a:r>
              <a:rPr lang="en-US" dirty="0"/>
              <a:t> </a:t>
            </a:r>
            <a:r>
              <a:rPr lang="en-US" dirty="0">
                <a:solidFill>
                  <a:srgbClr val="FFFF00"/>
                </a:solidFill>
              </a:rPr>
              <a:t>108</a:t>
            </a:r>
          </a:p>
          <a:p>
            <a:pPr marL="914400" lvl="2" indent="0">
              <a:buNone/>
            </a:pPr>
            <a:endParaRPr lang="en-US" dirty="0"/>
          </a:p>
        </p:txBody>
      </p:sp>
    </p:spTree>
    <p:extLst>
      <p:ext uri="{BB962C8B-B14F-4D97-AF65-F5344CB8AC3E}">
        <p14:creationId xmlns:p14="http://schemas.microsoft.com/office/powerpoint/2010/main" val="393536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Primary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r>
              <a:rPr lang="en-US" sz="2400" dirty="0"/>
              <a:t>Primary operators have the highest precedence in C#</a:t>
            </a:r>
          </a:p>
          <a:p>
            <a:pPr lvl="1"/>
            <a:r>
              <a:rPr lang="en-US" sz="2000" dirty="0">
                <a:solidFill>
                  <a:srgbClr val="FFFF00"/>
                </a:solidFill>
              </a:rPr>
              <a:t>Primary</a:t>
            </a:r>
            <a:r>
              <a:rPr lang="en-US" sz="2000" dirty="0"/>
              <a:t> operators are </a:t>
            </a:r>
            <a:r>
              <a:rPr lang="en-US" sz="2000" dirty="0">
                <a:solidFill>
                  <a:srgbClr val="FFFF00"/>
                </a:solidFill>
              </a:rPr>
              <a:t>executed</a:t>
            </a:r>
            <a:r>
              <a:rPr lang="en-US" sz="2000" dirty="0"/>
              <a:t> </a:t>
            </a:r>
            <a:r>
              <a:rPr lang="en-US" sz="2000" dirty="0">
                <a:solidFill>
                  <a:srgbClr val="FFFF00"/>
                </a:solidFill>
              </a:rPr>
              <a:t>prior</a:t>
            </a:r>
            <a:r>
              <a:rPr lang="en-US" sz="2000" dirty="0"/>
              <a:t> to any </a:t>
            </a:r>
            <a:r>
              <a:rPr lang="en-US" sz="2000" dirty="0">
                <a:solidFill>
                  <a:srgbClr val="FFFF00"/>
                </a:solidFill>
              </a:rPr>
              <a:t>other</a:t>
            </a:r>
            <a:r>
              <a:rPr lang="en-US" sz="2000" dirty="0"/>
              <a:t> </a:t>
            </a:r>
            <a:r>
              <a:rPr lang="en-US" sz="2000" dirty="0">
                <a:solidFill>
                  <a:srgbClr val="FFFF00"/>
                </a:solidFill>
              </a:rPr>
              <a:t>operators</a:t>
            </a:r>
          </a:p>
          <a:p>
            <a:pPr lvl="1"/>
            <a:r>
              <a:rPr lang="en-US" sz="2000" dirty="0">
                <a:solidFill>
                  <a:srgbClr val="FFFF00"/>
                </a:solidFill>
              </a:rPr>
              <a:t>Primary</a:t>
            </a:r>
            <a:r>
              <a:rPr lang="en-US" sz="2000" dirty="0"/>
              <a:t> operators </a:t>
            </a:r>
            <a:r>
              <a:rPr lang="en-US" sz="2000" dirty="0">
                <a:solidFill>
                  <a:srgbClr val="FFFF00"/>
                </a:solidFill>
              </a:rPr>
              <a:t>work</a:t>
            </a:r>
            <a:r>
              <a:rPr lang="en-US" sz="2000" dirty="0"/>
              <a:t> from </a:t>
            </a:r>
            <a:r>
              <a:rPr lang="en-US" sz="2000" dirty="0">
                <a:solidFill>
                  <a:srgbClr val="FFFF00"/>
                </a:solidFill>
              </a:rPr>
              <a:t>left</a:t>
            </a:r>
            <a:r>
              <a:rPr lang="en-US" sz="2000" dirty="0"/>
              <a:t> </a:t>
            </a:r>
            <a:r>
              <a:rPr lang="en-US" sz="2000" dirty="0">
                <a:solidFill>
                  <a:srgbClr val="FFFF00"/>
                </a:solidFill>
              </a:rPr>
              <a:t>to</a:t>
            </a:r>
            <a:r>
              <a:rPr lang="en-US" sz="2000" dirty="0"/>
              <a:t> </a:t>
            </a:r>
            <a:r>
              <a:rPr lang="en-US" sz="2000" dirty="0">
                <a:solidFill>
                  <a:srgbClr val="FFFF00"/>
                </a:solidFill>
              </a:rPr>
              <a:t>right</a:t>
            </a:r>
          </a:p>
          <a:p>
            <a:pPr lvl="1"/>
            <a:r>
              <a:rPr lang="en-US" sz="2000" dirty="0"/>
              <a:t>The primary operators</a:t>
            </a:r>
            <a:br>
              <a:rPr lang="en-US" sz="2000" dirty="0"/>
            </a:br>
            <a:br>
              <a:rPr lang="en-US" sz="2000" dirty="0"/>
            </a:br>
            <a:r>
              <a:rPr lang="en-US" sz="2000" dirty="0">
                <a:solidFill>
                  <a:srgbClr val="FFFF00"/>
                </a:solidFill>
              </a:rPr>
              <a:t>( )</a:t>
            </a:r>
            <a:br>
              <a:rPr lang="en-US" sz="2000" dirty="0">
                <a:solidFill>
                  <a:srgbClr val="FFFF00"/>
                </a:solidFill>
              </a:rPr>
            </a:br>
            <a:r>
              <a:rPr lang="en-US" sz="2000" dirty="0">
                <a:solidFill>
                  <a:srgbClr val="FFFF00"/>
                </a:solidFill>
              </a:rPr>
              <a:t>.</a:t>
            </a:r>
            <a:br>
              <a:rPr lang="en-US" sz="2000" dirty="0">
                <a:solidFill>
                  <a:srgbClr val="FFFF00"/>
                </a:solidFill>
              </a:rPr>
            </a:br>
            <a:r>
              <a:rPr lang="en-US" sz="2000" dirty="0" err="1">
                <a:solidFill>
                  <a:srgbClr val="FFFF00"/>
                </a:solidFill>
              </a:rPr>
              <a:t>typeof</a:t>
            </a:r>
            <a:br>
              <a:rPr lang="en-US" sz="2000" dirty="0">
                <a:solidFill>
                  <a:srgbClr val="FFFF00"/>
                </a:solidFill>
              </a:rPr>
            </a:br>
            <a:r>
              <a:rPr lang="en-US" sz="2000" dirty="0" err="1">
                <a:solidFill>
                  <a:srgbClr val="FFFF00"/>
                </a:solidFill>
              </a:rPr>
              <a:t>sizeof</a:t>
            </a:r>
            <a:r>
              <a:rPr lang="en-US" sz="2000" dirty="0">
                <a:solidFill>
                  <a:srgbClr val="FFFF00"/>
                </a:solidFill>
              </a:rPr>
              <a:t> </a:t>
            </a:r>
          </a:p>
        </p:txBody>
      </p:sp>
    </p:spTree>
    <p:extLst>
      <p:ext uri="{BB962C8B-B14F-4D97-AF65-F5344CB8AC3E}">
        <p14:creationId xmlns:p14="http://schemas.microsoft.com/office/powerpoint/2010/main" val="95851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Primary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963397" cy="4308053"/>
          </a:xfrm>
        </p:spPr>
        <p:txBody>
          <a:bodyPr>
            <a:normAutofit lnSpcReduction="10000"/>
          </a:bodyPr>
          <a:lstStyle/>
          <a:p>
            <a:r>
              <a:rPr lang="en-US" sz="2000" dirty="0"/>
              <a:t>The </a:t>
            </a:r>
            <a:r>
              <a:rPr lang="en-US" sz="2000" dirty="0" err="1">
                <a:solidFill>
                  <a:srgbClr val="FFFF00"/>
                </a:solidFill>
              </a:rPr>
              <a:t>typeof</a:t>
            </a:r>
            <a:r>
              <a:rPr lang="en-US" sz="2000" dirty="0"/>
              <a:t> and </a:t>
            </a:r>
            <a:r>
              <a:rPr lang="en-US" sz="2000" dirty="0" err="1">
                <a:solidFill>
                  <a:srgbClr val="FFFF00"/>
                </a:solidFill>
              </a:rPr>
              <a:t>sizeof</a:t>
            </a:r>
            <a:r>
              <a:rPr lang="en-US" sz="2000" dirty="0"/>
              <a:t> operators are not covered as part of PG1</a:t>
            </a:r>
          </a:p>
          <a:p>
            <a:r>
              <a:rPr lang="en-US" sz="2000" dirty="0">
                <a:solidFill>
                  <a:srgbClr val="FFFF00"/>
                </a:solidFill>
              </a:rPr>
              <a:t>Parentheses</a:t>
            </a:r>
            <a:r>
              <a:rPr lang="en-US" sz="2000" dirty="0"/>
              <a:t> operator - </a:t>
            </a:r>
            <a:r>
              <a:rPr lang="en-US" sz="2000" dirty="0">
                <a:solidFill>
                  <a:srgbClr val="FFFF00"/>
                </a:solidFill>
              </a:rPr>
              <a:t>( )</a:t>
            </a:r>
          </a:p>
          <a:p>
            <a:r>
              <a:rPr lang="en-US" sz="2000" dirty="0"/>
              <a:t>Used in several ways in C#</a:t>
            </a:r>
          </a:p>
          <a:p>
            <a:pPr marL="857250" lvl="1" indent="-342900">
              <a:buFont typeface="+mj-lt"/>
              <a:buAutoNum type="arabicPeriod"/>
            </a:pPr>
            <a:r>
              <a:rPr lang="en-US" sz="1800" dirty="0">
                <a:solidFill>
                  <a:srgbClr val="FFFF00"/>
                </a:solidFill>
              </a:rPr>
              <a:t>Passing</a:t>
            </a:r>
            <a:r>
              <a:rPr lang="en-US" sz="1800" dirty="0"/>
              <a:t> (sending) </a:t>
            </a:r>
            <a:r>
              <a:rPr lang="en-US" sz="1800" dirty="0">
                <a:solidFill>
                  <a:srgbClr val="FFFF00"/>
                </a:solidFill>
              </a:rPr>
              <a:t>parameters</a:t>
            </a:r>
            <a:r>
              <a:rPr lang="en-US" sz="1800" dirty="0"/>
              <a:t> (aka arguments) to a method </a:t>
            </a:r>
          </a:p>
          <a:p>
            <a:pPr marL="1027113" lvl="2">
              <a:buFont typeface="+mj-lt"/>
              <a:buAutoNum type="alphaLcPeriod"/>
            </a:pPr>
            <a:r>
              <a:rPr lang="en-US" sz="1600" dirty="0"/>
              <a:t>Parentheses are used in method creation to enclose the data types and local variable names for the parameters (aka </a:t>
            </a:r>
            <a:r>
              <a:rPr lang="en-US" sz="1600" i="1" dirty="0"/>
              <a:t>formal parameters</a:t>
            </a:r>
            <a:r>
              <a:rPr lang="en-US" sz="1600" dirty="0"/>
              <a:t>). Example</a:t>
            </a:r>
            <a:br>
              <a:rPr lang="en-US" sz="1600" dirty="0"/>
            </a:br>
            <a:br>
              <a:rPr lang="en-US" sz="1600" dirty="0"/>
            </a:br>
            <a:r>
              <a:rPr lang="en-US" sz="1600" dirty="0">
                <a:latin typeface="Consolas" panose="020B0609020204030204" pitchFamily="49" charset="0"/>
              </a:rPr>
              <a:t>public void </a:t>
            </a:r>
            <a:r>
              <a:rPr lang="en-US" sz="1600" dirty="0" err="1">
                <a:latin typeface="Consolas" panose="020B0609020204030204" pitchFamily="49" charset="0"/>
              </a:rPr>
              <a:t>SayHi</a:t>
            </a:r>
            <a:r>
              <a:rPr lang="en-US" sz="1600" dirty="0">
                <a:latin typeface="Consolas" panose="020B0609020204030204" pitchFamily="49" charset="0"/>
              </a:rPr>
              <a:t>(</a:t>
            </a:r>
            <a:r>
              <a:rPr lang="en-US" sz="1600" dirty="0">
                <a:solidFill>
                  <a:srgbClr val="FFFF00"/>
                </a:solidFill>
                <a:latin typeface="Consolas" panose="020B0609020204030204" pitchFamily="49" charset="0"/>
              </a:rPr>
              <a:t>string name</a:t>
            </a:r>
            <a:r>
              <a:rPr lang="en-US" sz="1600" dirty="0">
                <a:latin typeface="Consolas" panose="020B0609020204030204" pitchFamily="49" charset="0"/>
              </a:rPr>
              <a:t>)	// </a:t>
            </a:r>
            <a:r>
              <a:rPr lang="en-US" sz="1600" dirty="0">
                <a:solidFill>
                  <a:srgbClr val="FFFF00"/>
                </a:solidFill>
                <a:latin typeface="Consolas" panose="020B0609020204030204" pitchFamily="49" charset="0"/>
              </a:rPr>
              <a:t>string</a:t>
            </a:r>
            <a:r>
              <a:rPr lang="en-US" sz="1600" dirty="0">
                <a:latin typeface="Consolas" panose="020B0609020204030204" pitchFamily="49" charset="0"/>
              </a:rPr>
              <a:t> </a:t>
            </a:r>
            <a:r>
              <a:rPr lang="en-US" sz="1600" dirty="0">
                <a:solidFill>
                  <a:srgbClr val="FFFF00"/>
                </a:solidFill>
                <a:latin typeface="Consolas" panose="020B0609020204030204" pitchFamily="49" charset="0"/>
              </a:rPr>
              <a:t>is</a:t>
            </a:r>
            <a:r>
              <a:rPr lang="en-US" sz="1600" dirty="0">
                <a:latin typeface="Consolas" panose="020B0609020204030204" pitchFamily="49" charset="0"/>
              </a:rPr>
              <a:t> the </a:t>
            </a:r>
            <a:r>
              <a:rPr lang="en-US" sz="1600" dirty="0">
                <a:solidFill>
                  <a:srgbClr val="FFFF00"/>
                </a:solidFill>
                <a:latin typeface="Consolas" panose="020B0609020204030204" pitchFamily="49" charset="0"/>
              </a:rPr>
              <a:t>data</a:t>
            </a:r>
            <a:r>
              <a:rPr lang="en-US" sz="1600" dirty="0">
                <a:latin typeface="Consolas" panose="020B0609020204030204" pitchFamily="49" charset="0"/>
              </a:rPr>
              <a:t> </a:t>
            </a:r>
            <a:r>
              <a:rPr lang="en-US" sz="1600" dirty="0">
                <a:solidFill>
                  <a:srgbClr val="FFFF00"/>
                </a:solidFill>
                <a:latin typeface="Consolas" panose="020B0609020204030204" pitchFamily="49" charset="0"/>
              </a:rPr>
              <a:t>type</a:t>
            </a:r>
            <a:r>
              <a:rPr lang="en-US" sz="1600" dirty="0">
                <a:latin typeface="Consolas" panose="020B0609020204030204" pitchFamily="49" charset="0"/>
              </a:rPr>
              <a:t> </a:t>
            </a:r>
            <a:r>
              <a:rPr lang="en-US" sz="1600" dirty="0">
                <a:solidFill>
                  <a:srgbClr val="FFFF00"/>
                </a:solidFill>
                <a:latin typeface="Consolas" panose="020B0609020204030204" pitchFamily="49" charset="0"/>
              </a:rPr>
              <a:t>for</a:t>
            </a:r>
            <a:r>
              <a:rPr lang="en-US" sz="1600" dirty="0">
                <a:latin typeface="Consolas" panose="020B0609020204030204" pitchFamily="49" charset="0"/>
              </a:rPr>
              <a:t> the </a:t>
            </a:r>
            <a:r>
              <a:rPr lang="en-US" sz="1600" dirty="0">
                <a:solidFill>
                  <a:srgbClr val="FFFF00"/>
                </a:solidFill>
                <a:latin typeface="Consolas" panose="020B0609020204030204" pitchFamily="49" charset="0"/>
              </a:rPr>
              <a:t>parameter</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 </a:t>
            </a:r>
            <a:r>
              <a:rPr lang="en-US" sz="1600" dirty="0">
                <a:solidFill>
                  <a:srgbClr val="FFFF00"/>
                </a:solidFill>
                <a:latin typeface="Consolas" panose="020B0609020204030204" pitchFamily="49" charset="0"/>
              </a:rPr>
              <a:t>name</a:t>
            </a:r>
            <a:r>
              <a:rPr lang="en-US" sz="1600" dirty="0">
                <a:latin typeface="Consolas" panose="020B0609020204030204" pitchFamily="49" charset="0"/>
              </a:rPr>
              <a:t> </a:t>
            </a:r>
            <a:r>
              <a:rPr lang="en-US" sz="1600" dirty="0">
                <a:solidFill>
                  <a:srgbClr val="FFFF00"/>
                </a:solidFill>
                <a:latin typeface="Consolas" panose="020B0609020204030204" pitchFamily="49" charset="0"/>
              </a:rPr>
              <a:t>is</a:t>
            </a:r>
            <a:r>
              <a:rPr lang="en-US" sz="1600" dirty="0">
                <a:latin typeface="Consolas" panose="020B0609020204030204" pitchFamily="49" charset="0"/>
              </a:rPr>
              <a:t> the local </a:t>
            </a:r>
            <a:r>
              <a:rPr lang="en-US" sz="1600" dirty="0">
                <a:solidFill>
                  <a:srgbClr val="FFFF00"/>
                </a:solidFill>
                <a:latin typeface="Consolas" panose="020B0609020204030204" pitchFamily="49" charset="0"/>
              </a:rPr>
              <a:t>variable</a:t>
            </a:r>
          </a:p>
          <a:p>
            <a:pPr marL="1027113" lvl="2">
              <a:buFont typeface="+mj-lt"/>
              <a:buAutoNum type="alphaLcPeriod"/>
            </a:pPr>
            <a:r>
              <a:rPr lang="en-US" sz="1800" dirty="0"/>
              <a:t>Parentheses are used in method calls to enclose the parameters (aka </a:t>
            </a:r>
            <a:r>
              <a:rPr lang="en-US" sz="1800" i="1" dirty="0"/>
              <a:t>actual parameters</a:t>
            </a:r>
            <a:r>
              <a:rPr lang="en-US" sz="1800" dirty="0"/>
              <a:t>) being sent to the called method. Example</a:t>
            </a:r>
            <a:br>
              <a:rPr lang="en-US" sz="1800" dirty="0"/>
            </a:br>
            <a:br>
              <a:rPr lang="en-US" sz="1800" dirty="0"/>
            </a:br>
            <a:r>
              <a:rPr lang="en-US" sz="1600" dirty="0" err="1">
                <a:latin typeface="Consolas" panose="020B0609020204030204" pitchFamily="49" charset="0"/>
              </a:rPr>
              <a:t>Console.WriteLine</a:t>
            </a:r>
            <a:r>
              <a:rPr lang="en-US" sz="1600" dirty="0">
                <a:latin typeface="Consolas" panose="020B0609020204030204" pitchFamily="49" charset="0"/>
              </a:rPr>
              <a:t>(</a:t>
            </a:r>
            <a:r>
              <a:rPr lang="en-US" sz="1600" dirty="0">
                <a:solidFill>
                  <a:srgbClr val="FFFF00"/>
                </a:solidFill>
              </a:rPr>
              <a:t>"</a:t>
            </a:r>
            <a:r>
              <a:rPr lang="en-US" sz="1600" dirty="0">
                <a:solidFill>
                  <a:srgbClr val="FFFF00"/>
                </a:solidFill>
                <a:latin typeface="Consolas" panose="020B0609020204030204" pitchFamily="49" charset="0"/>
              </a:rPr>
              <a:t>Hello World!</a:t>
            </a:r>
            <a:r>
              <a:rPr lang="en-US" sz="1600" dirty="0">
                <a:solidFill>
                  <a:srgbClr val="FFFF00"/>
                </a:solidFill>
              </a:rPr>
              <a:t>"</a:t>
            </a:r>
            <a:r>
              <a:rPr lang="en-US" sz="1600" dirty="0">
                <a:latin typeface="Consolas" panose="020B0609020204030204" pitchFamily="49" charset="0"/>
              </a:rPr>
              <a:t>);	// </a:t>
            </a:r>
            <a:r>
              <a:rPr lang="en-US" sz="1600" dirty="0">
                <a:solidFill>
                  <a:srgbClr val="FFFF00"/>
                </a:solidFill>
                <a:latin typeface="Consolas" panose="020B0609020204030204" pitchFamily="49" charset="0"/>
              </a:rPr>
              <a:t>Hello World!</a:t>
            </a:r>
            <a:r>
              <a:rPr lang="en-US" sz="1600" dirty="0">
                <a:latin typeface="Consolas" panose="020B0609020204030204" pitchFamily="49" charset="0"/>
              </a:rPr>
              <a:t> </a:t>
            </a:r>
            <a:r>
              <a:rPr lang="en-US" sz="1600" dirty="0">
                <a:solidFill>
                  <a:srgbClr val="FFFF00"/>
                </a:solidFill>
                <a:latin typeface="Consolas" panose="020B0609020204030204" pitchFamily="49" charset="0"/>
              </a:rPr>
              <a:t>is</a:t>
            </a:r>
            <a:r>
              <a:rPr lang="en-US" sz="1600" dirty="0">
                <a:latin typeface="Consolas" panose="020B0609020204030204" pitchFamily="49" charset="0"/>
              </a:rPr>
              <a:t> the </a:t>
            </a:r>
            <a:r>
              <a:rPr lang="en-US" sz="1600" dirty="0">
                <a:solidFill>
                  <a:srgbClr val="FFFF00"/>
                </a:solidFill>
                <a:latin typeface="Consolas" panose="020B0609020204030204" pitchFamily="49" charset="0"/>
              </a:rPr>
              <a:t>parameter</a:t>
            </a:r>
            <a:r>
              <a:rPr lang="en-US" sz="1600" dirty="0">
                <a:latin typeface="Consolas" panose="020B0609020204030204" pitchFamily="49" charset="0"/>
              </a:rPr>
              <a:t> data </a:t>
            </a:r>
            <a:br>
              <a:rPr lang="en-US" sz="1600" dirty="0">
                <a:latin typeface="Consolas" panose="020B0609020204030204" pitchFamily="49" charset="0"/>
              </a:rPr>
            </a:br>
            <a:r>
              <a:rPr lang="en-US" sz="1600" dirty="0">
                <a:latin typeface="Consolas" panose="020B0609020204030204" pitchFamily="49" charset="0"/>
              </a:rPr>
              <a:t>									// being </a:t>
            </a:r>
            <a:r>
              <a:rPr lang="en-US" sz="1600" dirty="0">
                <a:solidFill>
                  <a:srgbClr val="FFFF00"/>
                </a:solidFill>
                <a:latin typeface="Consolas" panose="020B0609020204030204" pitchFamily="49" charset="0"/>
              </a:rPr>
              <a:t>sent</a:t>
            </a:r>
            <a:r>
              <a:rPr lang="en-US" sz="1600" dirty="0">
                <a:latin typeface="Consolas" panose="020B0609020204030204" pitchFamily="49" charset="0"/>
              </a:rPr>
              <a:t> </a:t>
            </a:r>
            <a:r>
              <a:rPr lang="en-US" sz="1600" dirty="0">
                <a:solidFill>
                  <a:srgbClr val="FFFF00"/>
                </a:solidFill>
                <a:latin typeface="Consolas" panose="020B0609020204030204" pitchFamily="49" charset="0"/>
              </a:rPr>
              <a:t>to</a:t>
            </a:r>
            <a:r>
              <a:rPr lang="en-US" sz="1600" dirty="0">
                <a:latin typeface="Consolas" panose="020B0609020204030204" pitchFamily="49" charset="0"/>
              </a:rPr>
              <a:t> the </a:t>
            </a:r>
            <a:r>
              <a:rPr lang="en-US" sz="1600" dirty="0">
                <a:solidFill>
                  <a:srgbClr val="FFFF00"/>
                </a:solidFill>
                <a:latin typeface="Consolas" panose="020B0609020204030204" pitchFamily="49" charset="0"/>
              </a:rPr>
              <a:t>WriteLine</a:t>
            </a:r>
            <a:r>
              <a:rPr lang="en-US" sz="1600" dirty="0">
                <a:latin typeface="Consolas" panose="020B0609020204030204" pitchFamily="49" charset="0"/>
              </a:rPr>
              <a:t> method</a:t>
            </a:r>
          </a:p>
        </p:txBody>
      </p:sp>
    </p:spTree>
    <p:extLst>
      <p:ext uri="{BB962C8B-B14F-4D97-AF65-F5344CB8AC3E}">
        <p14:creationId xmlns:p14="http://schemas.microsoft.com/office/powerpoint/2010/main" val="285248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F381-3357-489D-8BA0-222150C6D2ED}"/>
              </a:ext>
            </a:extLst>
          </p:cNvPr>
          <p:cNvSpPr>
            <a:spLocks noGrp="1"/>
          </p:cNvSpPr>
          <p:nvPr>
            <p:ph type="title"/>
          </p:nvPr>
        </p:nvSpPr>
        <p:spPr>
          <a:xfrm>
            <a:off x="1995055" y="624110"/>
            <a:ext cx="9509557" cy="979059"/>
          </a:xfrm>
        </p:spPr>
        <p:txBody>
          <a:bodyPr/>
          <a:lstStyle/>
          <a:p>
            <a:r>
              <a:rPr lang="en-US" dirty="0"/>
              <a:t>Primary Operators</a:t>
            </a:r>
          </a:p>
        </p:txBody>
      </p:sp>
      <p:sp>
        <p:nvSpPr>
          <p:cNvPr id="3" name="Content Placeholder 2">
            <a:extLst>
              <a:ext uri="{FF2B5EF4-FFF2-40B4-BE49-F238E27FC236}">
                <a16:creationId xmlns:a16="http://schemas.microsoft.com/office/drawing/2014/main" id="{558FC193-C11B-437C-A962-44D2AF411702}"/>
              </a:ext>
            </a:extLst>
          </p:cNvPr>
          <p:cNvSpPr>
            <a:spLocks noGrp="1"/>
          </p:cNvSpPr>
          <p:nvPr>
            <p:ph idx="1"/>
          </p:nvPr>
        </p:nvSpPr>
        <p:spPr>
          <a:xfrm>
            <a:off x="1995055" y="1603169"/>
            <a:ext cx="9509557" cy="4308053"/>
          </a:xfrm>
        </p:spPr>
        <p:txBody>
          <a:bodyPr>
            <a:normAutofit/>
          </a:bodyPr>
          <a:lstStyle/>
          <a:p>
            <a:pPr marL="457200">
              <a:buFont typeface="+mj-lt"/>
              <a:buAutoNum type="arabicPeriod" startAt="2"/>
            </a:pPr>
            <a:r>
              <a:rPr lang="en-US" sz="2200" dirty="0"/>
              <a:t>Grouping operations to override or emphasize normal precedence. Example</a:t>
            </a:r>
            <a:br>
              <a:rPr lang="en-US" sz="2200" dirty="0"/>
            </a:br>
            <a:br>
              <a:rPr lang="en-US" sz="2200" dirty="0"/>
            </a:br>
            <a:r>
              <a:rPr lang="en-US" sz="1700" dirty="0">
                <a:latin typeface="Consolas" panose="020B0609020204030204" pitchFamily="49" charset="0"/>
              </a:rPr>
              <a:t>double result = </a:t>
            </a:r>
            <a:r>
              <a:rPr lang="en-US" sz="1700" dirty="0">
                <a:solidFill>
                  <a:srgbClr val="FFFF00"/>
                </a:solidFill>
                <a:latin typeface="Consolas" panose="020B0609020204030204" pitchFamily="49" charset="0"/>
              </a:rPr>
              <a:t>(5.7 + 37.3)</a:t>
            </a:r>
            <a:r>
              <a:rPr lang="en-US" sz="1700" dirty="0">
                <a:latin typeface="Consolas" panose="020B0609020204030204" pitchFamily="49" charset="0"/>
              </a:rPr>
              <a:t> * 5.2 / 2.6;		// Forces addition to occur </a:t>
            </a:r>
            <a:br>
              <a:rPr lang="en-US" sz="1700" dirty="0">
                <a:latin typeface="Consolas" panose="020B0609020204030204" pitchFamily="49" charset="0"/>
              </a:rPr>
            </a:br>
            <a:r>
              <a:rPr lang="en-US" sz="1700" dirty="0">
                <a:latin typeface="Consolas" panose="020B0609020204030204" pitchFamily="49" charset="0"/>
              </a:rPr>
              <a:t>												// before multiplication and </a:t>
            </a:r>
            <a:br>
              <a:rPr lang="en-US" sz="1700" dirty="0">
                <a:latin typeface="Consolas" panose="020B0609020204030204" pitchFamily="49" charset="0"/>
              </a:rPr>
            </a:br>
            <a:r>
              <a:rPr lang="en-US" sz="1700" dirty="0">
                <a:latin typeface="Consolas" panose="020B0609020204030204" pitchFamily="49" charset="0"/>
              </a:rPr>
              <a:t>												// division</a:t>
            </a:r>
          </a:p>
          <a:p>
            <a:pPr marL="857250" lvl="1" indent="-342900">
              <a:buFont typeface="+mj-lt"/>
              <a:buAutoNum type="arabicPeriod" startAt="2"/>
            </a:pPr>
            <a:endParaRPr lang="en-US" sz="2000" dirty="0"/>
          </a:p>
          <a:p>
            <a:pPr marL="457200">
              <a:buFont typeface="+mj-lt"/>
              <a:buAutoNum type="arabicPeriod" startAt="2"/>
            </a:pPr>
            <a:r>
              <a:rPr lang="en-US" sz="2200" dirty="0"/>
              <a:t>Casting between data types. Example</a:t>
            </a:r>
            <a:br>
              <a:rPr lang="en-US" sz="2200" dirty="0"/>
            </a:br>
            <a:br>
              <a:rPr lang="en-US" sz="2200" dirty="0"/>
            </a:br>
            <a:r>
              <a:rPr lang="en-US" sz="1600" dirty="0">
                <a:latin typeface="Consolas" panose="020B0609020204030204" pitchFamily="49" charset="0"/>
              </a:rPr>
              <a:t>int answer = </a:t>
            </a:r>
            <a:r>
              <a:rPr lang="en-US" sz="1600" dirty="0">
                <a:solidFill>
                  <a:srgbClr val="FFFF00"/>
                </a:solidFill>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Math.Sqrt</a:t>
            </a:r>
            <a:r>
              <a:rPr lang="en-US" sz="1600" dirty="0">
                <a:latin typeface="Consolas" panose="020B0609020204030204" pitchFamily="49" charset="0"/>
              </a:rPr>
              <a:t>(625);				// the sqrt method returns a</a:t>
            </a:r>
            <a:br>
              <a:rPr lang="en-US" sz="1600" dirty="0">
                <a:latin typeface="Consolas" panose="020B0609020204030204" pitchFamily="49" charset="0"/>
              </a:rPr>
            </a:br>
            <a:r>
              <a:rPr lang="en-US" sz="1600" dirty="0">
                <a:latin typeface="Consolas" panose="020B0609020204030204" pitchFamily="49" charset="0"/>
              </a:rPr>
              <a:t>												// double, so cast to an int</a:t>
            </a:r>
          </a:p>
        </p:txBody>
      </p:sp>
    </p:spTree>
    <p:extLst>
      <p:ext uri="{BB962C8B-B14F-4D97-AF65-F5344CB8AC3E}">
        <p14:creationId xmlns:p14="http://schemas.microsoft.com/office/powerpoint/2010/main" val="3659543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1253</TotalTime>
  <Words>5069</Words>
  <Application>Microsoft Office PowerPoint</Application>
  <PresentationFormat>Widescreen</PresentationFormat>
  <Paragraphs>302</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Century Gothic</vt:lpstr>
      <vt:lpstr>Consolas</vt:lpstr>
      <vt:lpstr>Wingdings 3</vt:lpstr>
      <vt:lpstr>Wisp</vt:lpstr>
      <vt:lpstr>Introduction to C#</vt:lpstr>
      <vt:lpstr>Agenda</vt:lpstr>
      <vt:lpstr>Overview of C# Operators</vt:lpstr>
      <vt:lpstr>Overview of Operators</vt:lpstr>
      <vt:lpstr>Overview of Operators</vt:lpstr>
      <vt:lpstr>Overview of Operators</vt:lpstr>
      <vt:lpstr>Primary Operators</vt:lpstr>
      <vt:lpstr>Primary Operators</vt:lpstr>
      <vt:lpstr>Primary Operators</vt:lpstr>
      <vt:lpstr>Primary Operators</vt:lpstr>
      <vt:lpstr>Primary Operators</vt:lpstr>
      <vt:lpstr>Unary Operators</vt:lpstr>
      <vt:lpstr>Unary Operators</vt:lpstr>
      <vt:lpstr>Unary Operators</vt:lpstr>
      <vt:lpstr>Unary Operators</vt:lpstr>
      <vt:lpstr>Binary Operators</vt:lpstr>
      <vt:lpstr>Binary Operators</vt:lpstr>
      <vt:lpstr>Binary Operators</vt:lpstr>
      <vt:lpstr>Binary Operators</vt:lpstr>
      <vt:lpstr>Binary Operators</vt:lpstr>
      <vt:lpstr>Binary Operators</vt:lpstr>
      <vt:lpstr>Binary Operators</vt:lpstr>
      <vt:lpstr>Binary Operators</vt:lpstr>
      <vt:lpstr>Binary Operators</vt:lpstr>
      <vt:lpstr>Ternary Operators</vt:lpstr>
      <vt:lpstr>Ternary Operators</vt:lpstr>
      <vt:lpstr>Assignment Operators</vt:lpstr>
      <vt:lpstr>Assignment Operators</vt:lpstr>
      <vt:lpstr>Assignment Operators</vt:lpstr>
      <vt:lpstr>Operators</vt:lpstr>
      <vt:lpstr>Methods in C# </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Methods in C#</vt:lpstr>
      <vt:lpstr>Properties in C#</vt:lpstr>
      <vt:lpstr>Properties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Martin, Charles</dc:creator>
  <cp:lastModifiedBy>Martin, Charles</cp:lastModifiedBy>
  <cp:revision>93</cp:revision>
  <dcterms:created xsi:type="dcterms:W3CDTF">2020-01-05T22:28:23Z</dcterms:created>
  <dcterms:modified xsi:type="dcterms:W3CDTF">2020-05-04T01:07:12Z</dcterms:modified>
</cp:coreProperties>
</file>