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31" r:id="rId1"/>
  </p:sldMasterIdLst>
  <p:sldIdLst>
    <p:sldId id="256" r:id="rId2"/>
    <p:sldId id="259" r:id="rId3"/>
    <p:sldId id="260" r:id="rId4"/>
    <p:sldId id="264" r:id="rId5"/>
    <p:sldId id="279" r:id="rId6"/>
    <p:sldId id="261" r:id="rId7"/>
    <p:sldId id="280" r:id="rId8"/>
    <p:sldId id="265" r:id="rId9"/>
    <p:sldId id="267" r:id="rId10"/>
    <p:sldId id="266" r:id="rId11"/>
    <p:sldId id="272" r:id="rId12"/>
    <p:sldId id="281" r:id="rId13"/>
    <p:sldId id="269" r:id="rId14"/>
    <p:sldId id="270" r:id="rId15"/>
    <p:sldId id="273" r:id="rId16"/>
    <p:sldId id="271" r:id="rId17"/>
    <p:sldId id="282" r:id="rId18"/>
    <p:sldId id="268" r:id="rId19"/>
    <p:sldId id="274" r:id="rId20"/>
    <p:sldId id="275" r:id="rId21"/>
    <p:sldId id="278" r:id="rId22"/>
    <p:sldId id="283" r:id="rId23"/>
    <p:sldId id="262" r:id="rId24"/>
    <p:sldId id="284" r:id="rId25"/>
    <p:sldId id="276" r:id="rId26"/>
    <p:sldId id="263" r:id="rId27"/>
    <p:sldId id="277"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FB6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1" d="100"/>
          <a:sy n="81" d="100"/>
        </p:scale>
        <p:origin x="85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4/11/2021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84641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91856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915109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489038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846868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643166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965574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64658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96212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32548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84166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73088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36926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59024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68942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47508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76351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4/11/2021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20353719"/>
      </p:ext>
    </p:extLst>
  </p:cSld>
  <p:clrMap bg1="dk1" tx1="lt1" bg2="dk2" tx2="lt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 id="2147483843" r:id="rId12"/>
    <p:sldLayoutId id="2147483844" r:id="rId13"/>
    <p:sldLayoutId id="2147483845" r:id="rId14"/>
    <p:sldLayoutId id="2147483846" r:id="rId15"/>
    <p:sldLayoutId id="2147483847" r:id="rId16"/>
    <p:sldLayoutId id="2147483848"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7BE3E-F58C-48B9-8702-58354EE7EE74}"/>
              </a:ext>
            </a:extLst>
          </p:cNvPr>
          <p:cNvSpPr>
            <a:spLocks noGrp="1"/>
          </p:cNvSpPr>
          <p:nvPr>
            <p:ph type="ctrTitle"/>
          </p:nvPr>
        </p:nvSpPr>
        <p:spPr>
          <a:xfrm>
            <a:off x="1876424" y="1122363"/>
            <a:ext cx="9702018" cy="2387600"/>
          </a:xfrm>
        </p:spPr>
        <p:txBody>
          <a:bodyPr>
            <a:normAutofit/>
          </a:bodyPr>
          <a:lstStyle/>
          <a:p>
            <a:r>
              <a:rPr lang="en-US" dirty="0">
                <a:solidFill>
                  <a:srgbClr val="D6FB68"/>
                </a:solidFill>
              </a:rPr>
              <a:t>Introduction to Program Flow</a:t>
            </a:r>
          </a:p>
        </p:txBody>
      </p:sp>
      <p:sp>
        <p:nvSpPr>
          <p:cNvPr id="3" name="Footer Placeholder 3">
            <a:extLst>
              <a:ext uri="{FF2B5EF4-FFF2-40B4-BE49-F238E27FC236}">
                <a16:creationId xmlns:a16="http://schemas.microsoft.com/office/drawing/2014/main" id="{70421BE3-0559-405B-9E2E-12230BA061F1}"/>
              </a:ext>
            </a:extLst>
          </p:cNvPr>
          <p:cNvSpPr txBox="1">
            <a:spLocks/>
          </p:cNvSpPr>
          <p:nvPr/>
        </p:nvSpPr>
        <p:spPr>
          <a:xfrm>
            <a:off x="9939646" y="6488258"/>
            <a:ext cx="2252353" cy="365125"/>
          </a:xfrm>
          <a:prstGeom prst="rect">
            <a:avLst/>
          </a:prstGeom>
        </p:spPr>
        <p:txBody>
          <a:bodyPr vert="horz" lIns="91440" tIns="45720" rIns="91440" bIns="45720" rtlCol="0" anchor="ctr"/>
          <a:lstStyle>
            <a:defPPr>
              <a:defRPr lang="en-US"/>
            </a:defPPr>
            <a:lvl1pPr marL="0" algn="l" defTabSz="457200" rtl="0" eaLnBrk="1" latinLnBrk="0" hangingPunct="1">
              <a:defRPr sz="105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tint val="75000"/>
                  </a:prstClr>
                </a:solidFill>
                <a:effectLst/>
                <a:uLnTx/>
                <a:uFillTx/>
                <a:latin typeface="Century Gothic" panose="020B0502020202020204"/>
                <a:ea typeface="+mn-ea"/>
                <a:cs typeface="+mn-cs"/>
              </a:rPr>
              <a:t>Last modified 04/11/21 </a:t>
            </a:r>
            <a:r>
              <a:rPr kumimoji="0" lang="en-US" sz="800" b="0" i="0" u="none" strike="noStrike" kern="1200" cap="none" spc="0" normalizeH="0" baseline="0" noProof="0">
                <a:ln>
                  <a:noFill/>
                </a:ln>
                <a:solidFill>
                  <a:prstClr val="white">
                    <a:tint val="75000"/>
                  </a:prstClr>
                </a:solidFill>
                <a:effectLst/>
                <a:uLnTx/>
                <a:uFillTx/>
                <a:latin typeface="Century Gothic" panose="020B0502020202020204"/>
                <a:ea typeface="+mn-ea"/>
                <a:cs typeface="+mn-cs"/>
              </a:rPr>
              <a:t>@11:56PM</a:t>
            </a:r>
            <a:endParaRPr kumimoji="0" lang="en-US" sz="800" b="0" i="0" u="none" strike="noStrike" kern="1200" cap="none" spc="0" normalizeH="0" baseline="0" noProof="0" dirty="0">
              <a:ln>
                <a:noFill/>
              </a:ln>
              <a:solidFill>
                <a:prstClr val="white">
                  <a:tint val="75000"/>
                </a:prstClr>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695537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A9BE8-73BA-412D-AB90-06DC98484489}"/>
              </a:ext>
            </a:extLst>
          </p:cNvPr>
          <p:cNvSpPr>
            <a:spLocks noGrp="1"/>
          </p:cNvSpPr>
          <p:nvPr>
            <p:ph type="title"/>
          </p:nvPr>
        </p:nvSpPr>
        <p:spPr>
          <a:xfrm>
            <a:off x="1141413" y="618518"/>
            <a:ext cx="9905998" cy="984651"/>
          </a:xfrm>
        </p:spPr>
        <p:txBody>
          <a:bodyPr>
            <a:normAutofit/>
          </a:bodyPr>
          <a:lstStyle/>
          <a:p>
            <a:r>
              <a:rPr lang="en-US" dirty="0">
                <a:solidFill>
                  <a:srgbClr val="D6FB68"/>
                </a:solidFill>
              </a:rPr>
              <a:t>Branching </a:t>
            </a:r>
            <a:r>
              <a:rPr lang="en-US" cap="none" dirty="0">
                <a:solidFill>
                  <a:srgbClr val="D6FB68"/>
                </a:solidFill>
              </a:rPr>
              <a:t>and</a:t>
            </a:r>
            <a:r>
              <a:rPr lang="en-US" dirty="0">
                <a:solidFill>
                  <a:srgbClr val="D6FB68"/>
                </a:solidFill>
              </a:rPr>
              <a:t> Selection Statements</a:t>
            </a:r>
          </a:p>
        </p:txBody>
      </p:sp>
      <p:sp>
        <p:nvSpPr>
          <p:cNvPr id="3" name="Content Placeholder 2">
            <a:extLst>
              <a:ext uri="{FF2B5EF4-FFF2-40B4-BE49-F238E27FC236}">
                <a16:creationId xmlns:a16="http://schemas.microsoft.com/office/drawing/2014/main" id="{28926BD7-3F28-4631-BC9F-F4FA588AB37A}"/>
              </a:ext>
            </a:extLst>
          </p:cNvPr>
          <p:cNvSpPr>
            <a:spLocks noGrp="1"/>
          </p:cNvSpPr>
          <p:nvPr>
            <p:ph idx="1"/>
          </p:nvPr>
        </p:nvSpPr>
        <p:spPr>
          <a:xfrm>
            <a:off x="1141412" y="1603169"/>
            <a:ext cx="9905999" cy="4188032"/>
          </a:xfrm>
        </p:spPr>
        <p:txBody>
          <a:bodyPr>
            <a:normAutofit/>
          </a:bodyPr>
          <a:lstStyle/>
          <a:p>
            <a:r>
              <a:rPr lang="en-US" sz="2800" dirty="0">
                <a:solidFill>
                  <a:srgbClr val="D6FB68"/>
                </a:solidFill>
              </a:rPr>
              <a:t>The if-else if-else (slightly) more complex version of an if statement</a:t>
            </a:r>
          </a:p>
          <a:p>
            <a:pPr lvl="1"/>
            <a:r>
              <a:rPr lang="en-US" sz="2400" dirty="0">
                <a:solidFill>
                  <a:srgbClr val="D6FB68"/>
                </a:solidFill>
              </a:rPr>
              <a:t>There can be multiple else-if clauses</a:t>
            </a:r>
          </a:p>
          <a:p>
            <a:pPr lvl="1"/>
            <a:r>
              <a:rPr lang="en-US" sz="2400" dirty="0">
                <a:solidFill>
                  <a:srgbClr val="D6FB68"/>
                </a:solidFill>
              </a:rPr>
              <a:t>Just as with a simple if statement, the final else is only used as needed</a:t>
            </a:r>
          </a:p>
          <a:p>
            <a:pPr lvl="1"/>
            <a:r>
              <a:rPr lang="en-US" sz="2400" dirty="0">
                <a:solidFill>
                  <a:srgbClr val="D6FB68"/>
                </a:solidFill>
              </a:rPr>
              <a:t>Each clause is mutually exclusive</a:t>
            </a:r>
          </a:p>
          <a:p>
            <a:pPr lvl="2"/>
            <a:r>
              <a:rPr lang="en-US" sz="2000" dirty="0">
                <a:solidFill>
                  <a:srgbClr val="D6FB68"/>
                </a:solidFill>
              </a:rPr>
              <a:t>When the first if clause is false, control falls to the next else if clause</a:t>
            </a:r>
          </a:p>
          <a:p>
            <a:pPr lvl="2"/>
            <a:r>
              <a:rPr lang="en-US" sz="2000" dirty="0">
                <a:solidFill>
                  <a:srgbClr val="D6FB68"/>
                </a:solidFill>
              </a:rPr>
              <a:t>When the condition of the else if clause is false, control falls to the next executable line, which can be another else if, and else or the continuation of the program after the if/else if statements</a:t>
            </a:r>
          </a:p>
        </p:txBody>
      </p:sp>
    </p:spTree>
    <p:extLst>
      <p:ext uri="{BB962C8B-B14F-4D97-AF65-F5344CB8AC3E}">
        <p14:creationId xmlns:p14="http://schemas.microsoft.com/office/powerpoint/2010/main" val="247981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A9BE8-73BA-412D-AB90-06DC98484489}"/>
              </a:ext>
            </a:extLst>
          </p:cNvPr>
          <p:cNvSpPr>
            <a:spLocks noGrp="1"/>
          </p:cNvSpPr>
          <p:nvPr>
            <p:ph type="title"/>
          </p:nvPr>
        </p:nvSpPr>
        <p:spPr>
          <a:xfrm>
            <a:off x="1141413" y="618518"/>
            <a:ext cx="9905998" cy="984651"/>
          </a:xfrm>
        </p:spPr>
        <p:txBody>
          <a:bodyPr>
            <a:normAutofit/>
          </a:bodyPr>
          <a:lstStyle/>
          <a:p>
            <a:r>
              <a:rPr lang="en-US" dirty="0">
                <a:solidFill>
                  <a:srgbClr val="D6FB68"/>
                </a:solidFill>
              </a:rPr>
              <a:t>Branching </a:t>
            </a:r>
            <a:r>
              <a:rPr lang="en-US" cap="none" dirty="0">
                <a:solidFill>
                  <a:srgbClr val="D6FB68"/>
                </a:solidFill>
              </a:rPr>
              <a:t>and</a:t>
            </a:r>
            <a:r>
              <a:rPr lang="en-US" dirty="0">
                <a:solidFill>
                  <a:srgbClr val="D6FB68"/>
                </a:solidFill>
              </a:rPr>
              <a:t> Selection Statements</a:t>
            </a:r>
          </a:p>
        </p:txBody>
      </p:sp>
      <p:sp>
        <p:nvSpPr>
          <p:cNvPr id="3" name="Content Placeholder 2">
            <a:extLst>
              <a:ext uri="{FF2B5EF4-FFF2-40B4-BE49-F238E27FC236}">
                <a16:creationId xmlns:a16="http://schemas.microsoft.com/office/drawing/2014/main" id="{28926BD7-3F28-4631-BC9F-F4FA588AB37A}"/>
              </a:ext>
            </a:extLst>
          </p:cNvPr>
          <p:cNvSpPr>
            <a:spLocks noGrp="1"/>
          </p:cNvSpPr>
          <p:nvPr>
            <p:ph idx="1"/>
          </p:nvPr>
        </p:nvSpPr>
        <p:spPr>
          <a:xfrm>
            <a:off x="1141412" y="1603168"/>
            <a:ext cx="9905999" cy="4441372"/>
          </a:xfrm>
        </p:spPr>
        <p:txBody>
          <a:bodyPr>
            <a:normAutofit/>
          </a:bodyPr>
          <a:lstStyle/>
          <a:p>
            <a:r>
              <a:rPr lang="en-US" dirty="0">
                <a:solidFill>
                  <a:srgbClr val="D6FB68"/>
                </a:solidFill>
              </a:rPr>
              <a:t>A common programming occurrence is for selection statement to have other selection statements within their bodies (either the if body or the else body)</a:t>
            </a:r>
          </a:p>
          <a:p>
            <a:pPr lvl="1"/>
            <a:r>
              <a:rPr lang="en-US" sz="2100" dirty="0">
                <a:solidFill>
                  <a:srgbClr val="D6FB68"/>
                </a:solidFill>
              </a:rPr>
              <a:t>This is known as ‘nesting’ </a:t>
            </a:r>
          </a:p>
          <a:p>
            <a:r>
              <a:rPr lang="en-US" dirty="0">
                <a:solidFill>
                  <a:srgbClr val="D6FB68"/>
                </a:solidFill>
              </a:rPr>
              <a:t>In order to get to the nested statement, the body must run</a:t>
            </a:r>
          </a:p>
          <a:p>
            <a:pPr lvl="1"/>
            <a:r>
              <a:rPr lang="en-US" sz="2100" dirty="0">
                <a:solidFill>
                  <a:srgbClr val="D6FB68"/>
                </a:solidFill>
              </a:rPr>
              <a:t>To get to an if statement nested within an if statement, the outer (first) condition must be true</a:t>
            </a:r>
          </a:p>
          <a:p>
            <a:pPr lvl="1"/>
            <a:r>
              <a:rPr lang="en-US" sz="2100" dirty="0">
                <a:solidFill>
                  <a:srgbClr val="D6FB68"/>
                </a:solidFill>
              </a:rPr>
              <a:t>Selection statements can be nested in the if statement body, the else body or both can have nested selection statements</a:t>
            </a:r>
          </a:p>
        </p:txBody>
      </p:sp>
    </p:spTree>
    <p:extLst>
      <p:ext uri="{BB962C8B-B14F-4D97-AF65-F5344CB8AC3E}">
        <p14:creationId xmlns:p14="http://schemas.microsoft.com/office/powerpoint/2010/main" val="3754752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A9BE8-73BA-412D-AB90-06DC98484489}"/>
              </a:ext>
            </a:extLst>
          </p:cNvPr>
          <p:cNvSpPr>
            <a:spLocks noGrp="1"/>
          </p:cNvSpPr>
          <p:nvPr>
            <p:ph type="title"/>
          </p:nvPr>
        </p:nvSpPr>
        <p:spPr>
          <a:xfrm>
            <a:off x="1141413" y="618518"/>
            <a:ext cx="9905998" cy="984651"/>
          </a:xfrm>
        </p:spPr>
        <p:txBody>
          <a:bodyPr>
            <a:normAutofit/>
          </a:bodyPr>
          <a:lstStyle/>
          <a:p>
            <a:r>
              <a:rPr lang="en-US" dirty="0">
                <a:solidFill>
                  <a:srgbClr val="D6FB68"/>
                </a:solidFill>
              </a:rPr>
              <a:t>Branching </a:t>
            </a:r>
            <a:r>
              <a:rPr lang="en-US" cap="none" dirty="0">
                <a:solidFill>
                  <a:srgbClr val="D6FB68"/>
                </a:solidFill>
              </a:rPr>
              <a:t>and</a:t>
            </a:r>
            <a:r>
              <a:rPr lang="en-US" dirty="0">
                <a:solidFill>
                  <a:srgbClr val="D6FB68"/>
                </a:solidFill>
              </a:rPr>
              <a:t> Selection Statements</a:t>
            </a:r>
          </a:p>
        </p:txBody>
      </p:sp>
      <p:sp>
        <p:nvSpPr>
          <p:cNvPr id="3" name="Content Placeholder 2">
            <a:extLst>
              <a:ext uri="{FF2B5EF4-FFF2-40B4-BE49-F238E27FC236}">
                <a16:creationId xmlns:a16="http://schemas.microsoft.com/office/drawing/2014/main" id="{28926BD7-3F28-4631-BC9F-F4FA588AB37A}"/>
              </a:ext>
            </a:extLst>
          </p:cNvPr>
          <p:cNvSpPr>
            <a:spLocks noGrp="1"/>
          </p:cNvSpPr>
          <p:nvPr>
            <p:ph idx="1"/>
          </p:nvPr>
        </p:nvSpPr>
        <p:spPr>
          <a:xfrm>
            <a:off x="1141412" y="1603168"/>
            <a:ext cx="9905999" cy="4441372"/>
          </a:xfrm>
        </p:spPr>
        <p:txBody>
          <a:bodyPr>
            <a:normAutofit/>
          </a:bodyPr>
          <a:lstStyle/>
          <a:p>
            <a:r>
              <a:rPr lang="en-US" dirty="0">
                <a:solidFill>
                  <a:srgbClr val="D6FB68"/>
                </a:solidFill>
              </a:rPr>
              <a:t>Note: else if clauses are essentially if statements nested within the else body, that is:</a:t>
            </a:r>
            <a:br>
              <a:rPr lang="en-US" dirty="0">
                <a:solidFill>
                  <a:srgbClr val="D6FB68"/>
                </a:solidFill>
              </a:rPr>
            </a:br>
            <a:r>
              <a:rPr lang="en-US" dirty="0">
                <a:solidFill>
                  <a:srgbClr val="D6FB68"/>
                </a:solidFill>
              </a:rPr>
              <a:t>	</a:t>
            </a:r>
            <a:r>
              <a:rPr lang="en-US" sz="1600" dirty="0">
                <a:solidFill>
                  <a:srgbClr val="D6FB68"/>
                </a:solidFill>
                <a:latin typeface="Consolas" panose="020B0609020204030204" pitchFamily="49" charset="0"/>
              </a:rPr>
              <a:t>else if (</a:t>
            </a:r>
            <a:r>
              <a:rPr lang="en-US" sz="1600" dirty="0">
                <a:solidFill>
                  <a:srgbClr val="C00000"/>
                </a:solidFill>
                <a:latin typeface="Consolas" panose="020B0609020204030204" pitchFamily="49" charset="0"/>
              </a:rPr>
              <a:t>condition</a:t>
            </a:r>
            <a:r>
              <a:rPr lang="en-US" sz="1600" dirty="0">
                <a:solidFill>
                  <a:srgbClr val="D6FB68"/>
                </a:solidFill>
                <a:latin typeface="Consolas" panose="020B0609020204030204" pitchFamily="49" charset="0"/>
              </a:rPr>
              <a:t>)  </a:t>
            </a:r>
            <a:br>
              <a:rPr lang="en-US" sz="1600" dirty="0">
                <a:solidFill>
                  <a:srgbClr val="D6FB68"/>
                </a:solidFill>
                <a:latin typeface="Consolas" panose="020B0609020204030204" pitchFamily="49" charset="0"/>
              </a:rPr>
            </a:br>
            <a:r>
              <a:rPr lang="en-US" dirty="0">
                <a:solidFill>
                  <a:srgbClr val="D6FB68"/>
                </a:solidFill>
              </a:rPr>
              <a:t>is the same as</a:t>
            </a:r>
            <a:br>
              <a:rPr lang="en-US" dirty="0">
                <a:solidFill>
                  <a:srgbClr val="D6FB68"/>
                </a:solidFill>
              </a:rPr>
            </a:br>
            <a:r>
              <a:rPr lang="en-US" dirty="0">
                <a:solidFill>
                  <a:srgbClr val="D6FB68"/>
                </a:solidFill>
              </a:rPr>
              <a:t>	</a:t>
            </a:r>
            <a:r>
              <a:rPr lang="en-US" sz="1600" dirty="0">
                <a:solidFill>
                  <a:srgbClr val="D6FB68"/>
                </a:solidFill>
                <a:latin typeface="Consolas" panose="020B0609020204030204" pitchFamily="49" charset="0"/>
              </a:rPr>
              <a:t>else</a:t>
            </a:r>
            <a:br>
              <a:rPr lang="en-US" sz="1600" dirty="0">
                <a:solidFill>
                  <a:srgbClr val="D6FB68"/>
                </a:solidFill>
                <a:latin typeface="Consolas" panose="020B0609020204030204" pitchFamily="49" charset="0"/>
              </a:rPr>
            </a:br>
            <a:r>
              <a:rPr lang="en-US" sz="1600" dirty="0">
                <a:solidFill>
                  <a:srgbClr val="D6FB68"/>
                </a:solidFill>
                <a:latin typeface="Consolas" panose="020B0609020204030204" pitchFamily="49" charset="0"/>
              </a:rPr>
              <a:t>	{</a:t>
            </a:r>
            <a:br>
              <a:rPr lang="en-US" sz="1600" dirty="0">
                <a:solidFill>
                  <a:srgbClr val="D6FB68"/>
                </a:solidFill>
                <a:latin typeface="Consolas" panose="020B0609020204030204" pitchFamily="49" charset="0"/>
              </a:rPr>
            </a:br>
            <a:r>
              <a:rPr lang="en-US" sz="1600" dirty="0">
                <a:solidFill>
                  <a:srgbClr val="D6FB68"/>
                </a:solidFill>
                <a:latin typeface="Consolas" panose="020B0609020204030204" pitchFamily="49" charset="0"/>
              </a:rPr>
              <a:t>   	    if(</a:t>
            </a:r>
            <a:r>
              <a:rPr lang="en-US" sz="1600" dirty="0">
                <a:solidFill>
                  <a:srgbClr val="C00000"/>
                </a:solidFill>
                <a:latin typeface="Consolas" panose="020B0609020204030204" pitchFamily="49" charset="0"/>
              </a:rPr>
              <a:t>condition</a:t>
            </a:r>
            <a:r>
              <a:rPr lang="en-US" sz="1600" dirty="0">
                <a:solidFill>
                  <a:srgbClr val="D6FB68"/>
                </a:solidFill>
                <a:latin typeface="Consolas" panose="020B0609020204030204" pitchFamily="49" charset="0"/>
              </a:rPr>
              <a:t>)</a:t>
            </a:r>
          </a:p>
        </p:txBody>
      </p:sp>
    </p:spTree>
    <p:extLst>
      <p:ext uri="{BB962C8B-B14F-4D97-AF65-F5344CB8AC3E}">
        <p14:creationId xmlns:p14="http://schemas.microsoft.com/office/powerpoint/2010/main" val="2951282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A9BE8-73BA-412D-AB90-06DC98484489}"/>
              </a:ext>
            </a:extLst>
          </p:cNvPr>
          <p:cNvSpPr>
            <a:spLocks noGrp="1"/>
          </p:cNvSpPr>
          <p:nvPr>
            <p:ph type="title"/>
          </p:nvPr>
        </p:nvSpPr>
        <p:spPr>
          <a:xfrm>
            <a:off x="1141413" y="618518"/>
            <a:ext cx="9905998" cy="984651"/>
          </a:xfrm>
        </p:spPr>
        <p:txBody>
          <a:bodyPr>
            <a:normAutofit/>
          </a:bodyPr>
          <a:lstStyle/>
          <a:p>
            <a:r>
              <a:rPr lang="en-US" dirty="0">
                <a:solidFill>
                  <a:srgbClr val="D6FB68"/>
                </a:solidFill>
              </a:rPr>
              <a:t>Branching </a:t>
            </a:r>
            <a:r>
              <a:rPr lang="en-US" cap="none" dirty="0">
                <a:solidFill>
                  <a:srgbClr val="D6FB68"/>
                </a:solidFill>
              </a:rPr>
              <a:t>and</a:t>
            </a:r>
            <a:r>
              <a:rPr lang="en-US" dirty="0">
                <a:solidFill>
                  <a:srgbClr val="D6FB68"/>
                </a:solidFill>
              </a:rPr>
              <a:t> Selection Statements</a:t>
            </a:r>
          </a:p>
        </p:txBody>
      </p:sp>
      <p:sp>
        <p:nvSpPr>
          <p:cNvPr id="3" name="Content Placeholder 2">
            <a:extLst>
              <a:ext uri="{FF2B5EF4-FFF2-40B4-BE49-F238E27FC236}">
                <a16:creationId xmlns:a16="http://schemas.microsoft.com/office/drawing/2014/main" id="{28926BD7-3F28-4631-BC9F-F4FA588AB37A}"/>
              </a:ext>
            </a:extLst>
          </p:cNvPr>
          <p:cNvSpPr>
            <a:spLocks noGrp="1"/>
          </p:cNvSpPr>
          <p:nvPr>
            <p:ph idx="1"/>
          </p:nvPr>
        </p:nvSpPr>
        <p:spPr>
          <a:xfrm>
            <a:off x="1141412" y="1603168"/>
            <a:ext cx="9905999" cy="4370119"/>
          </a:xfrm>
        </p:spPr>
        <p:txBody>
          <a:bodyPr>
            <a:normAutofit fontScale="92500" lnSpcReduction="10000"/>
          </a:bodyPr>
          <a:lstStyle/>
          <a:p>
            <a:r>
              <a:rPr lang="en-US" sz="2200" dirty="0">
                <a:solidFill>
                  <a:srgbClr val="D6FB68"/>
                </a:solidFill>
              </a:rPr>
              <a:t>Syntax</a:t>
            </a:r>
            <a:br>
              <a:rPr lang="en-US" dirty="0">
                <a:solidFill>
                  <a:srgbClr val="D6FB68"/>
                </a:solidFill>
              </a:rPr>
            </a:br>
            <a:r>
              <a:rPr lang="en-US" sz="1500" dirty="0">
                <a:solidFill>
                  <a:srgbClr val="D6FB68"/>
                </a:solidFill>
                <a:latin typeface="Consolas" panose="020B0609020204030204" pitchFamily="49" charset="0"/>
              </a:rPr>
              <a:t>if(</a:t>
            </a:r>
            <a:r>
              <a:rPr lang="en-US" sz="1500" dirty="0">
                <a:solidFill>
                  <a:srgbClr val="C00000"/>
                </a:solidFill>
                <a:latin typeface="Consolas" panose="020B0609020204030204" pitchFamily="49" charset="0"/>
              </a:rPr>
              <a:t>condition</a:t>
            </a:r>
            <a:r>
              <a:rPr lang="en-US" sz="1500" dirty="0">
                <a:solidFill>
                  <a:srgbClr val="D6FB68"/>
                </a:solidFill>
                <a:latin typeface="Consolas" panose="020B0609020204030204" pitchFamily="49" charset="0"/>
              </a:rPr>
              <a:t>)</a:t>
            </a:r>
            <a:br>
              <a:rPr lang="en-US" sz="1500" dirty="0">
                <a:solidFill>
                  <a:srgbClr val="D6FB68"/>
                </a:solidFill>
                <a:latin typeface="Consolas" panose="020B0609020204030204" pitchFamily="49" charset="0"/>
              </a:rPr>
            </a:br>
            <a:r>
              <a:rPr lang="en-US" sz="1500" dirty="0">
                <a:solidFill>
                  <a:srgbClr val="D6FB68"/>
                </a:solidFill>
                <a:latin typeface="Consolas" panose="020B0609020204030204" pitchFamily="49" charset="0"/>
              </a:rPr>
              <a:t>{</a:t>
            </a:r>
            <a:br>
              <a:rPr lang="en-US" sz="1500" dirty="0">
                <a:solidFill>
                  <a:srgbClr val="D6FB68"/>
                </a:solidFill>
                <a:latin typeface="Consolas" panose="020B0609020204030204" pitchFamily="49" charset="0"/>
              </a:rPr>
            </a:br>
            <a:r>
              <a:rPr lang="en-US" sz="1500" dirty="0">
                <a:solidFill>
                  <a:srgbClr val="D6FB68"/>
                </a:solidFill>
                <a:latin typeface="Consolas" panose="020B0609020204030204" pitchFamily="49" charset="0"/>
              </a:rPr>
              <a:t>    //true condition programming statements</a:t>
            </a:r>
            <a:br>
              <a:rPr lang="en-US" sz="1500" dirty="0">
                <a:solidFill>
                  <a:srgbClr val="D6FB68"/>
                </a:solidFill>
                <a:latin typeface="Consolas" panose="020B0609020204030204" pitchFamily="49" charset="0"/>
              </a:rPr>
            </a:br>
            <a:r>
              <a:rPr lang="en-US" sz="1500" dirty="0">
                <a:solidFill>
                  <a:srgbClr val="D6FB68"/>
                </a:solidFill>
                <a:latin typeface="Consolas" panose="020B0609020204030204" pitchFamily="49" charset="0"/>
              </a:rPr>
              <a:t>}</a:t>
            </a:r>
            <a:br>
              <a:rPr lang="en-US" sz="1500" dirty="0">
                <a:solidFill>
                  <a:srgbClr val="D6FB68"/>
                </a:solidFill>
                <a:latin typeface="Consolas" panose="020B0609020204030204" pitchFamily="49" charset="0"/>
              </a:rPr>
            </a:br>
            <a:r>
              <a:rPr lang="en-US" sz="1500" dirty="0">
                <a:solidFill>
                  <a:srgbClr val="D6FB68"/>
                </a:solidFill>
                <a:latin typeface="Consolas" panose="020B0609020204030204" pitchFamily="49" charset="0"/>
              </a:rPr>
              <a:t>else if(a second and independent </a:t>
            </a:r>
            <a:r>
              <a:rPr lang="en-US" sz="1500" dirty="0">
                <a:solidFill>
                  <a:srgbClr val="C00000"/>
                </a:solidFill>
                <a:latin typeface="Consolas" panose="020B0609020204030204" pitchFamily="49" charset="0"/>
              </a:rPr>
              <a:t>condition</a:t>
            </a:r>
            <a:r>
              <a:rPr lang="en-US" sz="1500" dirty="0">
                <a:solidFill>
                  <a:srgbClr val="D6FB68"/>
                </a:solidFill>
                <a:latin typeface="Consolas" panose="020B0609020204030204" pitchFamily="49" charset="0"/>
              </a:rPr>
              <a:t>)</a:t>
            </a:r>
            <a:br>
              <a:rPr lang="en-US" sz="1500" dirty="0">
                <a:solidFill>
                  <a:srgbClr val="D6FB68"/>
                </a:solidFill>
                <a:latin typeface="Consolas" panose="020B0609020204030204" pitchFamily="49" charset="0"/>
              </a:rPr>
            </a:br>
            <a:r>
              <a:rPr lang="en-US" sz="1500" dirty="0">
                <a:solidFill>
                  <a:srgbClr val="D6FB68"/>
                </a:solidFill>
                <a:latin typeface="Consolas" panose="020B0609020204030204" pitchFamily="49" charset="0"/>
              </a:rPr>
              <a:t>{</a:t>
            </a:r>
            <a:br>
              <a:rPr lang="en-US" sz="1500" dirty="0">
                <a:solidFill>
                  <a:srgbClr val="D6FB68"/>
                </a:solidFill>
                <a:latin typeface="Consolas" panose="020B0609020204030204" pitchFamily="49" charset="0"/>
              </a:rPr>
            </a:br>
            <a:r>
              <a:rPr lang="en-US" sz="1500" dirty="0">
                <a:solidFill>
                  <a:srgbClr val="D6FB68"/>
                </a:solidFill>
                <a:latin typeface="Consolas" panose="020B0609020204030204" pitchFamily="49" charset="0"/>
              </a:rPr>
              <a:t>    // first else if condition programming statements</a:t>
            </a:r>
            <a:br>
              <a:rPr lang="en-US" sz="1500" dirty="0">
                <a:solidFill>
                  <a:srgbClr val="D6FB68"/>
                </a:solidFill>
                <a:latin typeface="Consolas" panose="020B0609020204030204" pitchFamily="49" charset="0"/>
              </a:rPr>
            </a:br>
            <a:r>
              <a:rPr lang="en-US" sz="1500" dirty="0">
                <a:solidFill>
                  <a:srgbClr val="D6FB68"/>
                </a:solidFill>
                <a:latin typeface="Consolas" panose="020B0609020204030204" pitchFamily="49" charset="0"/>
              </a:rPr>
              <a:t>}</a:t>
            </a:r>
            <a:br>
              <a:rPr lang="en-US" sz="1500" dirty="0">
                <a:solidFill>
                  <a:srgbClr val="D6FB68"/>
                </a:solidFill>
                <a:latin typeface="Consolas" panose="020B0609020204030204" pitchFamily="49" charset="0"/>
              </a:rPr>
            </a:br>
            <a:r>
              <a:rPr lang="en-US" sz="1500" dirty="0">
                <a:solidFill>
                  <a:srgbClr val="D6FB68"/>
                </a:solidFill>
                <a:latin typeface="Consolas" panose="020B0609020204030204" pitchFamily="49" charset="0"/>
              </a:rPr>
              <a:t>else if(a third and independent </a:t>
            </a:r>
            <a:r>
              <a:rPr lang="en-US" sz="1500" dirty="0">
                <a:solidFill>
                  <a:srgbClr val="C00000"/>
                </a:solidFill>
                <a:latin typeface="Consolas" panose="020B0609020204030204" pitchFamily="49" charset="0"/>
              </a:rPr>
              <a:t>condition</a:t>
            </a:r>
            <a:r>
              <a:rPr lang="en-US" sz="1500" dirty="0">
                <a:solidFill>
                  <a:srgbClr val="D6FB68"/>
                </a:solidFill>
                <a:latin typeface="Consolas" panose="020B0609020204030204" pitchFamily="49" charset="0"/>
              </a:rPr>
              <a:t>)</a:t>
            </a:r>
            <a:br>
              <a:rPr lang="en-US" sz="1500" dirty="0">
                <a:solidFill>
                  <a:srgbClr val="D6FB68"/>
                </a:solidFill>
                <a:latin typeface="Consolas" panose="020B0609020204030204" pitchFamily="49" charset="0"/>
              </a:rPr>
            </a:br>
            <a:r>
              <a:rPr lang="en-US" sz="1500" dirty="0">
                <a:solidFill>
                  <a:srgbClr val="D6FB68"/>
                </a:solidFill>
                <a:latin typeface="Consolas" panose="020B0609020204030204" pitchFamily="49" charset="0"/>
              </a:rPr>
              <a:t>{</a:t>
            </a:r>
            <a:br>
              <a:rPr lang="en-US" sz="1500" dirty="0">
                <a:solidFill>
                  <a:srgbClr val="D6FB68"/>
                </a:solidFill>
                <a:latin typeface="Consolas" panose="020B0609020204030204" pitchFamily="49" charset="0"/>
              </a:rPr>
            </a:br>
            <a:r>
              <a:rPr lang="en-US" sz="1500" dirty="0">
                <a:solidFill>
                  <a:srgbClr val="D6FB68"/>
                </a:solidFill>
                <a:latin typeface="Consolas" panose="020B0609020204030204" pitchFamily="49" charset="0"/>
              </a:rPr>
              <a:t>    //second else if condition programming statements</a:t>
            </a:r>
            <a:br>
              <a:rPr lang="en-US" sz="1500" dirty="0">
                <a:solidFill>
                  <a:srgbClr val="D6FB68"/>
                </a:solidFill>
                <a:latin typeface="Consolas" panose="020B0609020204030204" pitchFamily="49" charset="0"/>
              </a:rPr>
            </a:br>
            <a:r>
              <a:rPr lang="en-US" sz="1500" dirty="0">
                <a:solidFill>
                  <a:srgbClr val="D6FB68"/>
                </a:solidFill>
                <a:latin typeface="Consolas" panose="020B0609020204030204" pitchFamily="49" charset="0"/>
              </a:rPr>
              <a:t>} </a:t>
            </a:r>
            <a:br>
              <a:rPr lang="en-US" sz="1500" dirty="0">
                <a:solidFill>
                  <a:srgbClr val="D6FB68"/>
                </a:solidFill>
                <a:latin typeface="Consolas" panose="020B0609020204030204" pitchFamily="49" charset="0"/>
              </a:rPr>
            </a:br>
            <a:r>
              <a:rPr lang="en-US" sz="1500" dirty="0">
                <a:solidFill>
                  <a:srgbClr val="D6FB68"/>
                </a:solidFill>
                <a:latin typeface="Consolas" panose="020B0609020204030204" pitchFamily="49" charset="0"/>
              </a:rPr>
              <a:t>else</a:t>
            </a:r>
            <a:br>
              <a:rPr lang="en-US" sz="1500" dirty="0">
                <a:solidFill>
                  <a:srgbClr val="D6FB68"/>
                </a:solidFill>
                <a:latin typeface="Consolas" panose="020B0609020204030204" pitchFamily="49" charset="0"/>
              </a:rPr>
            </a:br>
            <a:r>
              <a:rPr lang="en-US" sz="1500" dirty="0">
                <a:solidFill>
                  <a:srgbClr val="D6FB68"/>
                </a:solidFill>
                <a:latin typeface="Consolas" panose="020B0609020204030204" pitchFamily="49" charset="0"/>
              </a:rPr>
              <a:t>{</a:t>
            </a:r>
            <a:br>
              <a:rPr lang="en-US" sz="1500" dirty="0">
                <a:solidFill>
                  <a:srgbClr val="D6FB68"/>
                </a:solidFill>
                <a:latin typeface="Consolas" panose="020B0609020204030204" pitchFamily="49" charset="0"/>
              </a:rPr>
            </a:br>
            <a:r>
              <a:rPr lang="en-US" sz="1500" dirty="0">
                <a:solidFill>
                  <a:srgbClr val="D6FB68"/>
                </a:solidFill>
                <a:latin typeface="Consolas" panose="020B0609020204030204" pitchFamily="49" charset="0"/>
              </a:rPr>
              <a:t>    //all false condition programming statements</a:t>
            </a:r>
            <a:br>
              <a:rPr lang="en-US" sz="1500" dirty="0">
                <a:solidFill>
                  <a:srgbClr val="D6FB68"/>
                </a:solidFill>
                <a:latin typeface="Consolas" panose="020B0609020204030204" pitchFamily="49" charset="0"/>
              </a:rPr>
            </a:br>
            <a:r>
              <a:rPr lang="en-US" sz="1500" dirty="0">
                <a:solidFill>
                  <a:srgbClr val="D6FB68"/>
                </a:solidFill>
                <a:latin typeface="Consolas" panose="020B0609020204030204" pitchFamily="49" charset="0"/>
              </a:rPr>
              <a:t>}</a:t>
            </a:r>
          </a:p>
        </p:txBody>
      </p:sp>
    </p:spTree>
    <p:extLst>
      <p:ext uri="{BB962C8B-B14F-4D97-AF65-F5344CB8AC3E}">
        <p14:creationId xmlns:p14="http://schemas.microsoft.com/office/powerpoint/2010/main" val="3631251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A9BE8-73BA-412D-AB90-06DC98484489}"/>
              </a:ext>
            </a:extLst>
          </p:cNvPr>
          <p:cNvSpPr>
            <a:spLocks noGrp="1"/>
          </p:cNvSpPr>
          <p:nvPr>
            <p:ph type="title"/>
          </p:nvPr>
        </p:nvSpPr>
        <p:spPr>
          <a:xfrm>
            <a:off x="1141413" y="618518"/>
            <a:ext cx="9905998" cy="984651"/>
          </a:xfrm>
        </p:spPr>
        <p:txBody>
          <a:bodyPr>
            <a:normAutofit/>
          </a:bodyPr>
          <a:lstStyle/>
          <a:p>
            <a:r>
              <a:rPr lang="en-US" dirty="0">
                <a:solidFill>
                  <a:srgbClr val="D6FB68"/>
                </a:solidFill>
              </a:rPr>
              <a:t>Branching </a:t>
            </a:r>
            <a:r>
              <a:rPr lang="en-US" cap="none" dirty="0">
                <a:solidFill>
                  <a:srgbClr val="D6FB68"/>
                </a:solidFill>
              </a:rPr>
              <a:t>and</a:t>
            </a:r>
            <a:r>
              <a:rPr lang="en-US" dirty="0">
                <a:solidFill>
                  <a:srgbClr val="D6FB68"/>
                </a:solidFill>
              </a:rPr>
              <a:t> Selection Statements</a:t>
            </a:r>
          </a:p>
        </p:txBody>
      </p:sp>
      <p:sp>
        <p:nvSpPr>
          <p:cNvPr id="3" name="Content Placeholder 2">
            <a:extLst>
              <a:ext uri="{FF2B5EF4-FFF2-40B4-BE49-F238E27FC236}">
                <a16:creationId xmlns:a16="http://schemas.microsoft.com/office/drawing/2014/main" id="{28926BD7-3F28-4631-BC9F-F4FA588AB37A}"/>
              </a:ext>
            </a:extLst>
          </p:cNvPr>
          <p:cNvSpPr>
            <a:spLocks noGrp="1"/>
          </p:cNvSpPr>
          <p:nvPr>
            <p:ph idx="1"/>
          </p:nvPr>
        </p:nvSpPr>
        <p:spPr>
          <a:xfrm>
            <a:off x="1141412" y="1603168"/>
            <a:ext cx="9905999" cy="4636314"/>
          </a:xfrm>
        </p:spPr>
        <p:txBody>
          <a:bodyPr>
            <a:normAutofit lnSpcReduction="10000"/>
          </a:bodyPr>
          <a:lstStyle/>
          <a:p>
            <a:r>
              <a:rPr lang="en-US" sz="2200" dirty="0">
                <a:solidFill>
                  <a:srgbClr val="D6FB68"/>
                </a:solidFill>
              </a:rPr>
              <a:t>Examples</a:t>
            </a:r>
            <a:br>
              <a:rPr lang="en-US" sz="1600" dirty="0">
                <a:solidFill>
                  <a:srgbClr val="D6FB68"/>
                </a:solidFill>
                <a:latin typeface="Consolas" panose="020B0609020204030204" pitchFamily="49" charset="0"/>
              </a:rPr>
            </a:br>
            <a:r>
              <a:rPr lang="en-US" sz="1500" dirty="0">
                <a:solidFill>
                  <a:srgbClr val="D6FB68"/>
                </a:solidFill>
                <a:latin typeface="Consolas" panose="020B0609020204030204" pitchFamily="49" charset="0"/>
              </a:rPr>
              <a:t>int age = 23;</a:t>
            </a:r>
            <a:br>
              <a:rPr lang="en-US" sz="1500" dirty="0">
                <a:solidFill>
                  <a:srgbClr val="D6FB68"/>
                </a:solidFill>
                <a:latin typeface="Consolas" panose="020B0609020204030204" pitchFamily="49" charset="0"/>
              </a:rPr>
            </a:br>
            <a:r>
              <a:rPr lang="en-US" sz="1500" dirty="0">
                <a:solidFill>
                  <a:srgbClr val="D6FB68"/>
                </a:solidFill>
                <a:latin typeface="Consolas" panose="020B0609020204030204" pitchFamily="49" charset="0"/>
              </a:rPr>
              <a:t>if(</a:t>
            </a:r>
            <a:r>
              <a:rPr lang="en-US" sz="1500" dirty="0">
                <a:solidFill>
                  <a:srgbClr val="C00000"/>
                </a:solidFill>
                <a:latin typeface="Consolas" panose="020B0609020204030204" pitchFamily="49" charset="0"/>
              </a:rPr>
              <a:t>age &gt;= 18</a:t>
            </a:r>
            <a:r>
              <a:rPr lang="en-US" sz="1500" dirty="0">
                <a:solidFill>
                  <a:srgbClr val="D6FB68"/>
                </a:solidFill>
                <a:latin typeface="Consolas" panose="020B0609020204030204" pitchFamily="49" charset="0"/>
              </a:rPr>
              <a:t>)</a:t>
            </a:r>
            <a:br>
              <a:rPr lang="en-US" sz="1500" dirty="0">
                <a:solidFill>
                  <a:srgbClr val="D6FB68"/>
                </a:solidFill>
                <a:latin typeface="Consolas" panose="020B0609020204030204" pitchFamily="49" charset="0"/>
              </a:rPr>
            </a:br>
            <a:r>
              <a:rPr lang="en-US" sz="1500" dirty="0">
                <a:solidFill>
                  <a:srgbClr val="D6FB68"/>
                </a:solidFill>
                <a:latin typeface="Consolas" panose="020B0609020204030204" pitchFamily="49" charset="0"/>
              </a:rPr>
              <a:t>{</a:t>
            </a:r>
            <a:br>
              <a:rPr lang="en-US" sz="1500" dirty="0">
                <a:solidFill>
                  <a:srgbClr val="D6FB68"/>
                </a:solidFill>
                <a:latin typeface="Consolas" panose="020B0609020204030204" pitchFamily="49" charset="0"/>
              </a:rPr>
            </a:br>
            <a:r>
              <a:rPr lang="en-US" sz="1500" dirty="0">
                <a:solidFill>
                  <a:srgbClr val="D6FB68"/>
                </a:solidFill>
                <a:latin typeface="Consolas" panose="020B0609020204030204" pitchFamily="49" charset="0"/>
              </a:rPr>
              <a:t>    </a:t>
            </a:r>
            <a:r>
              <a:rPr lang="en-US" sz="1500" dirty="0" err="1">
                <a:solidFill>
                  <a:srgbClr val="D6FB68"/>
                </a:solidFill>
                <a:latin typeface="Consolas" panose="020B0609020204030204" pitchFamily="49" charset="0"/>
              </a:rPr>
              <a:t>OfAgeOptions</a:t>
            </a:r>
            <a:r>
              <a:rPr lang="en-US" sz="1500" dirty="0">
                <a:solidFill>
                  <a:srgbClr val="D6FB68"/>
                </a:solidFill>
                <a:latin typeface="Consolas" panose="020B0609020204030204" pitchFamily="49" charset="0"/>
              </a:rPr>
              <a:t>();	// calls a method if the condition is true</a:t>
            </a:r>
            <a:br>
              <a:rPr lang="en-US" sz="1500" dirty="0">
                <a:solidFill>
                  <a:srgbClr val="D6FB68"/>
                </a:solidFill>
                <a:latin typeface="Consolas" panose="020B0609020204030204" pitchFamily="49" charset="0"/>
              </a:rPr>
            </a:br>
            <a:r>
              <a:rPr lang="en-US" sz="1500" dirty="0">
                <a:solidFill>
                  <a:srgbClr val="D6FB68"/>
                </a:solidFill>
                <a:latin typeface="Consolas" panose="020B0609020204030204" pitchFamily="49" charset="0"/>
              </a:rPr>
              <a:t>}</a:t>
            </a:r>
            <a:br>
              <a:rPr lang="en-US" sz="1500" dirty="0">
                <a:solidFill>
                  <a:srgbClr val="D6FB68"/>
                </a:solidFill>
                <a:latin typeface="Consolas" panose="020B0609020204030204" pitchFamily="49" charset="0"/>
              </a:rPr>
            </a:br>
            <a:br>
              <a:rPr lang="en-US" sz="1500" dirty="0">
                <a:solidFill>
                  <a:srgbClr val="D6FB68"/>
                </a:solidFill>
                <a:latin typeface="Consolas" panose="020B0609020204030204" pitchFamily="49" charset="0"/>
              </a:rPr>
            </a:br>
            <a:r>
              <a:rPr lang="en-US" sz="1500" dirty="0">
                <a:solidFill>
                  <a:srgbClr val="D6FB68"/>
                </a:solidFill>
                <a:latin typeface="Consolas" panose="020B0609020204030204" pitchFamily="49" charset="0"/>
              </a:rPr>
              <a:t>/**********************************************************/</a:t>
            </a:r>
            <a:br>
              <a:rPr lang="en-US" sz="1500" dirty="0">
                <a:solidFill>
                  <a:srgbClr val="D6FB68"/>
                </a:solidFill>
                <a:latin typeface="Consolas" panose="020B0609020204030204" pitchFamily="49" charset="0"/>
              </a:rPr>
            </a:br>
            <a:r>
              <a:rPr lang="en-US" sz="1500" dirty="0">
                <a:solidFill>
                  <a:srgbClr val="D6FB68"/>
                </a:solidFill>
                <a:latin typeface="Consolas" panose="020B0609020204030204" pitchFamily="49" charset="0"/>
              </a:rPr>
              <a:t>double income = </a:t>
            </a:r>
            <a:r>
              <a:rPr lang="en-US" sz="1500" dirty="0" err="1">
                <a:solidFill>
                  <a:srgbClr val="D6FB68"/>
                </a:solidFill>
                <a:latin typeface="Consolas" panose="020B0609020204030204" pitchFamily="49" charset="0"/>
              </a:rPr>
              <a:t>RunCreditReport</a:t>
            </a:r>
            <a:r>
              <a:rPr lang="en-US" sz="1500" dirty="0">
                <a:solidFill>
                  <a:srgbClr val="D6FB68"/>
                </a:solidFill>
                <a:latin typeface="Consolas" panose="020B0609020204030204" pitchFamily="49" charset="0"/>
              </a:rPr>
              <a:t>();</a:t>
            </a:r>
            <a:br>
              <a:rPr lang="en-US" sz="1500" dirty="0">
                <a:solidFill>
                  <a:srgbClr val="D6FB68"/>
                </a:solidFill>
                <a:latin typeface="Consolas" panose="020B0609020204030204" pitchFamily="49" charset="0"/>
              </a:rPr>
            </a:br>
            <a:r>
              <a:rPr lang="en-US" sz="1500" dirty="0">
                <a:solidFill>
                  <a:srgbClr val="D6FB68"/>
                </a:solidFill>
                <a:latin typeface="Consolas" panose="020B0609020204030204" pitchFamily="49" charset="0"/>
              </a:rPr>
              <a:t>if(</a:t>
            </a:r>
            <a:r>
              <a:rPr lang="en-US" sz="1500" dirty="0">
                <a:solidFill>
                  <a:srgbClr val="C00000"/>
                </a:solidFill>
                <a:latin typeface="Consolas" panose="020B0609020204030204" pitchFamily="49" charset="0"/>
              </a:rPr>
              <a:t>income &gt;= </a:t>
            </a:r>
            <a:r>
              <a:rPr lang="en-US" sz="1500" dirty="0" err="1">
                <a:solidFill>
                  <a:srgbClr val="C00000"/>
                </a:solidFill>
                <a:latin typeface="Consolas" panose="020B0609020204030204" pitchFamily="49" charset="0"/>
              </a:rPr>
              <a:t>incomeRequirement</a:t>
            </a:r>
            <a:r>
              <a:rPr lang="en-US" sz="1500" dirty="0">
                <a:solidFill>
                  <a:srgbClr val="D6FB68"/>
                </a:solidFill>
                <a:latin typeface="Consolas" panose="020B0609020204030204" pitchFamily="49" charset="0"/>
              </a:rPr>
              <a:t>)</a:t>
            </a:r>
            <a:br>
              <a:rPr lang="en-US" sz="1500" dirty="0">
                <a:solidFill>
                  <a:srgbClr val="D6FB68"/>
                </a:solidFill>
                <a:latin typeface="Consolas" panose="020B0609020204030204" pitchFamily="49" charset="0"/>
              </a:rPr>
            </a:br>
            <a:r>
              <a:rPr lang="en-US" sz="1500" dirty="0">
                <a:solidFill>
                  <a:srgbClr val="D6FB68"/>
                </a:solidFill>
                <a:latin typeface="Consolas" panose="020B0609020204030204" pitchFamily="49" charset="0"/>
              </a:rPr>
              <a:t>{</a:t>
            </a:r>
            <a:br>
              <a:rPr lang="en-US" sz="1500" dirty="0">
                <a:solidFill>
                  <a:srgbClr val="D6FB68"/>
                </a:solidFill>
                <a:latin typeface="Consolas" panose="020B0609020204030204" pitchFamily="49" charset="0"/>
              </a:rPr>
            </a:br>
            <a:r>
              <a:rPr lang="en-US" sz="1500" dirty="0">
                <a:solidFill>
                  <a:srgbClr val="D6FB68"/>
                </a:solidFill>
                <a:latin typeface="Consolas" panose="020B0609020204030204" pitchFamily="49" charset="0"/>
              </a:rPr>
              <a:t>    </a:t>
            </a:r>
            <a:r>
              <a:rPr lang="en-US" sz="1500" dirty="0" err="1">
                <a:solidFill>
                  <a:srgbClr val="D6FB68"/>
                </a:solidFill>
                <a:latin typeface="Consolas" panose="020B0609020204030204" pitchFamily="49" charset="0"/>
              </a:rPr>
              <a:t>OfferFinancing</a:t>
            </a:r>
            <a:r>
              <a:rPr lang="en-US" sz="1500" dirty="0">
                <a:solidFill>
                  <a:srgbClr val="D6FB68"/>
                </a:solidFill>
                <a:latin typeface="Consolas" panose="020B0609020204030204" pitchFamily="49" charset="0"/>
              </a:rPr>
              <a:t>();</a:t>
            </a:r>
            <a:br>
              <a:rPr lang="en-US" sz="1500" dirty="0">
                <a:solidFill>
                  <a:srgbClr val="D6FB68"/>
                </a:solidFill>
                <a:latin typeface="Consolas" panose="020B0609020204030204" pitchFamily="49" charset="0"/>
              </a:rPr>
            </a:br>
            <a:r>
              <a:rPr lang="en-US" sz="1500" dirty="0">
                <a:solidFill>
                  <a:srgbClr val="D6FB68"/>
                </a:solidFill>
                <a:latin typeface="Consolas" panose="020B0609020204030204" pitchFamily="49" charset="0"/>
              </a:rPr>
              <a:t>}</a:t>
            </a:r>
            <a:br>
              <a:rPr lang="en-US" sz="1500" dirty="0">
                <a:solidFill>
                  <a:srgbClr val="D6FB68"/>
                </a:solidFill>
                <a:latin typeface="Consolas" panose="020B0609020204030204" pitchFamily="49" charset="0"/>
              </a:rPr>
            </a:br>
            <a:r>
              <a:rPr lang="en-US" sz="1500" dirty="0">
                <a:solidFill>
                  <a:srgbClr val="D6FB68"/>
                </a:solidFill>
                <a:latin typeface="Consolas" panose="020B0609020204030204" pitchFamily="49" charset="0"/>
              </a:rPr>
              <a:t>else</a:t>
            </a:r>
            <a:br>
              <a:rPr lang="en-US" sz="1500" dirty="0">
                <a:solidFill>
                  <a:srgbClr val="D6FB68"/>
                </a:solidFill>
                <a:latin typeface="Consolas" panose="020B0609020204030204" pitchFamily="49" charset="0"/>
              </a:rPr>
            </a:br>
            <a:r>
              <a:rPr lang="en-US" sz="1500" dirty="0">
                <a:solidFill>
                  <a:srgbClr val="D6FB68"/>
                </a:solidFill>
                <a:latin typeface="Consolas" panose="020B0609020204030204" pitchFamily="49" charset="0"/>
              </a:rPr>
              <a:t>{</a:t>
            </a:r>
            <a:br>
              <a:rPr lang="en-US" sz="1500" dirty="0">
                <a:solidFill>
                  <a:srgbClr val="D6FB68"/>
                </a:solidFill>
                <a:latin typeface="Consolas" panose="020B0609020204030204" pitchFamily="49" charset="0"/>
              </a:rPr>
            </a:br>
            <a:r>
              <a:rPr lang="en-US" sz="1500" dirty="0">
                <a:solidFill>
                  <a:srgbClr val="D6FB68"/>
                </a:solidFill>
                <a:latin typeface="Consolas" panose="020B0609020204030204" pitchFamily="49" charset="0"/>
              </a:rPr>
              <a:t>    </a:t>
            </a:r>
            <a:r>
              <a:rPr lang="en-US" sz="1500" dirty="0" err="1">
                <a:solidFill>
                  <a:srgbClr val="D6FB68"/>
                </a:solidFill>
                <a:latin typeface="Consolas" panose="020B0609020204030204" pitchFamily="49" charset="0"/>
              </a:rPr>
              <a:t>DeclineCredit</a:t>
            </a:r>
            <a:r>
              <a:rPr lang="en-US" sz="1500" dirty="0">
                <a:solidFill>
                  <a:srgbClr val="D6FB68"/>
                </a:solidFill>
                <a:latin typeface="Consolas" panose="020B0609020204030204" pitchFamily="49" charset="0"/>
              </a:rPr>
              <a:t>();</a:t>
            </a:r>
            <a:br>
              <a:rPr lang="en-US" sz="1500" dirty="0">
                <a:solidFill>
                  <a:srgbClr val="D6FB68"/>
                </a:solidFill>
                <a:latin typeface="Consolas" panose="020B0609020204030204" pitchFamily="49" charset="0"/>
              </a:rPr>
            </a:br>
            <a:r>
              <a:rPr lang="en-US" sz="1500" dirty="0">
                <a:solidFill>
                  <a:srgbClr val="D6FB68"/>
                </a:solidFill>
                <a:latin typeface="Consolas" panose="020B0609020204030204" pitchFamily="49" charset="0"/>
              </a:rPr>
              <a:t>}</a:t>
            </a:r>
            <a:endParaRPr lang="en-US" sz="1500" dirty="0">
              <a:solidFill>
                <a:srgbClr val="D6FB68"/>
              </a:solidFill>
            </a:endParaRPr>
          </a:p>
        </p:txBody>
      </p:sp>
    </p:spTree>
    <p:extLst>
      <p:ext uri="{BB962C8B-B14F-4D97-AF65-F5344CB8AC3E}">
        <p14:creationId xmlns:p14="http://schemas.microsoft.com/office/powerpoint/2010/main" val="1686007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A9BE8-73BA-412D-AB90-06DC98484489}"/>
              </a:ext>
            </a:extLst>
          </p:cNvPr>
          <p:cNvSpPr>
            <a:spLocks noGrp="1"/>
          </p:cNvSpPr>
          <p:nvPr>
            <p:ph type="title"/>
          </p:nvPr>
        </p:nvSpPr>
        <p:spPr>
          <a:xfrm>
            <a:off x="1141413" y="618518"/>
            <a:ext cx="9905998" cy="984651"/>
          </a:xfrm>
        </p:spPr>
        <p:txBody>
          <a:bodyPr>
            <a:normAutofit/>
          </a:bodyPr>
          <a:lstStyle/>
          <a:p>
            <a:r>
              <a:rPr lang="en-US" dirty="0">
                <a:solidFill>
                  <a:srgbClr val="D6FB68"/>
                </a:solidFill>
              </a:rPr>
              <a:t>Branching </a:t>
            </a:r>
            <a:r>
              <a:rPr lang="en-US" cap="none" dirty="0">
                <a:solidFill>
                  <a:srgbClr val="D6FB68"/>
                </a:solidFill>
              </a:rPr>
              <a:t>and</a:t>
            </a:r>
            <a:r>
              <a:rPr lang="en-US" dirty="0">
                <a:solidFill>
                  <a:srgbClr val="D6FB68"/>
                </a:solidFill>
              </a:rPr>
              <a:t> Selection Statements</a:t>
            </a:r>
          </a:p>
        </p:txBody>
      </p:sp>
      <p:sp>
        <p:nvSpPr>
          <p:cNvPr id="3" name="Content Placeholder 2">
            <a:extLst>
              <a:ext uri="{FF2B5EF4-FFF2-40B4-BE49-F238E27FC236}">
                <a16:creationId xmlns:a16="http://schemas.microsoft.com/office/drawing/2014/main" id="{28926BD7-3F28-4631-BC9F-F4FA588AB37A}"/>
              </a:ext>
            </a:extLst>
          </p:cNvPr>
          <p:cNvSpPr>
            <a:spLocks noGrp="1"/>
          </p:cNvSpPr>
          <p:nvPr>
            <p:ph idx="1"/>
          </p:nvPr>
        </p:nvSpPr>
        <p:spPr>
          <a:xfrm>
            <a:off x="1141412" y="1603168"/>
            <a:ext cx="9905999" cy="4833257"/>
          </a:xfrm>
        </p:spPr>
        <p:txBody>
          <a:bodyPr>
            <a:normAutofit fontScale="62500" lnSpcReduction="20000"/>
          </a:bodyPr>
          <a:lstStyle/>
          <a:p>
            <a:r>
              <a:rPr lang="en-US" sz="2600" dirty="0">
                <a:solidFill>
                  <a:srgbClr val="D6FB68"/>
                </a:solidFill>
              </a:rPr>
              <a:t>Examples</a:t>
            </a:r>
            <a:br>
              <a:rPr lang="en-US" sz="1600" dirty="0">
                <a:solidFill>
                  <a:srgbClr val="D6FB68"/>
                </a:solidFill>
                <a:latin typeface="Consolas" panose="020B0609020204030204" pitchFamily="49" charset="0"/>
              </a:rPr>
            </a:br>
            <a:r>
              <a:rPr lang="en-US" sz="1600" dirty="0">
                <a:solidFill>
                  <a:srgbClr val="D6FB68"/>
                </a:solidFill>
                <a:latin typeface="Consolas" panose="020B0609020204030204" pitchFamily="49" charset="0"/>
              </a:rPr>
              <a:t>double </a:t>
            </a:r>
            <a:r>
              <a:rPr lang="en-US" sz="1600" dirty="0" err="1">
                <a:solidFill>
                  <a:srgbClr val="D6FB68"/>
                </a:solidFill>
                <a:latin typeface="Consolas" panose="020B0609020204030204" pitchFamily="49" charset="0"/>
              </a:rPr>
              <a:t>gpa</a:t>
            </a:r>
            <a:r>
              <a:rPr lang="en-US" sz="1600" dirty="0">
                <a:solidFill>
                  <a:srgbClr val="D6FB68"/>
                </a:solidFill>
                <a:latin typeface="Consolas" panose="020B0609020204030204" pitchFamily="49" charset="0"/>
              </a:rPr>
              <a:t> = </a:t>
            </a:r>
            <a:r>
              <a:rPr lang="en-US" sz="1600" dirty="0" err="1">
                <a:solidFill>
                  <a:srgbClr val="D6FB68"/>
                </a:solidFill>
                <a:latin typeface="Consolas" panose="020B0609020204030204" pitchFamily="49" charset="0"/>
              </a:rPr>
              <a:t>EvaluateStudentRecord</a:t>
            </a:r>
            <a:r>
              <a:rPr lang="en-US" sz="1600" dirty="0">
                <a:solidFill>
                  <a:srgbClr val="D6FB68"/>
                </a:solidFill>
                <a:latin typeface="Consolas" panose="020B0609020204030204" pitchFamily="49" charset="0"/>
              </a:rPr>
              <a:t>();</a:t>
            </a:r>
            <a:br>
              <a:rPr lang="en-US" sz="1600" dirty="0">
                <a:solidFill>
                  <a:srgbClr val="D6FB68"/>
                </a:solidFill>
                <a:latin typeface="Consolas" panose="020B0609020204030204" pitchFamily="49" charset="0"/>
              </a:rPr>
            </a:br>
            <a:r>
              <a:rPr lang="en-US" sz="2200" dirty="0">
                <a:solidFill>
                  <a:srgbClr val="D6FB68"/>
                </a:solidFill>
                <a:latin typeface="Consolas" panose="020B0609020204030204" pitchFamily="49" charset="0"/>
              </a:rPr>
              <a:t>if(</a:t>
            </a:r>
            <a:r>
              <a:rPr lang="en-US" sz="2200" dirty="0" err="1">
                <a:solidFill>
                  <a:srgbClr val="C00000"/>
                </a:solidFill>
                <a:latin typeface="Consolas" panose="020B0609020204030204" pitchFamily="49" charset="0"/>
              </a:rPr>
              <a:t>gpa</a:t>
            </a:r>
            <a:r>
              <a:rPr lang="en-US" sz="2200" dirty="0">
                <a:solidFill>
                  <a:srgbClr val="C00000"/>
                </a:solidFill>
                <a:latin typeface="Consolas" panose="020B0609020204030204" pitchFamily="49" charset="0"/>
              </a:rPr>
              <a:t> == 4.0</a:t>
            </a:r>
            <a:r>
              <a:rPr lang="en-US" sz="2200" dirty="0">
                <a:solidFill>
                  <a:srgbClr val="D6FB68"/>
                </a:solidFill>
                <a:latin typeface="Consolas" panose="020B0609020204030204" pitchFamily="49" charset="0"/>
              </a:rPr>
              <a:t>)</a:t>
            </a:r>
            <a:br>
              <a:rPr lang="en-US" sz="2200" dirty="0">
                <a:solidFill>
                  <a:srgbClr val="D6FB68"/>
                </a:solidFill>
                <a:latin typeface="Consolas" panose="020B0609020204030204" pitchFamily="49" charset="0"/>
              </a:rPr>
            </a:br>
            <a:r>
              <a:rPr lang="en-US" sz="2200" dirty="0">
                <a:solidFill>
                  <a:srgbClr val="D6FB68"/>
                </a:solidFill>
                <a:latin typeface="Consolas" panose="020B0609020204030204" pitchFamily="49" charset="0"/>
              </a:rPr>
              <a:t>{</a:t>
            </a:r>
            <a:br>
              <a:rPr lang="en-US" sz="2200" dirty="0">
                <a:solidFill>
                  <a:srgbClr val="D6FB68"/>
                </a:solidFill>
                <a:latin typeface="Consolas" panose="020B0609020204030204" pitchFamily="49" charset="0"/>
              </a:rPr>
            </a:br>
            <a:r>
              <a:rPr lang="en-US" sz="2200" dirty="0">
                <a:solidFill>
                  <a:srgbClr val="D6FB68"/>
                </a:solidFill>
                <a:latin typeface="Consolas" panose="020B0609020204030204" pitchFamily="49" charset="0"/>
              </a:rPr>
              <a:t>    if(</a:t>
            </a:r>
            <a:r>
              <a:rPr lang="en-US" sz="2200" dirty="0">
                <a:solidFill>
                  <a:srgbClr val="C00000"/>
                </a:solidFill>
                <a:latin typeface="Consolas" panose="020B0609020204030204" pitchFamily="49" charset="0"/>
              </a:rPr>
              <a:t>!</a:t>
            </a:r>
            <a:r>
              <a:rPr lang="en-US" sz="2200" dirty="0" err="1">
                <a:solidFill>
                  <a:srgbClr val="C00000"/>
                </a:solidFill>
                <a:latin typeface="Consolas" panose="020B0609020204030204" pitchFamily="49" charset="0"/>
              </a:rPr>
              <a:t>SchoolOfLaw</a:t>
            </a:r>
            <a:r>
              <a:rPr lang="en-US" sz="2200" dirty="0">
                <a:solidFill>
                  <a:srgbClr val="D6FB68"/>
                </a:solidFill>
                <a:latin typeface="Consolas" panose="020B0609020204030204" pitchFamily="49" charset="0"/>
              </a:rPr>
              <a:t>)			</a:t>
            </a:r>
            <a:br>
              <a:rPr lang="en-US" sz="2200" dirty="0">
                <a:solidFill>
                  <a:srgbClr val="D6FB68"/>
                </a:solidFill>
                <a:latin typeface="Consolas" panose="020B0609020204030204" pitchFamily="49" charset="0"/>
              </a:rPr>
            </a:br>
            <a:r>
              <a:rPr lang="en-US" sz="2200" dirty="0">
                <a:solidFill>
                  <a:srgbClr val="D6FB68"/>
                </a:solidFill>
                <a:latin typeface="Consolas" panose="020B0609020204030204" pitchFamily="49" charset="0"/>
              </a:rPr>
              <a:t>    {</a:t>
            </a:r>
            <a:br>
              <a:rPr lang="en-US" sz="2200" dirty="0">
                <a:solidFill>
                  <a:srgbClr val="D6FB68"/>
                </a:solidFill>
                <a:latin typeface="Consolas" panose="020B0609020204030204" pitchFamily="49" charset="0"/>
              </a:rPr>
            </a:br>
            <a:r>
              <a:rPr lang="en-US" sz="2200" dirty="0">
                <a:solidFill>
                  <a:srgbClr val="D6FB68"/>
                </a:solidFill>
                <a:latin typeface="Consolas" panose="020B0609020204030204" pitchFamily="49" charset="0"/>
              </a:rPr>
              <a:t>        </a:t>
            </a:r>
            <a:r>
              <a:rPr lang="en-US" sz="2200" dirty="0" err="1">
                <a:solidFill>
                  <a:srgbClr val="D6FB68"/>
                </a:solidFill>
                <a:latin typeface="Consolas" panose="020B0609020204030204" pitchFamily="49" charset="0"/>
              </a:rPr>
              <a:t>AwardSummaCumLaude</a:t>
            </a:r>
            <a:r>
              <a:rPr lang="en-US" sz="2200" dirty="0">
                <a:solidFill>
                  <a:srgbClr val="D6FB68"/>
                </a:solidFill>
                <a:latin typeface="Consolas" panose="020B0609020204030204" pitchFamily="49" charset="0"/>
              </a:rPr>
              <a:t>();</a:t>
            </a:r>
            <a:br>
              <a:rPr lang="en-US" sz="2200" dirty="0">
                <a:solidFill>
                  <a:srgbClr val="D6FB68"/>
                </a:solidFill>
                <a:latin typeface="Consolas" panose="020B0609020204030204" pitchFamily="49" charset="0"/>
              </a:rPr>
            </a:br>
            <a:r>
              <a:rPr lang="en-US" sz="2200" dirty="0">
                <a:solidFill>
                  <a:srgbClr val="D6FB68"/>
                </a:solidFill>
                <a:latin typeface="Consolas" panose="020B0609020204030204" pitchFamily="49" charset="0"/>
              </a:rPr>
              <a:t>    }</a:t>
            </a:r>
            <a:br>
              <a:rPr lang="en-US" sz="2200" dirty="0">
                <a:solidFill>
                  <a:srgbClr val="D6FB68"/>
                </a:solidFill>
                <a:latin typeface="Consolas" panose="020B0609020204030204" pitchFamily="49" charset="0"/>
              </a:rPr>
            </a:br>
            <a:r>
              <a:rPr lang="en-US" sz="2200" dirty="0">
                <a:solidFill>
                  <a:srgbClr val="D6FB68"/>
                </a:solidFill>
                <a:latin typeface="Consolas" panose="020B0609020204030204" pitchFamily="49" charset="0"/>
              </a:rPr>
              <a:t>}</a:t>
            </a:r>
            <a:br>
              <a:rPr lang="en-US" sz="2200" dirty="0">
                <a:solidFill>
                  <a:srgbClr val="D6FB68"/>
                </a:solidFill>
                <a:latin typeface="Consolas" panose="020B0609020204030204" pitchFamily="49" charset="0"/>
              </a:rPr>
            </a:br>
            <a:r>
              <a:rPr lang="en-US" sz="2200" dirty="0">
                <a:solidFill>
                  <a:srgbClr val="D6FB68"/>
                </a:solidFill>
                <a:latin typeface="Consolas" panose="020B0609020204030204" pitchFamily="49" charset="0"/>
              </a:rPr>
              <a:t>else if(</a:t>
            </a:r>
            <a:r>
              <a:rPr lang="en-US" sz="2200" dirty="0" err="1">
                <a:solidFill>
                  <a:srgbClr val="C00000"/>
                </a:solidFill>
                <a:latin typeface="Consolas" panose="020B0609020204030204" pitchFamily="49" charset="0"/>
              </a:rPr>
              <a:t>gpa</a:t>
            </a:r>
            <a:r>
              <a:rPr lang="en-US" sz="2200" dirty="0">
                <a:solidFill>
                  <a:srgbClr val="C00000"/>
                </a:solidFill>
                <a:latin typeface="Consolas" panose="020B0609020204030204" pitchFamily="49" charset="0"/>
              </a:rPr>
              <a:t> &gt;= 3.8</a:t>
            </a:r>
            <a:r>
              <a:rPr lang="en-US" sz="2200" dirty="0">
                <a:solidFill>
                  <a:srgbClr val="D6FB68"/>
                </a:solidFill>
                <a:latin typeface="Consolas" panose="020B0609020204030204" pitchFamily="49" charset="0"/>
              </a:rPr>
              <a:t>)</a:t>
            </a:r>
            <a:br>
              <a:rPr lang="en-US" sz="2200" dirty="0">
                <a:solidFill>
                  <a:srgbClr val="D6FB68"/>
                </a:solidFill>
                <a:latin typeface="Consolas" panose="020B0609020204030204" pitchFamily="49" charset="0"/>
              </a:rPr>
            </a:br>
            <a:r>
              <a:rPr lang="en-US" sz="2200" dirty="0">
                <a:solidFill>
                  <a:srgbClr val="D6FB68"/>
                </a:solidFill>
                <a:latin typeface="Consolas" panose="020B0609020204030204" pitchFamily="49" charset="0"/>
              </a:rPr>
              <a:t>{</a:t>
            </a:r>
            <a:br>
              <a:rPr lang="en-US" sz="2200" dirty="0">
                <a:solidFill>
                  <a:srgbClr val="D6FB68"/>
                </a:solidFill>
                <a:latin typeface="Consolas" panose="020B0609020204030204" pitchFamily="49" charset="0"/>
              </a:rPr>
            </a:br>
            <a:r>
              <a:rPr lang="en-US" sz="2200" dirty="0">
                <a:solidFill>
                  <a:srgbClr val="D6FB68"/>
                </a:solidFill>
                <a:latin typeface="Consolas" panose="020B0609020204030204" pitchFamily="49" charset="0"/>
              </a:rPr>
              <a:t>    </a:t>
            </a:r>
            <a:r>
              <a:rPr lang="en-US" sz="2200" dirty="0" err="1">
                <a:solidFill>
                  <a:srgbClr val="D6FB68"/>
                </a:solidFill>
                <a:latin typeface="Consolas" panose="020B0609020204030204" pitchFamily="49" charset="0"/>
              </a:rPr>
              <a:t>AwardSummaCumLaude</a:t>
            </a:r>
            <a:r>
              <a:rPr lang="en-US" sz="2200" dirty="0">
                <a:solidFill>
                  <a:srgbClr val="D6FB68"/>
                </a:solidFill>
                <a:latin typeface="Consolas" panose="020B0609020204030204" pitchFamily="49" charset="0"/>
              </a:rPr>
              <a:t>();</a:t>
            </a:r>
            <a:br>
              <a:rPr lang="en-US" sz="2200" dirty="0">
                <a:solidFill>
                  <a:srgbClr val="D6FB68"/>
                </a:solidFill>
                <a:latin typeface="Consolas" panose="020B0609020204030204" pitchFamily="49" charset="0"/>
              </a:rPr>
            </a:br>
            <a:r>
              <a:rPr lang="en-US" sz="2200" dirty="0">
                <a:solidFill>
                  <a:srgbClr val="D6FB68"/>
                </a:solidFill>
                <a:latin typeface="Consolas" panose="020B0609020204030204" pitchFamily="49" charset="0"/>
              </a:rPr>
              <a:t>}</a:t>
            </a:r>
            <a:br>
              <a:rPr lang="en-US" sz="2200" dirty="0">
                <a:solidFill>
                  <a:srgbClr val="D6FB68"/>
                </a:solidFill>
                <a:latin typeface="Consolas" panose="020B0609020204030204" pitchFamily="49" charset="0"/>
              </a:rPr>
            </a:br>
            <a:r>
              <a:rPr lang="en-US" sz="2200" dirty="0">
                <a:solidFill>
                  <a:srgbClr val="D6FB68"/>
                </a:solidFill>
                <a:latin typeface="Consolas" panose="020B0609020204030204" pitchFamily="49" charset="0"/>
              </a:rPr>
              <a:t>else if(</a:t>
            </a:r>
            <a:r>
              <a:rPr lang="en-US" sz="2200" dirty="0" err="1">
                <a:solidFill>
                  <a:srgbClr val="C00000"/>
                </a:solidFill>
                <a:latin typeface="Consolas" panose="020B0609020204030204" pitchFamily="49" charset="0"/>
              </a:rPr>
              <a:t>gpa</a:t>
            </a:r>
            <a:r>
              <a:rPr lang="en-US" sz="2200" dirty="0">
                <a:solidFill>
                  <a:srgbClr val="C00000"/>
                </a:solidFill>
                <a:latin typeface="Consolas" panose="020B0609020204030204" pitchFamily="49" charset="0"/>
              </a:rPr>
              <a:t> &gt;= 3.6</a:t>
            </a:r>
            <a:r>
              <a:rPr lang="en-US" sz="2200" dirty="0">
                <a:solidFill>
                  <a:srgbClr val="D6FB68"/>
                </a:solidFill>
                <a:latin typeface="Consolas" panose="020B0609020204030204" pitchFamily="49" charset="0"/>
              </a:rPr>
              <a:t>)</a:t>
            </a:r>
            <a:br>
              <a:rPr lang="en-US" sz="2200" dirty="0">
                <a:solidFill>
                  <a:srgbClr val="D6FB68"/>
                </a:solidFill>
                <a:latin typeface="Consolas" panose="020B0609020204030204" pitchFamily="49" charset="0"/>
              </a:rPr>
            </a:br>
            <a:r>
              <a:rPr lang="en-US" sz="2200" dirty="0">
                <a:solidFill>
                  <a:srgbClr val="D6FB68"/>
                </a:solidFill>
                <a:latin typeface="Consolas" panose="020B0609020204030204" pitchFamily="49" charset="0"/>
              </a:rPr>
              <a:t>{</a:t>
            </a:r>
            <a:br>
              <a:rPr lang="en-US" sz="2200" dirty="0">
                <a:solidFill>
                  <a:srgbClr val="D6FB68"/>
                </a:solidFill>
                <a:latin typeface="Consolas" panose="020B0609020204030204" pitchFamily="49" charset="0"/>
              </a:rPr>
            </a:br>
            <a:r>
              <a:rPr lang="en-US" sz="2200" dirty="0">
                <a:solidFill>
                  <a:srgbClr val="D6FB68"/>
                </a:solidFill>
                <a:latin typeface="Consolas" panose="020B0609020204030204" pitchFamily="49" charset="0"/>
              </a:rPr>
              <a:t>    </a:t>
            </a:r>
            <a:r>
              <a:rPr lang="en-US" sz="2200" dirty="0" err="1">
                <a:solidFill>
                  <a:srgbClr val="D6FB68"/>
                </a:solidFill>
                <a:latin typeface="Consolas" panose="020B0609020204030204" pitchFamily="49" charset="0"/>
              </a:rPr>
              <a:t>AwardMagnaCumLaude</a:t>
            </a:r>
            <a:r>
              <a:rPr lang="en-US" sz="2200" dirty="0">
                <a:solidFill>
                  <a:srgbClr val="D6FB68"/>
                </a:solidFill>
                <a:latin typeface="Consolas" panose="020B0609020204030204" pitchFamily="49" charset="0"/>
              </a:rPr>
              <a:t>();</a:t>
            </a:r>
            <a:br>
              <a:rPr lang="en-US" sz="2200" dirty="0">
                <a:solidFill>
                  <a:srgbClr val="D6FB68"/>
                </a:solidFill>
                <a:latin typeface="Consolas" panose="020B0609020204030204" pitchFamily="49" charset="0"/>
              </a:rPr>
            </a:br>
            <a:r>
              <a:rPr lang="en-US" sz="2200" dirty="0">
                <a:solidFill>
                  <a:srgbClr val="D6FB68"/>
                </a:solidFill>
                <a:latin typeface="Consolas" panose="020B0609020204030204" pitchFamily="49" charset="0"/>
              </a:rPr>
              <a:t>}</a:t>
            </a:r>
            <a:br>
              <a:rPr lang="en-US" sz="2200" dirty="0">
                <a:solidFill>
                  <a:srgbClr val="D6FB68"/>
                </a:solidFill>
                <a:latin typeface="Consolas" panose="020B0609020204030204" pitchFamily="49" charset="0"/>
              </a:rPr>
            </a:br>
            <a:r>
              <a:rPr lang="en-US" sz="2200" dirty="0">
                <a:solidFill>
                  <a:srgbClr val="D6FB68"/>
                </a:solidFill>
                <a:latin typeface="Consolas" panose="020B0609020204030204" pitchFamily="49" charset="0"/>
              </a:rPr>
              <a:t>else if(</a:t>
            </a:r>
            <a:r>
              <a:rPr lang="en-US" sz="2200" dirty="0" err="1">
                <a:solidFill>
                  <a:srgbClr val="C00000"/>
                </a:solidFill>
                <a:latin typeface="Consolas" panose="020B0609020204030204" pitchFamily="49" charset="0"/>
              </a:rPr>
              <a:t>gpa</a:t>
            </a:r>
            <a:r>
              <a:rPr lang="en-US" sz="2200" dirty="0">
                <a:solidFill>
                  <a:srgbClr val="C00000"/>
                </a:solidFill>
                <a:latin typeface="Consolas" panose="020B0609020204030204" pitchFamily="49" charset="0"/>
              </a:rPr>
              <a:t> &gt;= 3.4</a:t>
            </a:r>
            <a:r>
              <a:rPr lang="en-US" sz="2200" dirty="0">
                <a:solidFill>
                  <a:srgbClr val="D6FB68"/>
                </a:solidFill>
                <a:latin typeface="Consolas" panose="020B0609020204030204" pitchFamily="49" charset="0"/>
              </a:rPr>
              <a:t>)</a:t>
            </a:r>
            <a:br>
              <a:rPr lang="en-US" sz="2200" dirty="0">
                <a:solidFill>
                  <a:srgbClr val="D6FB68"/>
                </a:solidFill>
                <a:latin typeface="Consolas" panose="020B0609020204030204" pitchFamily="49" charset="0"/>
              </a:rPr>
            </a:br>
            <a:r>
              <a:rPr lang="en-US" sz="2200" dirty="0">
                <a:solidFill>
                  <a:srgbClr val="D6FB68"/>
                </a:solidFill>
                <a:latin typeface="Consolas" panose="020B0609020204030204" pitchFamily="49" charset="0"/>
              </a:rPr>
              <a:t>{</a:t>
            </a:r>
            <a:br>
              <a:rPr lang="en-US" sz="2200" dirty="0">
                <a:solidFill>
                  <a:srgbClr val="D6FB68"/>
                </a:solidFill>
                <a:latin typeface="Consolas" panose="020B0609020204030204" pitchFamily="49" charset="0"/>
              </a:rPr>
            </a:br>
            <a:r>
              <a:rPr lang="en-US" sz="2200" dirty="0">
                <a:solidFill>
                  <a:srgbClr val="D6FB68"/>
                </a:solidFill>
                <a:latin typeface="Consolas" panose="020B0609020204030204" pitchFamily="49" charset="0"/>
              </a:rPr>
              <a:t>    </a:t>
            </a:r>
            <a:r>
              <a:rPr lang="en-US" sz="2200" dirty="0" err="1">
                <a:solidFill>
                  <a:srgbClr val="D6FB68"/>
                </a:solidFill>
                <a:latin typeface="Consolas" panose="020B0609020204030204" pitchFamily="49" charset="0"/>
              </a:rPr>
              <a:t>AwardCumLaude</a:t>
            </a:r>
            <a:r>
              <a:rPr lang="en-US" sz="2200" dirty="0">
                <a:solidFill>
                  <a:srgbClr val="D6FB68"/>
                </a:solidFill>
                <a:latin typeface="Consolas" panose="020B0609020204030204" pitchFamily="49" charset="0"/>
              </a:rPr>
              <a:t>();</a:t>
            </a:r>
            <a:br>
              <a:rPr lang="en-US" sz="2200" dirty="0">
                <a:solidFill>
                  <a:srgbClr val="D6FB68"/>
                </a:solidFill>
                <a:latin typeface="Consolas" panose="020B0609020204030204" pitchFamily="49" charset="0"/>
              </a:rPr>
            </a:br>
            <a:r>
              <a:rPr lang="en-US" sz="2200" dirty="0">
                <a:solidFill>
                  <a:srgbClr val="D6FB68"/>
                </a:solidFill>
                <a:latin typeface="Consolas" panose="020B0609020204030204" pitchFamily="49" charset="0"/>
              </a:rPr>
              <a:t>}</a:t>
            </a:r>
            <a:endParaRPr lang="en-US" sz="2200" dirty="0">
              <a:solidFill>
                <a:srgbClr val="D6FB68"/>
              </a:solidFill>
            </a:endParaRPr>
          </a:p>
        </p:txBody>
      </p:sp>
    </p:spTree>
    <p:extLst>
      <p:ext uri="{BB962C8B-B14F-4D97-AF65-F5344CB8AC3E}">
        <p14:creationId xmlns:p14="http://schemas.microsoft.com/office/powerpoint/2010/main" val="23279305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926BD7-3F28-4631-BC9F-F4FA588AB37A}"/>
              </a:ext>
            </a:extLst>
          </p:cNvPr>
          <p:cNvSpPr>
            <a:spLocks noGrp="1"/>
          </p:cNvSpPr>
          <p:nvPr>
            <p:ph idx="1"/>
          </p:nvPr>
        </p:nvSpPr>
        <p:spPr>
          <a:xfrm>
            <a:off x="1141412" y="380010"/>
            <a:ext cx="9905999" cy="5783284"/>
          </a:xfrm>
        </p:spPr>
        <p:txBody>
          <a:bodyPr>
            <a:noAutofit/>
          </a:bodyPr>
          <a:lstStyle/>
          <a:p>
            <a:pPr marL="0" indent="0">
              <a:buNone/>
            </a:pPr>
            <a:r>
              <a:rPr lang="en-US" sz="1500" dirty="0">
                <a:solidFill>
                  <a:srgbClr val="D6FB68"/>
                </a:solidFill>
                <a:latin typeface="Consolas" panose="020B0609020204030204" pitchFamily="49" charset="0"/>
              </a:rPr>
              <a:t>bool </a:t>
            </a:r>
            <a:r>
              <a:rPr lang="en-US" sz="1500" dirty="0" err="1">
                <a:solidFill>
                  <a:srgbClr val="D6FB68"/>
                </a:solidFill>
                <a:latin typeface="Consolas" panose="020B0609020204030204" pitchFamily="49" charset="0"/>
              </a:rPr>
              <a:t>cleanResume</a:t>
            </a:r>
            <a:r>
              <a:rPr lang="en-US" sz="1500" dirty="0">
                <a:solidFill>
                  <a:srgbClr val="D6FB68"/>
                </a:solidFill>
                <a:latin typeface="Consolas" panose="020B0609020204030204" pitchFamily="49" charset="0"/>
              </a:rPr>
              <a:t> = </a:t>
            </a:r>
            <a:r>
              <a:rPr lang="en-US" sz="1500" dirty="0" err="1">
                <a:solidFill>
                  <a:srgbClr val="D6FB68"/>
                </a:solidFill>
                <a:latin typeface="Consolas" panose="020B0609020204030204" pitchFamily="49" charset="0"/>
              </a:rPr>
              <a:t>candidate.ReviewResume</a:t>
            </a:r>
            <a:r>
              <a:rPr lang="en-US" sz="1500" dirty="0">
                <a:solidFill>
                  <a:srgbClr val="D6FB68"/>
                </a:solidFill>
                <a:latin typeface="Consolas" panose="020B0609020204030204" pitchFamily="49" charset="0"/>
              </a:rPr>
              <a:t>();</a:t>
            </a:r>
            <a:br>
              <a:rPr lang="en-US" sz="1500" dirty="0">
                <a:solidFill>
                  <a:srgbClr val="D6FB68"/>
                </a:solidFill>
                <a:latin typeface="Consolas" panose="020B0609020204030204" pitchFamily="49" charset="0"/>
              </a:rPr>
            </a:br>
            <a:r>
              <a:rPr lang="en-US" sz="1500" dirty="0">
                <a:solidFill>
                  <a:srgbClr val="D6FB68"/>
                </a:solidFill>
                <a:latin typeface="Consolas" panose="020B0609020204030204" pitchFamily="49" charset="0"/>
              </a:rPr>
              <a:t>bool </a:t>
            </a:r>
            <a:r>
              <a:rPr lang="en-US" sz="1500" dirty="0" err="1">
                <a:solidFill>
                  <a:srgbClr val="D6FB68"/>
                </a:solidFill>
                <a:latin typeface="Consolas" panose="020B0609020204030204" pitchFamily="49" charset="0"/>
              </a:rPr>
              <a:t>edReqMet</a:t>
            </a:r>
            <a:r>
              <a:rPr lang="en-US" sz="1500" dirty="0">
                <a:solidFill>
                  <a:srgbClr val="D6FB68"/>
                </a:solidFill>
                <a:latin typeface="Consolas" panose="020B0609020204030204" pitchFamily="49" charset="0"/>
              </a:rPr>
              <a:t> = </a:t>
            </a:r>
            <a:r>
              <a:rPr lang="en-US" sz="1500" dirty="0" err="1">
                <a:solidFill>
                  <a:srgbClr val="D6FB68"/>
                </a:solidFill>
                <a:latin typeface="Consolas" panose="020B0609020204030204" pitchFamily="49" charset="0"/>
              </a:rPr>
              <a:t>EvaluateEducation</a:t>
            </a:r>
            <a:r>
              <a:rPr lang="en-US" sz="1500" dirty="0">
                <a:solidFill>
                  <a:srgbClr val="D6FB68"/>
                </a:solidFill>
                <a:latin typeface="Consolas" panose="020B0609020204030204" pitchFamily="49" charset="0"/>
              </a:rPr>
              <a:t>();</a:t>
            </a:r>
            <a:br>
              <a:rPr lang="en-US" sz="1500" dirty="0">
                <a:solidFill>
                  <a:srgbClr val="D6FB68"/>
                </a:solidFill>
                <a:latin typeface="Consolas" panose="020B0609020204030204" pitchFamily="49" charset="0"/>
              </a:rPr>
            </a:br>
            <a:r>
              <a:rPr lang="en-US" sz="1500" dirty="0">
                <a:solidFill>
                  <a:srgbClr val="D6FB68"/>
                </a:solidFill>
                <a:latin typeface="Consolas" panose="020B0609020204030204" pitchFamily="49" charset="0"/>
              </a:rPr>
              <a:t>bool </a:t>
            </a:r>
            <a:r>
              <a:rPr lang="en-US" sz="1500" dirty="0" err="1">
                <a:solidFill>
                  <a:srgbClr val="D6FB68"/>
                </a:solidFill>
                <a:latin typeface="Consolas" panose="020B0609020204030204" pitchFamily="49" charset="0"/>
              </a:rPr>
              <a:t>experReqMet</a:t>
            </a:r>
            <a:r>
              <a:rPr lang="en-US" sz="1500" dirty="0">
                <a:solidFill>
                  <a:srgbClr val="D6FB68"/>
                </a:solidFill>
                <a:latin typeface="Consolas" panose="020B0609020204030204" pitchFamily="49" charset="0"/>
              </a:rPr>
              <a:t> = </a:t>
            </a:r>
            <a:r>
              <a:rPr lang="en-US" sz="1500" dirty="0" err="1">
                <a:solidFill>
                  <a:srgbClr val="D6FB68"/>
                </a:solidFill>
                <a:latin typeface="Consolas" panose="020B0609020204030204" pitchFamily="49" charset="0"/>
              </a:rPr>
              <a:t>EvaluateExperience</a:t>
            </a:r>
            <a:r>
              <a:rPr lang="en-US" sz="1500" dirty="0">
                <a:solidFill>
                  <a:srgbClr val="D6FB68"/>
                </a:solidFill>
                <a:latin typeface="Consolas" panose="020B0609020204030204" pitchFamily="49" charset="0"/>
              </a:rPr>
              <a:t>();</a:t>
            </a:r>
            <a:br>
              <a:rPr lang="en-US" sz="1500" dirty="0">
                <a:solidFill>
                  <a:srgbClr val="D6FB68"/>
                </a:solidFill>
                <a:latin typeface="Consolas" panose="020B0609020204030204" pitchFamily="49" charset="0"/>
              </a:rPr>
            </a:br>
            <a:r>
              <a:rPr lang="en-US" sz="1500" dirty="0">
                <a:solidFill>
                  <a:srgbClr val="D6FB68"/>
                </a:solidFill>
                <a:latin typeface="Consolas" panose="020B0609020204030204" pitchFamily="49" charset="0"/>
              </a:rPr>
              <a:t>double </a:t>
            </a:r>
            <a:r>
              <a:rPr lang="en-US" sz="1500" dirty="0" err="1">
                <a:solidFill>
                  <a:srgbClr val="D6FB68"/>
                </a:solidFill>
                <a:latin typeface="Consolas" panose="020B0609020204030204" pitchFamily="49" charset="0"/>
              </a:rPr>
              <a:t>salaryReq</a:t>
            </a:r>
            <a:r>
              <a:rPr lang="en-US" sz="1500" dirty="0">
                <a:solidFill>
                  <a:srgbClr val="D6FB68"/>
                </a:solidFill>
                <a:latin typeface="Consolas" panose="020B0609020204030204" pitchFamily="49" charset="0"/>
              </a:rPr>
              <a:t> = </a:t>
            </a:r>
            <a:r>
              <a:rPr lang="en-US" sz="1500" dirty="0" err="1">
                <a:solidFill>
                  <a:srgbClr val="D6FB68"/>
                </a:solidFill>
                <a:latin typeface="Consolas" panose="020B0609020204030204" pitchFamily="49" charset="0"/>
              </a:rPr>
              <a:t>Candidate.GetDesiredSalary</a:t>
            </a:r>
            <a:r>
              <a:rPr lang="en-US" sz="1500" dirty="0">
                <a:solidFill>
                  <a:srgbClr val="D6FB68"/>
                </a:solidFill>
                <a:latin typeface="Consolas" panose="020B0609020204030204" pitchFamily="49" charset="0"/>
              </a:rPr>
              <a:t>();</a:t>
            </a:r>
            <a:br>
              <a:rPr lang="en-US" sz="1500" dirty="0">
                <a:solidFill>
                  <a:srgbClr val="D6FB68"/>
                </a:solidFill>
                <a:latin typeface="Consolas" panose="020B0609020204030204" pitchFamily="49" charset="0"/>
              </a:rPr>
            </a:br>
            <a:br>
              <a:rPr lang="en-US" sz="1500" dirty="0">
                <a:solidFill>
                  <a:srgbClr val="D6FB68"/>
                </a:solidFill>
                <a:latin typeface="Consolas" panose="020B0609020204030204" pitchFamily="49" charset="0"/>
              </a:rPr>
            </a:br>
            <a:r>
              <a:rPr lang="en-US" sz="1500" dirty="0">
                <a:solidFill>
                  <a:srgbClr val="D6FB68"/>
                </a:solidFill>
                <a:latin typeface="Consolas" panose="020B0609020204030204" pitchFamily="49" charset="0"/>
              </a:rPr>
              <a:t>if(</a:t>
            </a:r>
            <a:r>
              <a:rPr lang="en-US" sz="1500" dirty="0" err="1">
                <a:solidFill>
                  <a:srgbClr val="C00000"/>
                </a:solidFill>
                <a:latin typeface="Consolas" panose="020B0609020204030204" pitchFamily="49" charset="0"/>
              </a:rPr>
              <a:t>cleanResume</a:t>
            </a:r>
            <a:r>
              <a:rPr lang="en-US" sz="1500" dirty="0">
                <a:solidFill>
                  <a:srgbClr val="C00000"/>
                </a:solidFill>
                <a:latin typeface="Consolas" panose="020B0609020204030204" pitchFamily="49" charset="0"/>
              </a:rPr>
              <a:t> &amp;&amp; </a:t>
            </a:r>
            <a:r>
              <a:rPr lang="en-US" sz="1500" dirty="0" err="1">
                <a:solidFill>
                  <a:srgbClr val="C00000"/>
                </a:solidFill>
                <a:latin typeface="Consolas" panose="020B0609020204030204" pitchFamily="49" charset="0"/>
              </a:rPr>
              <a:t>edReqMet</a:t>
            </a:r>
            <a:r>
              <a:rPr lang="en-US" sz="1500" dirty="0">
                <a:solidFill>
                  <a:srgbClr val="C00000"/>
                </a:solidFill>
                <a:latin typeface="Consolas" panose="020B0609020204030204" pitchFamily="49" charset="0"/>
              </a:rPr>
              <a:t> &amp;&amp; </a:t>
            </a:r>
            <a:r>
              <a:rPr lang="en-US" sz="1500" dirty="0" err="1">
                <a:solidFill>
                  <a:srgbClr val="C00000"/>
                </a:solidFill>
                <a:latin typeface="Consolas" panose="020B0609020204030204" pitchFamily="49" charset="0"/>
              </a:rPr>
              <a:t>experReqMet</a:t>
            </a:r>
            <a:r>
              <a:rPr lang="en-US" sz="1500" dirty="0">
                <a:solidFill>
                  <a:srgbClr val="C00000"/>
                </a:solidFill>
                <a:latin typeface="Consolas" panose="020B0609020204030204" pitchFamily="49" charset="0"/>
              </a:rPr>
              <a:t> &amp;&amp; </a:t>
            </a:r>
            <a:r>
              <a:rPr lang="en-US" sz="1500" dirty="0" err="1">
                <a:solidFill>
                  <a:srgbClr val="C00000"/>
                </a:solidFill>
                <a:latin typeface="Consolas" panose="020B0609020204030204" pitchFamily="49" charset="0"/>
              </a:rPr>
              <a:t>salaryReq</a:t>
            </a:r>
            <a:r>
              <a:rPr lang="en-US" sz="1500" dirty="0">
                <a:solidFill>
                  <a:srgbClr val="C00000"/>
                </a:solidFill>
                <a:latin typeface="Consolas" panose="020B0609020204030204" pitchFamily="49" charset="0"/>
              </a:rPr>
              <a:t> &lt;= </a:t>
            </a:r>
            <a:r>
              <a:rPr lang="en-US" sz="1500" dirty="0" err="1">
                <a:solidFill>
                  <a:srgbClr val="C00000"/>
                </a:solidFill>
                <a:latin typeface="Consolas" panose="020B0609020204030204" pitchFamily="49" charset="0"/>
              </a:rPr>
              <a:t>salaryOffer</a:t>
            </a:r>
            <a:r>
              <a:rPr lang="en-US" sz="1500" dirty="0">
                <a:solidFill>
                  <a:srgbClr val="D6FB68"/>
                </a:solidFill>
                <a:latin typeface="Consolas" panose="020B0609020204030204" pitchFamily="49" charset="0"/>
              </a:rPr>
              <a:t>)</a:t>
            </a:r>
            <a:br>
              <a:rPr lang="en-US" sz="1500" dirty="0">
                <a:solidFill>
                  <a:srgbClr val="D6FB68"/>
                </a:solidFill>
                <a:latin typeface="Consolas" panose="020B0609020204030204" pitchFamily="49" charset="0"/>
              </a:rPr>
            </a:br>
            <a:r>
              <a:rPr lang="en-US" sz="1500" dirty="0">
                <a:solidFill>
                  <a:srgbClr val="D6FB68"/>
                </a:solidFill>
                <a:latin typeface="Consolas" panose="020B0609020204030204" pitchFamily="49" charset="0"/>
              </a:rPr>
              <a:t>{ </a:t>
            </a:r>
            <a:br>
              <a:rPr lang="en-US" sz="1500" dirty="0">
                <a:solidFill>
                  <a:srgbClr val="D6FB68"/>
                </a:solidFill>
                <a:latin typeface="Consolas" panose="020B0609020204030204" pitchFamily="49" charset="0"/>
              </a:rPr>
            </a:br>
            <a:r>
              <a:rPr lang="en-US" sz="1500" dirty="0">
                <a:solidFill>
                  <a:srgbClr val="D6FB68"/>
                </a:solidFill>
                <a:latin typeface="Consolas" panose="020B0609020204030204" pitchFamily="49" charset="0"/>
              </a:rPr>
              <a:t>    </a:t>
            </a:r>
            <a:r>
              <a:rPr lang="en-US" sz="1500" dirty="0" err="1">
                <a:solidFill>
                  <a:srgbClr val="D6FB68"/>
                </a:solidFill>
                <a:latin typeface="Consolas" panose="020B0609020204030204" pitchFamily="49" charset="0"/>
              </a:rPr>
              <a:t>MakeOffer</a:t>
            </a:r>
            <a:r>
              <a:rPr lang="en-US" sz="1500" dirty="0">
                <a:solidFill>
                  <a:srgbClr val="D6FB68"/>
                </a:solidFill>
                <a:latin typeface="Consolas" panose="020B0609020204030204" pitchFamily="49" charset="0"/>
              </a:rPr>
              <a:t>();</a:t>
            </a:r>
            <a:br>
              <a:rPr lang="en-US" sz="1500" dirty="0">
                <a:solidFill>
                  <a:srgbClr val="D6FB68"/>
                </a:solidFill>
                <a:latin typeface="Consolas" panose="020B0609020204030204" pitchFamily="49" charset="0"/>
              </a:rPr>
            </a:br>
            <a:r>
              <a:rPr lang="en-US" sz="1500" dirty="0">
                <a:solidFill>
                  <a:srgbClr val="D6FB68"/>
                </a:solidFill>
                <a:latin typeface="Consolas" panose="020B0609020204030204" pitchFamily="49" charset="0"/>
              </a:rPr>
              <a:t>}</a:t>
            </a:r>
            <a:br>
              <a:rPr lang="en-US" sz="1500" dirty="0">
                <a:solidFill>
                  <a:srgbClr val="D6FB68"/>
                </a:solidFill>
                <a:latin typeface="Consolas" panose="020B0609020204030204" pitchFamily="49" charset="0"/>
              </a:rPr>
            </a:br>
            <a:r>
              <a:rPr lang="en-US" sz="1500" dirty="0">
                <a:solidFill>
                  <a:srgbClr val="D6FB68"/>
                </a:solidFill>
                <a:latin typeface="Consolas" panose="020B0609020204030204" pitchFamily="49" charset="0"/>
              </a:rPr>
              <a:t>else if(</a:t>
            </a:r>
            <a:r>
              <a:rPr lang="en-US" sz="1500" dirty="0" err="1">
                <a:solidFill>
                  <a:srgbClr val="C00000"/>
                </a:solidFill>
                <a:latin typeface="Consolas" panose="020B0609020204030204" pitchFamily="49" charset="0"/>
              </a:rPr>
              <a:t>cleanResume</a:t>
            </a:r>
            <a:r>
              <a:rPr lang="en-US" sz="1500" dirty="0">
                <a:solidFill>
                  <a:srgbClr val="C00000"/>
                </a:solidFill>
                <a:latin typeface="Consolas" panose="020B0609020204030204" pitchFamily="49" charset="0"/>
              </a:rPr>
              <a:t> &amp;&amp; </a:t>
            </a:r>
            <a:r>
              <a:rPr lang="en-US" sz="1500" dirty="0" err="1">
                <a:solidFill>
                  <a:srgbClr val="C00000"/>
                </a:solidFill>
                <a:latin typeface="Consolas" panose="020B0609020204030204" pitchFamily="49" charset="0"/>
              </a:rPr>
              <a:t>eqReqMet</a:t>
            </a:r>
            <a:r>
              <a:rPr lang="en-US" sz="1500" dirty="0">
                <a:solidFill>
                  <a:srgbClr val="C00000"/>
                </a:solidFill>
                <a:latin typeface="Consolas" panose="020B0609020204030204" pitchFamily="49" charset="0"/>
              </a:rPr>
              <a:t> &amp;&amp; </a:t>
            </a:r>
            <a:r>
              <a:rPr lang="en-US" sz="1500" dirty="0" err="1">
                <a:solidFill>
                  <a:srgbClr val="C00000"/>
                </a:solidFill>
                <a:latin typeface="Consolas" panose="020B0609020204030204" pitchFamily="49" charset="0"/>
              </a:rPr>
              <a:t>experReqMet</a:t>
            </a:r>
            <a:r>
              <a:rPr lang="en-US" sz="1500" dirty="0">
                <a:solidFill>
                  <a:srgbClr val="D6FB68"/>
                </a:solidFill>
                <a:latin typeface="Consolas" panose="020B0609020204030204" pitchFamily="49" charset="0"/>
              </a:rPr>
              <a:t>)</a:t>
            </a:r>
            <a:br>
              <a:rPr lang="en-US" sz="1500" dirty="0">
                <a:solidFill>
                  <a:srgbClr val="D6FB68"/>
                </a:solidFill>
                <a:latin typeface="Consolas" panose="020B0609020204030204" pitchFamily="49" charset="0"/>
              </a:rPr>
            </a:br>
            <a:r>
              <a:rPr lang="en-US" sz="1500" dirty="0">
                <a:solidFill>
                  <a:srgbClr val="D6FB68"/>
                </a:solidFill>
                <a:latin typeface="Consolas" panose="020B0609020204030204" pitchFamily="49" charset="0"/>
              </a:rPr>
              <a:t>{</a:t>
            </a:r>
            <a:br>
              <a:rPr lang="en-US" sz="1500" dirty="0">
                <a:solidFill>
                  <a:srgbClr val="D6FB68"/>
                </a:solidFill>
                <a:latin typeface="Consolas" panose="020B0609020204030204" pitchFamily="49" charset="0"/>
              </a:rPr>
            </a:br>
            <a:r>
              <a:rPr lang="en-US" sz="1500" dirty="0">
                <a:solidFill>
                  <a:srgbClr val="D6FB68"/>
                </a:solidFill>
                <a:latin typeface="Consolas" panose="020B0609020204030204" pitchFamily="49" charset="0"/>
              </a:rPr>
              <a:t>    </a:t>
            </a:r>
            <a:r>
              <a:rPr lang="en-US" sz="1500" dirty="0" err="1">
                <a:solidFill>
                  <a:srgbClr val="D6FB68"/>
                </a:solidFill>
                <a:latin typeface="Consolas" panose="020B0609020204030204" pitchFamily="49" charset="0"/>
              </a:rPr>
              <a:t>MakeAlternateOffer</a:t>
            </a:r>
            <a:r>
              <a:rPr lang="en-US" sz="1500" dirty="0">
                <a:solidFill>
                  <a:srgbClr val="D6FB68"/>
                </a:solidFill>
                <a:latin typeface="Consolas" panose="020B0609020204030204" pitchFamily="49" charset="0"/>
              </a:rPr>
              <a:t>();</a:t>
            </a:r>
            <a:br>
              <a:rPr lang="en-US" sz="1500" dirty="0">
                <a:solidFill>
                  <a:srgbClr val="D6FB68"/>
                </a:solidFill>
                <a:latin typeface="Consolas" panose="020B0609020204030204" pitchFamily="49" charset="0"/>
              </a:rPr>
            </a:br>
            <a:r>
              <a:rPr lang="en-US" sz="1500" dirty="0">
                <a:solidFill>
                  <a:srgbClr val="D6FB68"/>
                </a:solidFill>
                <a:latin typeface="Consolas" panose="020B0609020204030204" pitchFamily="49" charset="0"/>
              </a:rPr>
              <a:t>}</a:t>
            </a:r>
            <a:br>
              <a:rPr lang="en-US" sz="1500" dirty="0">
                <a:solidFill>
                  <a:srgbClr val="D6FB68"/>
                </a:solidFill>
                <a:latin typeface="Consolas" panose="020B0609020204030204" pitchFamily="49" charset="0"/>
              </a:rPr>
            </a:br>
            <a:r>
              <a:rPr lang="en-US" sz="1500" dirty="0">
                <a:solidFill>
                  <a:srgbClr val="D6FB68"/>
                </a:solidFill>
                <a:latin typeface="Consolas" panose="020B0609020204030204" pitchFamily="49" charset="0"/>
              </a:rPr>
              <a:t>else if(</a:t>
            </a:r>
            <a:r>
              <a:rPr lang="en-US" sz="1500" dirty="0" err="1">
                <a:solidFill>
                  <a:srgbClr val="C00000"/>
                </a:solidFill>
                <a:latin typeface="Consolas" panose="020B0609020204030204" pitchFamily="49" charset="0"/>
              </a:rPr>
              <a:t>edReqMet</a:t>
            </a:r>
            <a:r>
              <a:rPr lang="en-US" sz="1500" dirty="0">
                <a:solidFill>
                  <a:srgbClr val="C00000"/>
                </a:solidFill>
                <a:latin typeface="Consolas" panose="020B0609020204030204" pitchFamily="49" charset="0"/>
              </a:rPr>
              <a:t> &amp;&amp; </a:t>
            </a:r>
            <a:r>
              <a:rPr lang="en-US" sz="1500" dirty="0" err="1">
                <a:solidFill>
                  <a:srgbClr val="C00000"/>
                </a:solidFill>
                <a:latin typeface="Consolas" panose="020B0609020204030204" pitchFamily="49" charset="0"/>
              </a:rPr>
              <a:t>experReqMet</a:t>
            </a:r>
            <a:r>
              <a:rPr lang="en-US" sz="1500" dirty="0">
                <a:solidFill>
                  <a:srgbClr val="C00000"/>
                </a:solidFill>
                <a:latin typeface="Consolas" panose="020B0609020204030204" pitchFamily="49" charset="0"/>
              </a:rPr>
              <a:t> &amp;&amp; salary &lt;= </a:t>
            </a:r>
            <a:r>
              <a:rPr lang="en-US" sz="1500" dirty="0" err="1">
                <a:solidFill>
                  <a:srgbClr val="C00000"/>
                </a:solidFill>
                <a:latin typeface="Consolas" panose="020B0609020204030204" pitchFamily="49" charset="0"/>
              </a:rPr>
              <a:t>salaryOffer</a:t>
            </a:r>
            <a:r>
              <a:rPr lang="en-US" sz="1500" dirty="0">
                <a:solidFill>
                  <a:srgbClr val="D6FB68"/>
                </a:solidFill>
                <a:latin typeface="Consolas" panose="020B0609020204030204" pitchFamily="49" charset="0"/>
              </a:rPr>
              <a:t>)</a:t>
            </a:r>
            <a:br>
              <a:rPr lang="en-US" sz="1500" dirty="0">
                <a:solidFill>
                  <a:srgbClr val="D6FB68"/>
                </a:solidFill>
                <a:latin typeface="Consolas" panose="020B0609020204030204" pitchFamily="49" charset="0"/>
              </a:rPr>
            </a:br>
            <a:r>
              <a:rPr lang="en-US" sz="1500" dirty="0">
                <a:solidFill>
                  <a:srgbClr val="D6FB68"/>
                </a:solidFill>
                <a:latin typeface="Consolas" panose="020B0609020204030204" pitchFamily="49" charset="0"/>
              </a:rPr>
              <a:t>{</a:t>
            </a:r>
            <a:br>
              <a:rPr lang="en-US" sz="1500" dirty="0">
                <a:solidFill>
                  <a:srgbClr val="D6FB68"/>
                </a:solidFill>
                <a:latin typeface="Consolas" panose="020B0609020204030204" pitchFamily="49" charset="0"/>
              </a:rPr>
            </a:br>
            <a:r>
              <a:rPr lang="en-US" sz="1500" dirty="0">
                <a:solidFill>
                  <a:srgbClr val="D6FB68"/>
                </a:solidFill>
                <a:latin typeface="Consolas" panose="020B0609020204030204" pitchFamily="49" charset="0"/>
              </a:rPr>
              <a:t>    </a:t>
            </a:r>
            <a:r>
              <a:rPr lang="en-US" sz="1500" dirty="0" err="1">
                <a:solidFill>
                  <a:srgbClr val="D6FB68"/>
                </a:solidFill>
                <a:latin typeface="Consolas" panose="020B0609020204030204" pitchFamily="49" charset="0"/>
              </a:rPr>
              <a:t>CallForInterview</a:t>
            </a:r>
            <a:r>
              <a:rPr lang="en-US" sz="1500" dirty="0">
                <a:solidFill>
                  <a:srgbClr val="D6FB68"/>
                </a:solidFill>
                <a:latin typeface="Consolas" panose="020B0609020204030204" pitchFamily="49" charset="0"/>
              </a:rPr>
              <a:t>();</a:t>
            </a:r>
            <a:br>
              <a:rPr lang="en-US" sz="1500" dirty="0">
                <a:solidFill>
                  <a:srgbClr val="D6FB68"/>
                </a:solidFill>
                <a:latin typeface="Consolas" panose="020B0609020204030204" pitchFamily="49" charset="0"/>
              </a:rPr>
            </a:br>
            <a:r>
              <a:rPr lang="en-US" sz="1500" dirty="0">
                <a:solidFill>
                  <a:srgbClr val="D6FB68"/>
                </a:solidFill>
                <a:latin typeface="Consolas" panose="020B0609020204030204" pitchFamily="49" charset="0"/>
              </a:rPr>
              <a:t>}</a:t>
            </a:r>
            <a:br>
              <a:rPr lang="en-US" sz="1500" dirty="0">
                <a:solidFill>
                  <a:srgbClr val="D6FB68"/>
                </a:solidFill>
                <a:latin typeface="Consolas" panose="020B0609020204030204" pitchFamily="49" charset="0"/>
              </a:rPr>
            </a:br>
            <a:r>
              <a:rPr lang="en-US" sz="1500" dirty="0">
                <a:solidFill>
                  <a:srgbClr val="D6FB68"/>
                </a:solidFill>
                <a:latin typeface="Consolas" panose="020B0609020204030204" pitchFamily="49" charset="0"/>
              </a:rPr>
              <a:t>else</a:t>
            </a:r>
            <a:br>
              <a:rPr lang="en-US" sz="1500" dirty="0">
                <a:solidFill>
                  <a:srgbClr val="D6FB68"/>
                </a:solidFill>
                <a:latin typeface="Consolas" panose="020B0609020204030204" pitchFamily="49" charset="0"/>
              </a:rPr>
            </a:br>
            <a:r>
              <a:rPr lang="en-US" sz="1500" dirty="0">
                <a:solidFill>
                  <a:srgbClr val="D6FB68"/>
                </a:solidFill>
                <a:latin typeface="Consolas" panose="020B0609020204030204" pitchFamily="49" charset="0"/>
              </a:rPr>
              <a:t>{</a:t>
            </a:r>
            <a:br>
              <a:rPr lang="en-US" sz="1500" dirty="0">
                <a:solidFill>
                  <a:srgbClr val="D6FB68"/>
                </a:solidFill>
                <a:latin typeface="Consolas" panose="020B0609020204030204" pitchFamily="49" charset="0"/>
              </a:rPr>
            </a:br>
            <a:r>
              <a:rPr lang="en-US" sz="1500" dirty="0">
                <a:solidFill>
                  <a:srgbClr val="D6FB68"/>
                </a:solidFill>
                <a:latin typeface="Consolas" panose="020B0609020204030204" pitchFamily="49" charset="0"/>
              </a:rPr>
              <a:t>    </a:t>
            </a:r>
            <a:r>
              <a:rPr lang="en-US" sz="1500" dirty="0" err="1">
                <a:solidFill>
                  <a:srgbClr val="D6FB68"/>
                </a:solidFill>
                <a:latin typeface="Consolas" panose="020B0609020204030204" pitchFamily="49" charset="0"/>
              </a:rPr>
              <a:t>SendRejectionLetter</a:t>
            </a:r>
            <a:r>
              <a:rPr lang="en-US" sz="1500" dirty="0">
                <a:solidFill>
                  <a:srgbClr val="D6FB68"/>
                </a:solidFill>
                <a:latin typeface="Consolas" panose="020B0609020204030204" pitchFamily="49" charset="0"/>
              </a:rPr>
              <a:t>();</a:t>
            </a:r>
            <a:br>
              <a:rPr lang="en-US" sz="1500" dirty="0">
                <a:solidFill>
                  <a:srgbClr val="D6FB68"/>
                </a:solidFill>
                <a:latin typeface="Consolas" panose="020B0609020204030204" pitchFamily="49" charset="0"/>
              </a:rPr>
            </a:br>
            <a:r>
              <a:rPr lang="en-US" sz="1500" dirty="0">
                <a:solidFill>
                  <a:srgbClr val="D6FB68"/>
                </a:solidFill>
                <a:latin typeface="Consolas" panose="020B0609020204030204" pitchFamily="49" charset="0"/>
              </a:rPr>
              <a:t>}</a:t>
            </a:r>
            <a:endParaRPr lang="en-US" sz="1500" dirty="0">
              <a:solidFill>
                <a:srgbClr val="D6FB68"/>
              </a:solidFill>
            </a:endParaRPr>
          </a:p>
        </p:txBody>
      </p:sp>
    </p:spTree>
    <p:extLst>
      <p:ext uri="{BB962C8B-B14F-4D97-AF65-F5344CB8AC3E}">
        <p14:creationId xmlns:p14="http://schemas.microsoft.com/office/powerpoint/2010/main" val="9636798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926BD7-3F28-4631-BC9F-F4FA588AB37A}"/>
              </a:ext>
            </a:extLst>
          </p:cNvPr>
          <p:cNvSpPr>
            <a:spLocks noGrp="1"/>
          </p:cNvSpPr>
          <p:nvPr>
            <p:ph idx="1"/>
          </p:nvPr>
        </p:nvSpPr>
        <p:spPr>
          <a:xfrm>
            <a:off x="1141412" y="380010"/>
            <a:ext cx="9905999" cy="5783284"/>
          </a:xfrm>
        </p:spPr>
        <p:txBody>
          <a:bodyPr>
            <a:noAutofit/>
          </a:bodyPr>
          <a:lstStyle/>
          <a:p>
            <a:pPr marL="0" indent="0">
              <a:buNone/>
            </a:pPr>
            <a:endParaRPr lang="en-US" sz="1500" dirty="0">
              <a:solidFill>
                <a:srgbClr val="D6FB68"/>
              </a:solidFill>
            </a:endParaRPr>
          </a:p>
        </p:txBody>
      </p:sp>
    </p:spTree>
    <p:extLst>
      <p:ext uri="{BB962C8B-B14F-4D97-AF65-F5344CB8AC3E}">
        <p14:creationId xmlns:p14="http://schemas.microsoft.com/office/powerpoint/2010/main" val="36883926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A9BE8-73BA-412D-AB90-06DC98484489}"/>
              </a:ext>
            </a:extLst>
          </p:cNvPr>
          <p:cNvSpPr>
            <a:spLocks noGrp="1"/>
          </p:cNvSpPr>
          <p:nvPr>
            <p:ph type="title"/>
          </p:nvPr>
        </p:nvSpPr>
        <p:spPr>
          <a:xfrm>
            <a:off x="1141413" y="618518"/>
            <a:ext cx="9905998" cy="984651"/>
          </a:xfrm>
        </p:spPr>
        <p:txBody>
          <a:bodyPr>
            <a:normAutofit/>
          </a:bodyPr>
          <a:lstStyle/>
          <a:p>
            <a:r>
              <a:rPr lang="en-US" dirty="0">
                <a:solidFill>
                  <a:srgbClr val="D6FB68"/>
                </a:solidFill>
              </a:rPr>
              <a:t>Branching </a:t>
            </a:r>
            <a:r>
              <a:rPr lang="en-US" cap="none" dirty="0">
                <a:solidFill>
                  <a:srgbClr val="D6FB68"/>
                </a:solidFill>
              </a:rPr>
              <a:t>and</a:t>
            </a:r>
            <a:r>
              <a:rPr lang="en-US" dirty="0">
                <a:solidFill>
                  <a:srgbClr val="D6FB68"/>
                </a:solidFill>
              </a:rPr>
              <a:t> Selection Statements</a:t>
            </a:r>
          </a:p>
        </p:txBody>
      </p:sp>
      <p:sp>
        <p:nvSpPr>
          <p:cNvPr id="3" name="Content Placeholder 2">
            <a:extLst>
              <a:ext uri="{FF2B5EF4-FFF2-40B4-BE49-F238E27FC236}">
                <a16:creationId xmlns:a16="http://schemas.microsoft.com/office/drawing/2014/main" id="{28926BD7-3F28-4631-BC9F-F4FA588AB37A}"/>
              </a:ext>
            </a:extLst>
          </p:cNvPr>
          <p:cNvSpPr>
            <a:spLocks noGrp="1"/>
          </p:cNvSpPr>
          <p:nvPr>
            <p:ph idx="1"/>
          </p:nvPr>
        </p:nvSpPr>
        <p:spPr>
          <a:xfrm>
            <a:off x="1141412" y="1603169"/>
            <a:ext cx="9905999" cy="4188032"/>
          </a:xfrm>
        </p:spPr>
        <p:txBody>
          <a:bodyPr>
            <a:normAutofit/>
          </a:bodyPr>
          <a:lstStyle/>
          <a:p>
            <a:r>
              <a:rPr lang="en-US" sz="1900" dirty="0">
                <a:solidFill>
                  <a:srgbClr val="D6FB68"/>
                </a:solidFill>
              </a:rPr>
              <a:t>The switch-case structure can be used in place of some else if structure</a:t>
            </a:r>
          </a:p>
          <a:p>
            <a:r>
              <a:rPr lang="en-US" sz="1900" dirty="0">
                <a:solidFill>
                  <a:srgbClr val="D6FB68"/>
                </a:solidFill>
              </a:rPr>
              <a:t>The header consists of the keyword switch and variable to evaluate</a:t>
            </a:r>
            <a:br>
              <a:rPr lang="en-US" sz="1900" dirty="0">
                <a:solidFill>
                  <a:srgbClr val="D6FB68"/>
                </a:solidFill>
              </a:rPr>
            </a:br>
            <a:r>
              <a:rPr lang="en-US" sz="1900" dirty="0">
                <a:solidFill>
                  <a:srgbClr val="D6FB68"/>
                </a:solidFill>
              </a:rPr>
              <a:t>switch(age)</a:t>
            </a:r>
          </a:p>
          <a:p>
            <a:r>
              <a:rPr lang="en-US" sz="1900" dirty="0">
                <a:solidFill>
                  <a:srgbClr val="D6FB68"/>
                </a:solidFill>
              </a:rPr>
              <a:t>The body consist of case statements</a:t>
            </a:r>
          </a:p>
          <a:p>
            <a:pPr lvl="1"/>
            <a:r>
              <a:rPr lang="en-US" sz="1700" dirty="0">
                <a:solidFill>
                  <a:srgbClr val="D6FB68"/>
                </a:solidFill>
              </a:rPr>
              <a:t>Each case statement has a header and body</a:t>
            </a:r>
          </a:p>
          <a:p>
            <a:pPr lvl="2"/>
            <a:r>
              <a:rPr lang="en-US" sz="1500" dirty="0">
                <a:solidFill>
                  <a:srgbClr val="D6FB68"/>
                </a:solidFill>
              </a:rPr>
              <a:t>The case header consist of the keyword case, a value for the variable being evaluated and a colon (note – not a semicolon)</a:t>
            </a:r>
          </a:p>
          <a:p>
            <a:pPr lvl="2"/>
            <a:r>
              <a:rPr lang="en-US" sz="1500" dirty="0">
                <a:solidFill>
                  <a:srgbClr val="D6FB68"/>
                </a:solidFill>
              </a:rPr>
              <a:t>The body is not enclosed in braces. Instead, the body includes every line between the header and the keyword break;</a:t>
            </a:r>
          </a:p>
          <a:p>
            <a:r>
              <a:rPr lang="en-US" sz="1900" dirty="0">
                <a:solidFill>
                  <a:srgbClr val="D6FB68"/>
                </a:solidFill>
              </a:rPr>
              <a:t>The next slide has a side-by-side comparison of an else-if structure and a switch-case structure</a:t>
            </a:r>
          </a:p>
          <a:p>
            <a:endParaRPr lang="en-US" dirty="0">
              <a:solidFill>
                <a:srgbClr val="D6FB68"/>
              </a:solidFill>
            </a:endParaRPr>
          </a:p>
          <a:p>
            <a:endParaRPr lang="en-US" dirty="0">
              <a:solidFill>
                <a:srgbClr val="D6FB68"/>
              </a:solidFill>
            </a:endParaRPr>
          </a:p>
        </p:txBody>
      </p:sp>
    </p:spTree>
    <p:extLst>
      <p:ext uri="{BB962C8B-B14F-4D97-AF65-F5344CB8AC3E}">
        <p14:creationId xmlns:p14="http://schemas.microsoft.com/office/powerpoint/2010/main" val="41822798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C1F38-2097-4118-94ED-30762DB583D4}"/>
              </a:ext>
            </a:extLst>
          </p:cNvPr>
          <p:cNvSpPr>
            <a:spLocks noGrp="1"/>
          </p:cNvSpPr>
          <p:nvPr>
            <p:ph type="title"/>
          </p:nvPr>
        </p:nvSpPr>
        <p:spPr>
          <a:xfrm>
            <a:off x="1141411" y="619126"/>
            <a:ext cx="9906000" cy="984043"/>
          </a:xfrm>
        </p:spPr>
        <p:txBody>
          <a:bodyPr/>
          <a:lstStyle/>
          <a:p>
            <a:r>
              <a:rPr lang="en-US" dirty="0">
                <a:solidFill>
                  <a:srgbClr val="D6FB68"/>
                </a:solidFill>
              </a:rPr>
              <a:t>Branching </a:t>
            </a:r>
            <a:r>
              <a:rPr lang="en-US" cap="none" dirty="0">
                <a:solidFill>
                  <a:srgbClr val="D6FB68"/>
                </a:solidFill>
              </a:rPr>
              <a:t>and</a:t>
            </a:r>
            <a:r>
              <a:rPr lang="en-US" dirty="0">
                <a:solidFill>
                  <a:srgbClr val="D6FB68"/>
                </a:solidFill>
              </a:rPr>
              <a:t> Selection Statements</a:t>
            </a:r>
          </a:p>
        </p:txBody>
      </p:sp>
      <p:sp>
        <p:nvSpPr>
          <p:cNvPr id="3" name="Text Placeholder 2">
            <a:extLst>
              <a:ext uri="{FF2B5EF4-FFF2-40B4-BE49-F238E27FC236}">
                <a16:creationId xmlns:a16="http://schemas.microsoft.com/office/drawing/2014/main" id="{782FBFBD-830D-4234-97BC-4E2D154EA531}"/>
              </a:ext>
            </a:extLst>
          </p:cNvPr>
          <p:cNvSpPr>
            <a:spLocks noGrp="1"/>
          </p:cNvSpPr>
          <p:nvPr>
            <p:ph type="body" idx="1"/>
          </p:nvPr>
        </p:nvSpPr>
        <p:spPr>
          <a:xfrm>
            <a:off x="1370019" y="1603169"/>
            <a:ext cx="4649783" cy="475013"/>
          </a:xfrm>
        </p:spPr>
        <p:txBody>
          <a:bodyPr/>
          <a:lstStyle/>
          <a:p>
            <a:r>
              <a:rPr lang="en-US" cap="none" dirty="0">
                <a:solidFill>
                  <a:srgbClr val="D6FB68"/>
                </a:solidFill>
              </a:rPr>
              <a:t>else if</a:t>
            </a:r>
          </a:p>
        </p:txBody>
      </p:sp>
      <p:sp>
        <p:nvSpPr>
          <p:cNvPr id="4" name="Content Placeholder 3">
            <a:extLst>
              <a:ext uri="{FF2B5EF4-FFF2-40B4-BE49-F238E27FC236}">
                <a16:creationId xmlns:a16="http://schemas.microsoft.com/office/drawing/2014/main" id="{4813F96B-0C0C-44A0-B758-1F6C8FA2179D}"/>
              </a:ext>
            </a:extLst>
          </p:cNvPr>
          <p:cNvSpPr>
            <a:spLocks noGrp="1"/>
          </p:cNvSpPr>
          <p:nvPr>
            <p:ph sz="half" idx="2"/>
          </p:nvPr>
        </p:nvSpPr>
        <p:spPr>
          <a:xfrm>
            <a:off x="1141410" y="2078181"/>
            <a:ext cx="4878391" cy="3713017"/>
          </a:xfrm>
        </p:spPr>
        <p:txBody>
          <a:bodyPr>
            <a:noAutofit/>
          </a:bodyPr>
          <a:lstStyle/>
          <a:p>
            <a:pPr marL="0" indent="0">
              <a:buNone/>
            </a:pPr>
            <a:r>
              <a:rPr lang="en-US" sz="1200" dirty="0">
                <a:solidFill>
                  <a:srgbClr val="D6FB68"/>
                </a:solidFill>
                <a:latin typeface="Consolas" panose="020B0609020204030204" pitchFamily="49" charset="0"/>
              </a:rPr>
              <a:t>if(grade == ‘A’)</a:t>
            </a:r>
            <a:br>
              <a:rPr lang="en-US" sz="1200" dirty="0">
                <a:solidFill>
                  <a:srgbClr val="D6FB68"/>
                </a:solidFill>
                <a:latin typeface="Consolas" panose="020B0609020204030204" pitchFamily="49" charset="0"/>
              </a:rPr>
            </a:br>
            <a:r>
              <a:rPr lang="en-US" sz="1200" dirty="0">
                <a:solidFill>
                  <a:srgbClr val="D6FB68"/>
                </a:solidFill>
                <a:latin typeface="Consolas" panose="020B0609020204030204" pitchFamily="49" charset="0"/>
              </a:rPr>
              <a:t>{</a:t>
            </a:r>
            <a:br>
              <a:rPr lang="en-US" sz="1200" dirty="0">
                <a:solidFill>
                  <a:srgbClr val="D6FB68"/>
                </a:solidFill>
                <a:latin typeface="Consolas" panose="020B0609020204030204" pitchFamily="49" charset="0"/>
              </a:rPr>
            </a:br>
            <a:r>
              <a:rPr lang="en-US" sz="1200" dirty="0">
                <a:solidFill>
                  <a:srgbClr val="D6FB68"/>
                </a:solidFill>
                <a:latin typeface="Consolas" panose="020B0609020204030204" pitchFamily="49" charset="0"/>
              </a:rPr>
              <a:t>    </a:t>
            </a:r>
            <a:r>
              <a:rPr lang="en-US" sz="1200" dirty="0" err="1">
                <a:solidFill>
                  <a:srgbClr val="D6FB68"/>
                </a:solidFill>
                <a:latin typeface="Consolas" panose="020B0609020204030204" pitchFamily="49" charset="0"/>
              </a:rPr>
              <a:t>ExemptionFromHW</a:t>
            </a:r>
            <a:r>
              <a:rPr lang="en-US" sz="1200" dirty="0">
                <a:solidFill>
                  <a:srgbClr val="D6FB68"/>
                </a:solidFill>
                <a:latin typeface="Consolas" panose="020B0609020204030204" pitchFamily="49" charset="0"/>
              </a:rPr>
              <a:t>();</a:t>
            </a:r>
            <a:br>
              <a:rPr lang="en-US" sz="1200" dirty="0">
                <a:solidFill>
                  <a:srgbClr val="D6FB68"/>
                </a:solidFill>
                <a:latin typeface="Consolas" panose="020B0609020204030204" pitchFamily="49" charset="0"/>
              </a:rPr>
            </a:br>
            <a:r>
              <a:rPr lang="en-US" sz="1200" dirty="0">
                <a:solidFill>
                  <a:srgbClr val="D6FB68"/>
                </a:solidFill>
                <a:latin typeface="Consolas" panose="020B0609020204030204" pitchFamily="49" charset="0"/>
              </a:rPr>
              <a:t>}</a:t>
            </a:r>
            <a:br>
              <a:rPr lang="en-US" sz="1200" dirty="0">
                <a:solidFill>
                  <a:srgbClr val="D6FB68"/>
                </a:solidFill>
                <a:latin typeface="Consolas" panose="020B0609020204030204" pitchFamily="49" charset="0"/>
              </a:rPr>
            </a:br>
            <a:r>
              <a:rPr lang="en-US" sz="1200" dirty="0">
                <a:solidFill>
                  <a:srgbClr val="D6FB68"/>
                </a:solidFill>
                <a:latin typeface="Consolas" panose="020B0609020204030204" pitchFamily="49" charset="0"/>
              </a:rPr>
              <a:t>else if(grade == ‘B’)</a:t>
            </a:r>
            <a:br>
              <a:rPr lang="en-US" sz="1200" dirty="0">
                <a:solidFill>
                  <a:srgbClr val="D6FB68"/>
                </a:solidFill>
                <a:latin typeface="Consolas" panose="020B0609020204030204" pitchFamily="49" charset="0"/>
              </a:rPr>
            </a:br>
            <a:r>
              <a:rPr lang="en-US" sz="1200" dirty="0">
                <a:solidFill>
                  <a:srgbClr val="D6FB68"/>
                </a:solidFill>
                <a:latin typeface="Consolas" panose="020B0609020204030204" pitchFamily="49" charset="0"/>
              </a:rPr>
              <a:t>{</a:t>
            </a:r>
            <a:br>
              <a:rPr lang="en-US" sz="1200" dirty="0">
                <a:solidFill>
                  <a:srgbClr val="D6FB68"/>
                </a:solidFill>
                <a:latin typeface="Consolas" panose="020B0609020204030204" pitchFamily="49" charset="0"/>
              </a:rPr>
            </a:br>
            <a:r>
              <a:rPr lang="en-US" sz="1200" dirty="0">
                <a:solidFill>
                  <a:srgbClr val="D6FB68"/>
                </a:solidFill>
                <a:latin typeface="Consolas" panose="020B0609020204030204" pitchFamily="49" charset="0"/>
              </a:rPr>
              <a:t>    </a:t>
            </a:r>
            <a:r>
              <a:rPr lang="en-US" sz="1200" dirty="0" err="1">
                <a:solidFill>
                  <a:srgbClr val="D6FB68"/>
                </a:solidFill>
                <a:latin typeface="Consolas" panose="020B0609020204030204" pitchFamily="49" charset="0"/>
              </a:rPr>
              <a:t>SmileyFaceNoteToParent</a:t>
            </a:r>
            <a:r>
              <a:rPr lang="en-US" sz="1200" dirty="0">
                <a:solidFill>
                  <a:srgbClr val="D6FB68"/>
                </a:solidFill>
                <a:latin typeface="Consolas" panose="020B0609020204030204" pitchFamily="49" charset="0"/>
              </a:rPr>
              <a:t>();</a:t>
            </a:r>
            <a:br>
              <a:rPr lang="en-US" sz="1200" dirty="0">
                <a:solidFill>
                  <a:srgbClr val="D6FB68"/>
                </a:solidFill>
                <a:latin typeface="Consolas" panose="020B0609020204030204" pitchFamily="49" charset="0"/>
              </a:rPr>
            </a:br>
            <a:r>
              <a:rPr lang="en-US" sz="1200" dirty="0">
                <a:solidFill>
                  <a:srgbClr val="D6FB68"/>
                </a:solidFill>
                <a:latin typeface="Consolas" panose="020B0609020204030204" pitchFamily="49" charset="0"/>
              </a:rPr>
              <a:t>}</a:t>
            </a:r>
            <a:br>
              <a:rPr lang="en-US" sz="1200" dirty="0">
                <a:solidFill>
                  <a:srgbClr val="D6FB68"/>
                </a:solidFill>
                <a:latin typeface="Consolas" panose="020B0609020204030204" pitchFamily="49" charset="0"/>
              </a:rPr>
            </a:br>
            <a:r>
              <a:rPr lang="en-US" sz="1200" dirty="0">
                <a:solidFill>
                  <a:srgbClr val="D6FB68"/>
                </a:solidFill>
                <a:latin typeface="Consolas" panose="020B0609020204030204" pitchFamily="49" charset="0"/>
              </a:rPr>
              <a:t>else if(grade == ‘F’)</a:t>
            </a:r>
            <a:br>
              <a:rPr lang="en-US" sz="1200" dirty="0">
                <a:solidFill>
                  <a:srgbClr val="D6FB68"/>
                </a:solidFill>
                <a:latin typeface="Consolas" panose="020B0609020204030204" pitchFamily="49" charset="0"/>
              </a:rPr>
            </a:br>
            <a:r>
              <a:rPr lang="en-US" sz="1200" dirty="0">
                <a:solidFill>
                  <a:srgbClr val="D6FB68"/>
                </a:solidFill>
                <a:latin typeface="Consolas" panose="020B0609020204030204" pitchFamily="49" charset="0"/>
              </a:rPr>
              <a:t>{</a:t>
            </a:r>
            <a:br>
              <a:rPr lang="en-US" sz="1200" dirty="0">
                <a:solidFill>
                  <a:srgbClr val="D6FB68"/>
                </a:solidFill>
                <a:latin typeface="Consolas" panose="020B0609020204030204" pitchFamily="49" charset="0"/>
              </a:rPr>
            </a:br>
            <a:r>
              <a:rPr lang="en-US" sz="1200" dirty="0">
                <a:solidFill>
                  <a:srgbClr val="D6FB68"/>
                </a:solidFill>
                <a:latin typeface="Consolas" panose="020B0609020204030204" pitchFamily="49" charset="0"/>
              </a:rPr>
              <a:t>    </a:t>
            </a:r>
            <a:r>
              <a:rPr lang="en-US" sz="1200" dirty="0" err="1">
                <a:solidFill>
                  <a:srgbClr val="D6FB68"/>
                </a:solidFill>
                <a:latin typeface="Consolas" panose="020B0609020204030204" pitchFamily="49" charset="0"/>
              </a:rPr>
              <a:t>ParentPhoneCall</a:t>
            </a:r>
            <a:r>
              <a:rPr lang="en-US" sz="1200" dirty="0">
                <a:solidFill>
                  <a:srgbClr val="D6FB68"/>
                </a:solidFill>
                <a:latin typeface="Consolas" panose="020B0609020204030204" pitchFamily="49" charset="0"/>
              </a:rPr>
              <a:t>();</a:t>
            </a:r>
            <a:br>
              <a:rPr lang="en-US" sz="1200" dirty="0">
                <a:solidFill>
                  <a:srgbClr val="D6FB68"/>
                </a:solidFill>
                <a:latin typeface="Consolas" panose="020B0609020204030204" pitchFamily="49" charset="0"/>
              </a:rPr>
            </a:br>
            <a:r>
              <a:rPr lang="en-US" sz="1200" dirty="0">
                <a:solidFill>
                  <a:srgbClr val="D6FB68"/>
                </a:solidFill>
                <a:latin typeface="Consolas" panose="020B0609020204030204" pitchFamily="49" charset="0"/>
              </a:rPr>
              <a:t>}</a:t>
            </a:r>
            <a:br>
              <a:rPr lang="en-US" sz="1200" dirty="0">
                <a:solidFill>
                  <a:srgbClr val="D6FB68"/>
                </a:solidFill>
                <a:latin typeface="Consolas" panose="020B0609020204030204" pitchFamily="49" charset="0"/>
              </a:rPr>
            </a:br>
            <a:r>
              <a:rPr lang="en-US" sz="1200" dirty="0">
                <a:solidFill>
                  <a:srgbClr val="D6FB68"/>
                </a:solidFill>
                <a:latin typeface="Consolas" panose="020B0609020204030204" pitchFamily="49" charset="0"/>
              </a:rPr>
              <a:t>else</a:t>
            </a:r>
            <a:br>
              <a:rPr lang="en-US" sz="1200" dirty="0">
                <a:solidFill>
                  <a:srgbClr val="D6FB68"/>
                </a:solidFill>
                <a:latin typeface="Consolas" panose="020B0609020204030204" pitchFamily="49" charset="0"/>
              </a:rPr>
            </a:br>
            <a:r>
              <a:rPr lang="en-US" sz="1200" dirty="0">
                <a:solidFill>
                  <a:srgbClr val="D6FB68"/>
                </a:solidFill>
                <a:latin typeface="Consolas" panose="020B0609020204030204" pitchFamily="49" charset="0"/>
              </a:rPr>
              <a:t>{</a:t>
            </a:r>
            <a:br>
              <a:rPr lang="en-US" sz="1200" dirty="0">
                <a:solidFill>
                  <a:srgbClr val="D6FB68"/>
                </a:solidFill>
                <a:latin typeface="Consolas" panose="020B0609020204030204" pitchFamily="49" charset="0"/>
              </a:rPr>
            </a:br>
            <a:r>
              <a:rPr lang="en-US" sz="1200" dirty="0">
                <a:solidFill>
                  <a:srgbClr val="D6FB68"/>
                </a:solidFill>
                <a:latin typeface="Consolas" panose="020B0609020204030204" pitchFamily="49" charset="0"/>
              </a:rPr>
              <a:t>    </a:t>
            </a:r>
            <a:r>
              <a:rPr lang="en-US" sz="1200" dirty="0" err="1">
                <a:solidFill>
                  <a:srgbClr val="D6FB68"/>
                </a:solidFill>
                <a:latin typeface="Consolas" panose="020B0609020204030204" pitchFamily="49" charset="0"/>
              </a:rPr>
              <a:t>MoreEncouragement</a:t>
            </a:r>
            <a:r>
              <a:rPr lang="en-US" sz="1200" dirty="0">
                <a:solidFill>
                  <a:srgbClr val="D6FB68"/>
                </a:solidFill>
                <a:latin typeface="Consolas" panose="020B0609020204030204" pitchFamily="49" charset="0"/>
              </a:rPr>
              <a:t>();</a:t>
            </a:r>
            <a:br>
              <a:rPr lang="en-US" sz="1200" dirty="0">
                <a:solidFill>
                  <a:srgbClr val="D6FB68"/>
                </a:solidFill>
                <a:latin typeface="Consolas" panose="020B0609020204030204" pitchFamily="49" charset="0"/>
              </a:rPr>
            </a:br>
            <a:r>
              <a:rPr lang="en-US" sz="1200" dirty="0">
                <a:solidFill>
                  <a:srgbClr val="D6FB68"/>
                </a:solidFill>
                <a:latin typeface="Consolas" panose="020B0609020204030204" pitchFamily="49" charset="0"/>
              </a:rPr>
              <a:t>}</a:t>
            </a:r>
          </a:p>
        </p:txBody>
      </p:sp>
      <p:sp>
        <p:nvSpPr>
          <p:cNvPr id="5" name="Text Placeholder 4">
            <a:extLst>
              <a:ext uri="{FF2B5EF4-FFF2-40B4-BE49-F238E27FC236}">
                <a16:creationId xmlns:a16="http://schemas.microsoft.com/office/drawing/2014/main" id="{8F747A40-145F-4720-880A-A845F62BE02D}"/>
              </a:ext>
            </a:extLst>
          </p:cNvPr>
          <p:cNvSpPr>
            <a:spLocks noGrp="1"/>
          </p:cNvSpPr>
          <p:nvPr>
            <p:ph type="body" sz="quarter" idx="3"/>
          </p:nvPr>
        </p:nvSpPr>
        <p:spPr>
          <a:xfrm>
            <a:off x="6400808" y="1603168"/>
            <a:ext cx="4646602" cy="475013"/>
          </a:xfrm>
        </p:spPr>
        <p:txBody>
          <a:bodyPr/>
          <a:lstStyle/>
          <a:p>
            <a:r>
              <a:rPr lang="en-US" cap="none" dirty="0">
                <a:solidFill>
                  <a:srgbClr val="D6FB68"/>
                </a:solidFill>
              </a:rPr>
              <a:t>switch case</a:t>
            </a:r>
          </a:p>
        </p:txBody>
      </p:sp>
      <p:sp>
        <p:nvSpPr>
          <p:cNvPr id="6" name="Content Placeholder 5">
            <a:extLst>
              <a:ext uri="{FF2B5EF4-FFF2-40B4-BE49-F238E27FC236}">
                <a16:creationId xmlns:a16="http://schemas.microsoft.com/office/drawing/2014/main" id="{82C26F90-6C29-4F1D-B901-6B00029CFC74}"/>
              </a:ext>
            </a:extLst>
          </p:cNvPr>
          <p:cNvSpPr>
            <a:spLocks noGrp="1"/>
          </p:cNvSpPr>
          <p:nvPr>
            <p:ph sz="quarter" idx="4"/>
          </p:nvPr>
        </p:nvSpPr>
        <p:spPr>
          <a:xfrm>
            <a:off x="6172200" y="2078181"/>
            <a:ext cx="4875210" cy="3713017"/>
          </a:xfrm>
        </p:spPr>
        <p:txBody>
          <a:bodyPr>
            <a:normAutofit/>
          </a:bodyPr>
          <a:lstStyle/>
          <a:p>
            <a:pPr marL="0" indent="0">
              <a:buNone/>
            </a:pPr>
            <a:r>
              <a:rPr lang="en-US" sz="1200" dirty="0">
                <a:solidFill>
                  <a:srgbClr val="D6FB68"/>
                </a:solidFill>
                <a:latin typeface="Consolas" panose="020B0609020204030204" pitchFamily="49" charset="0"/>
              </a:rPr>
              <a:t>switch(grade)</a:t>
            </a:r>
            <a:br>
              <a:rPr lang="en-US" sz="1200" dirty="0">
                <a:solidFill>
                  <a:srgbClr val="D6FB68"/>
                </a:solidFill>
                <a:latin typeface="Consolas" panose="020B0609020204030204" pitchFamily="49" charset="0"/>
              </a:rPr>
            </a:br>
            <a:r>
              <a:rPr lang="en-US" sz="1200" dirty="0">
                <a:solidFill>
                  <a:srgbClr val="D6FB68"/>
                </a:solidFill>
                <a:latin typeface="Consolas" panose="020B0609020204030204" pitchFamily="49" charset="0"/>
              </a:rPr>
              <a:t>{</a:t>
            </a:r>
            <a:br>
              <a:rPr lang="en-US" sz="1200" dirty="0">
                <a:solidFill>
                  <a:srgbClr val="D6FB68"/>
                </a:solidFill>
                <a:latin typeface="Consolas" panose="020B0609020204030204" pitchFamily="49" charset="0"/>
              </a:rPr>
            </a:br>
            <a:r>
              <a:rPr lang="en-US" sz="1200" dirty="0">
                <a:solidFill>
                  <a:srgbClr val="D6FB68"/>
                </a:solidFill>
                <a:latin typeface="Consolas" panose="020B0609020204030204" pitchFamily="49" charset="0"/>
              </a:rPr>
              <a:t>    case ‘A’:</a:t>
            </a:r>
            <a:br>
              <a:rPr lang="en-US" sz="1200" dirty="0">
                <a:solidFill>
                  <a:srgbClr val="D6FB68"/>
                </a:solidFill>
                <a:latin typeface="Consolas" panose="020B0609020204030204" pitchFamily="49" charset="0"/>
              </a:rPr>
            </a:br>
            <a:r>
              <a:rPr lang="en-US" sz="1200" dirty="0">
                <a:solidFill>
                  <a:srgbClr val="D6FB68"/>
                </a:solidFill>
                <a:latin typeface="Consolas" panose="020B0609020204030204" pitchFamily="49" charset="0"/>
              </a:rPr>
              <a:t>        </a:t>
            </a:r>
            <a:r>
              <a:rPr lang="en-US" sz="1200" dirty="0" err="1">
                <a:solidFill>
                  <a:srgbClr val="D6FB68"/>
                </a:solidFill>
                <a:latin typeface="Consolas" panose="020B0609020204030204" pitchFamily="49" charset="0"/>
              </a:rPr>
              <a:t>ExemptionFromHW</a:t>
            </a:r>
            <a:r>
              <a:rPr lang="en-US" sz="1200" dirty="0">
                <a:solidFill>
                  <a:srgbClr val="D6FB68"/>
                </a:solidFill>
                <a:latin typeface="Consolas" panose="020B0609020204030204" pitchFamily="49" charset="0"/>
              </a:rPr>
              <a:t>();</a:t>
            </a:r>
            <a:br>
              <a:rPr lang="en-US" sz="1200" dirty="0">
                <a:solidFill>
                  <a:srgbClr val="D6FB68"/>
                </a:solidFill>
                <a:latin typeface="Consolas" panose="020B0609020204030204" pitchFamily="49" charset="0"/>
              </a:rPr>
            </a:br>
            <a:r>
              <a:rPr lang="en-US" sz="1200" dirty="0">
                <a:solidFill>
                  <a:srgbClr val="D6FB68"/>
                </a:solidFill>
                <a:latin typeface="Consolas" panose="020B0609020204030204" pitchFamily="49" charset="0"/>
              </a:rPr>
              <a:t>        break;</a:t>
            </a:r>
            <a:br>
              <a:rPr lang="en-US" sz="1200" dirty="0">
                <a:solidFill>
                  <a:srgbClr val="D6FB68"/>
                </a:solidFill>
                <a:latin typeface="Consolas" panose="020B0609020204030204" pitchFamily="49" charset="0"/>
              </a:rPr>
            </a:br>
            <a:r>
              <a:rPr lang="en-US" sz="1200" dirty="0">
                <a:solidFill>
                  <a:srgbClr val="D6FB68"/>
                </a:solidFill>
                <a:latin typeface="Consolas" panose="020B0609020204030204" pitchFamily="49" charset="0"/>
              </a:rPr>
              <a:t>    case ‘B’:</a:t>
            </a:r>
            <a:br>
              <a:rPr lang="en-US" sz="1200" dirty="0">
                <a:solidFill>
                  <a:srgbClr val="D6FB68"/>
                </a:solidFill>
                <a:latin typeface="Consolas" panose="020B0609020204030204" pitchFamily="49" charset="0"/>
              </a:rPr>
            </a:br>
            <a:r>
              <a:rPr lang="en-US" sz="1200" dirty="0">
                <a:solidFill>
                  <a:srgbClr val="D6FB68"/>
                </a:solidFill>
                <a:latin typeface="Consolas" panose="020B0609020204030204" pitchFamily="49" charset="0"/>
              </a:rPr>
              <a:t>        </a:t>
            </a:r>
            <a:r>
              <a:rPr lang="en-US" sz="1200" dirty="0" err="1">
                <a:solidFill>
                  <a:srgbClr val="D6FB68"/>
                </a:solidFill>
                <a:latin typeface="Consolas" panose="020B0609020204030204" pitchFamily="49" charset="0"/>
              </a:rPr>
              <a:t>SmileyFaceNoteToParent</a:t>
            </a:r>
            <a:r>
              <a:rPr lang="en-US" sz="1200" dirty="0">
                <a:solidFill>
                  <a:srgbClr val="D6FB68"/>
                </a:solidFill>
                <a:latin typeface="Consolas" panose="020B0609020204030204" pitchFamily="49" charset="0"/>
              </a:rPr>
              <a:t>();</a:t>
            </a:r>
            <a:br>
              <a:rPr lang="en-US" sz="1200" dirty="0">
                <a:solidFill>
                  <a:srgbClr val="D6FB68"/>
                </a:solidFill>
                <a:latin typeface="Consolas" panose="020B0609020204030204" pitchFamily="49" charset="0"/>
              </a:rPr>
            </a:br>
            <a:r>
              <a:rPr lang="en-US" sz="1200" dirty="0">
                <a:solidFill>
                  <a:srgbClr val="D6FB68"/>
                </a:solidFill>
                <a:latin typeface="Consolas" panose="020B0609020204030204" pitchFamily="49" charset="0"/>
              </a:rPr>
              <a:t>        break;</a:t>
            </a:r>
            <a:br>
              <a:rPr lang="en-US" sz="1200" dirty="0">
                <a:solidFill>
                  <a:srgbClr val="D6FB68"/>
                </a:solidFill>
                <a:latin typeface="Consolas" panose="020B0609020204030204" pitchFamily="49" charset="0"/>
              </a:rPr>
            </a:br>
            <a:r>
              <a:rPr lang="en-US" sz="1200" dirty="0">
                <a:solidFill>
                  <a:srgbClr val="D6FB68"/>
                </a:solidFill>
                <a:latin typeface="Consolas" panose="020B0609020204030204" pitchFamily="49" charset="0"/>
              </a:rPr>
              <a:t>    case ‘F’:</a:t>
            </a:r>
            <a:br>
              <a:rPr lang="en-US" sz="1200" dirty="0">
                <a:solidFill>
                  <a:srgbClr val="D6FB68"/>
                </a:solidFill>
                <a:latin typeface="Consolas" panose="020B0609020204030204" pitchFamily="49" charset="0"/>
              </a:rPr>
            </a:br>
            <a:r>
              <a:rPr lang="en-US" sz="1200" dirty="0">
                <a:solidFill>
                  <a:srgbClr val="D6FB68"/>
                </a:solidFill>
                <a:latin typeface="Consolas" panose="020B0609020204030204" pitchFamily="49" charset="0"/>
              </a:rPr>
              <a:t>        </a:t>
            </a:r>
            <a:r>
              <a:rPr lang="en-US" sz="1200" dirty="0" err="1">
                <a:solidFill>
                  <a:srgbClr val="D6FB68"/>
                </a:solidFill>
                <a:latin typeface="Consolas" panose="020B0609020204030204" pitchFamily="49" charset="0"/>
              </a:rPr>
              <a:t>ParentPhoneCall</a:t>
            </a:r>
            <a:r>
              <a:rPr lang="en-US" sz="1200" dirty="0">
                <a:solidFill>
                  <a:srgbClr val="D6FB68"/>
                </a:solidFill>
                <a:latin typeface="Consolas" panose="020B0609020204030204" pitchFamily="49" charset="0"/>
              </a:rPr>
              <a:t>();</a:t>
            </a:r>
            <a:br>
              <a:rPr lang="en-US" sz="1200" dirty="0">
                <a:solidFill>
                  <a:srgbClr val="D6FB68"/>
                </a:solidFill>
                <a:latin typeface="Consolas" panose="020B0609020204030204" pitchFamily="49" charset="0"/>
              </a:rPr>
            </a:br>
            <a:r>
              <a:rPr lang="en-US" sz="1200" dirty="0">
                <a:solidFill>
                  <a:srgbClr val="D6FB68"/>
                </a:solidFill>
                <a:latin typeface="Consolas" panose="020B0609020204030204" pitchFamily="49" charset="0"/>
              </a:rPr>
              <a:t>        break;</a:t>
            </a:r>
            <a:br>
              <a:rPr lang="en-US" sz="1200" dirty="0">
                <a:solidFill>
                  <a:srgbClr val="D6FB68"/>
                </a:solidFill>
                <a:latin typeface="Consolas" panose="020B0609020204030204" pitchFamily="49" charset="0"/>
              </a:rPr>
            </a:br>
            <a:r>
              <a:rPr lang="en-US" sz="1200" dirty="0">
                <a:solidFill>
                  <a:srgbClr val="D6FB68"/>
                </a:solidFill>
                <a:latin typeface="Consolas" panose="020B0609020204030204" pitchFamily="49" charset="0"/>
              </a:rPr>
              <a:t>    default:</a:t>
            </a:r>
            <a:br>
              <a:rPr lang="en-US" sz="1200" dirty="0">
                <a:solidFill>
                  <a:srgbClr val="D6FB68"/>
                </a:solidFill>
                <a:latin typeface="Consolas" panose="020B0609020204030204" pitchFamily="49" charset="0"/>
              </a:rPr>
            </a:br>
            <a:r>
              <a:rPr lang="en-US" sz="1200" dirty="0">
                <a:solidFill>
                  <a:srgbClr val="D6FB68"/>
                </a:solidFill>
                <a:latin typeface="Consolas" panose="020B0609020204030204" pitchFamily="49" charset="0"/>
              </a:rPr>
              <a:t>        </a:t>
            </a:r>
            <a:r>
              <a:rPr lang="en-US" sz="1200" dirty="0" err="1">
                <a:solidFill>
                  <a:srgbClr val="D6FB68"/>
                </a:solidFill>
                <a:latin typeface="Consolas" panose="020B0609020204030204" pitchFamily="49" charset="0"/>
              </a:rPr>
              <a:t>MoreEncouragement</a:t>
            </a:r>
            <a:r>
              <a:rPr lang="en-US" sz="1200" dirty="0">
                <a:solidFill>
                  <a:srgbClr val="D6FB68"/>
                </a:solidFill>
                <a:latin typeface="Consolas" panose="020B0609020204030204" pitchFamily="49" charset="0"/>
              </a:rPr>
              <a:t>();</a:t>
            </a:r>
            <a:br>
              <a:rPr lang="en-US" sz="1200" dirty="0">
                <a:solidFill>
                  <a:srgbClr val="D6FB68"/>
                </a:solidFill>
                <a:latin typeface="Consolas" panose="020B0609020204030204" pitchFamily="49" charset="0"/>
              </a:rPr>
            </a:br>
            <a:r>
              <a:rPr lang="en-US" sz="1200" dirty="0">
                <a:solidFill>
                  <a:srgbClr val="D6FB68"/>
                </a:solidFill>
                <a:latin typeface="Consolas" panose="020B0609020204030204" pitchFamily="49" charset="0"/>
              </a:rPr>
              <a:t>        break;</a:t>
            </a:r>
            <a:br>
              <a:rPr lang="en-US" sz="1200" dirty="0">
                <a:solidFill>
                  <a:srgbClr val="D6FB68"/>
                </a:solidFill>
                <a:latin typeface="Consolas" panose="020B0609020204030204" pitchFamily="49" charset="0"/>
              </a:rPr>
            </a:br>
            <a:r>
              <a:rPr lang="en-US" sz="1200" dirty="0">
                <a:solidFill>
                  <a:srgbClr val="D6FB68"/>
                </a:solidFill>
                <a:latin typeface="Consolas" panose="020B0609020204030204" pitchFamily="49" charset="0"/>
              </a:rPr>
              <a:t>}</a:t>
            </a:r>
          </a:p>
          <a:p>
            <a:pPr marL="0" indent="0">
              <a:buNone/>
            </a:pPr>
            <a:endParaRPr lang="en-US" sz="1200" dirty="0">
              <a:solidFill>
                <a:srgbClr val="D6FB68"/>
              </a:solidFill>
              <a:latin typeface="Consolas" panose="020B0609020204030204" pitchFamily="49" charset="0"/>
            </a:endParaRPr>
          </a:p>
        </p:txBody>
      </p:sp>
    </p:spTree>
    <p:extLst>
      <p:ext uri="{BB962C8B-B14F-4D97-AF65-F5344CB8AC3E}">
        <p14:creationId xmlns:p14="http://schemas.microsoft.com/office/powerpoint/2010/main" val="3433822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163C9-8ADC-4FDD-A396-5825C2AE9305}"/>
              </a:ext>
            </a:extLst>
          </p:cNvPr>
          <p:cNvSpPr>
            <a:spLocks noGrp="1"/>
          </p:cNvSpPr>
          <p:nvPr>
            <p:ph type="title"/>
          </p:nvPr>
        </p:nvSpPr>
        <p:spPr>
          <a:xfrm>
            <a:off x="1141413" y="618518"/>
            <a:ext cx="9905998" cy="1483414"/>
          </a:xfrm>
        </p:spPr>
        <p:txBody>
          <a:bodyPr/>
          <a:lstStyle/>
          <a:p>
            <a:r>
              <a:rPr lang="en-US" dirty="0">
                <a:solidFill>
                  <a:srgbClr val="D6FB68"/>
                </a:solidFill>
              </a:rPr>
              <a:t>Agenda</a:t>
            </a:r>
          </a:p>
        </p:txBody>
      </p:sp>
      <p:sp>
        <p:nvSpPr>
          <p:cNvPr id="3" name="Content Placeholder 2">
            <a:extLst>
              <a:ext uri="{FF2B5EF4-FFF2-40B4-BE49-F238E27FC236}">
                <a16:creationId xmlns:a16="http://schemas.microsoft.com/office/drawing/2014/main" id="{1228A446-6F27-40F1-90F9-AD0D83539367}"/>
              </a:ext>
            </a:extLst>
          </p:cNvPr>
          <p:cNvSpPr>
            <a:spLocks noGrp="1"/>
          </p:cNvSpPr>
          <p:nvPr>
            <p:ph idx="1"/>
          </p:nvPr>
        </p:nvSpPr>
        <p:spPr>
          <a:xfrm>
            <a:off x="1141412" y="1911927"/>
            <a:ext cx="9905999" cy="4120738"/>
          </a:xfrm>
        </p:spPr>
        <p:txBody>
          <a:bodyPr>
            <a:normAutofit/>
          </a:bodyPr>
          <a:lstStyle/>
          <a:p>
            <a:r>
              <a:rPr lang="en-US" dirty="0">
                <a:solidFill>
                  <a:srgbClr val="D6FB68"/>
                </a:solidFill>
              </a:rPr>
              <a:t>Program flow control</a:t>
            </a:r>
          </a:p>
          <a:p>
            <a:pPr lvl="1"/>
            <a:r>
              <a:rPr lang="en-US" dirty="0">
                <a:solidFill>
                  <a:srgbClr val="D6FB68"/>
                </a:solidFill>
              </a:rPr>
              <a:t>Headers and bodies</a:t>
            </a:r>
          </a:p>
          <a:p>
            <a:pPr lvl="1"/>
            <a:r>
              <a:rPr lang="en-US" dirty="0">
                <a:solidFill>
                  <a:srgbClr val="D6FB68"/>
                </a:solidFill>
              </a:rPr>
              <a:t>Possible code paths</a:t>
            </a:r>
          </a:p>
          <a:p>
            <a:r>
              <a:rPr lang="en-US" dirty="0">
                <a:solidFill>
                  <a:srgbClr val="D6FB68"/>
                </a:solidFill>
              </a:rPr>
              <a:t>Branching/Selection</a:t>
            </a:r>
          </a:p>
          <a:p>
            <a:pPr lvl="1"/>
            <a:r>
              <a:rPr lang="en-US" dirty="0">
                <a:solidFill>
                  <a:srgbClr val="D6FB68"/>
                </a:solidFill>
              </a:rPr>
              <a:t>if; if/else; if/else if/else</a:t>
            </a:r>
          </a:p>
          <a:p>
            <a:pPr lvl="1"/>
            <a:r>
              <a:rPr lang="en-US" dirty="0">
                <a:solidFill>
                  <a:srgbClr val="D6FB68"/>
                </a:solidFill>
              </a:rPr>
              <a:t>switch/case</a:t>
            </a:r>
          </a:p>
          <a:p>
            <a:r>
              <a:rPr lang="en-US" dirty="0" err="1">
                <a:solidFill>
                  <a:srgbClr val="D6FB68"/>
                </a:solidFill>
              </a:rPr>
              <a:t>enums</a:t>
            </a:r>
            <a:endParaRPr lang="en-US" dirty="0">
              <a:solidFill>
                <a:srgbClr val="D6FB68"/>
              </a:solidFill>
            </a:endParaRPr>
          </a:p>
          <a:p>
            <a:r>
              <a:rPr lang="en-US" dirty="0">
                <a:solidFill>
                  <a:srgbClr val="D6FB68"/>
                </a:solidFill>
              </a:rPr>
              <a:t>Using </a:t>
            </a:r>
            <a:r>
              <a:rPr lang="en-US" dirty="0" err="1">
                <a:solidFill>
                  <a:srgbClr val="D6FB68"/>
                </a:solidFill>
              </a:rPr>
              <a:t>enums</a:t>
            </a:r>
            <a:r>
              <a:rPr lang="en-US" dirty="0">
                <a:solidFill>
                  <a:srgbClr val="D6FB68"/>
                </a:solidFill>
              </a:rPr>
              <a:t> with selection</a:t>
            </a:r>
          </a:p>
        </p:txBody>
      </p:sp>
    </p:spTree>
    <p:extLst>
      <p:ext uri="{BB962C8B-B14F-4D97-AF65-F5344CB8AC3E}">
        <p14:creationId xmlns:p14="http://schemas.microsoft.com/office/powerpoint/2010/main" val="39297589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A9BE8-73BA-412D-AB90-06DC98484489}"/>
              </a:ext>
            </a:extLst>
          </p:cNvPr>
          <p:cNvSpPr>
            <a:spLocks noGrp="1"/>
          </p:cNvSpPr>
          <p:nvPr>
            <p:ph type="title"/>
          </p:nvPr>
        </p:nvSpPr>
        <p:spPr>
          <a:xfrm>
            <a:off x="1141413" y="618518"/>
            <a:ext cx="9905998" cy="984651"/>
          </a:xfrm>
        </p:spPr>
        <p:txBody>
          <a:bodyPr>
            <a:normAutofit/>
          </a:bodyPr>
          <a:lstStyle/>
          <a:p>
            <a:r>
              <a:rPr lang="en-US" dirty="0">
                <a:solidFill>
                  <a:srgbClr val="D6FB68"/>
                </a:solidFill>
              </a:rPr>
              <a:t>Branching </a:t>
            </a:r>
            <a:r>
              <a:rPr lang="en-US" cap="none" dirty="0">
                <a:solidFill>
                  <a:srgbClr val="D6FB68"/>
                </a:solidFill>
              </a:rPr>
              <a:t>and</a:t>
            </a:r>
            <a:r>
              <a:rPr lang="en-US" dirty="0">
                <a:solidFill>
                  <a:srgbClr val="D6FB68"/>
                </a:solidFill>
              </a:rPr>
              <a:t> Selection Statements</a:t>
            </a:r>
          </a:p>
        </p:txBody>
      </p:sp>
      <p:sp>
        <p:nvSpPr>
          <p:cNvPr id="3" name="Content Placeholder 2">
            <a:extLst>
              <a:ext uri="{FF2B5EF4-FFF2-40B4-BE49-F238E27FC236}">
                <a16:creationId xmlns:a16="http://schemas.microsoft.com/office/drawing/2014/main" id="{28926BD7-3F28-4631-BC9F-F4FA588AB37A}"/>
              </a:ext>
            </a:extLst>
          </p:cNvPr>
          <p:cNvSpPr>
            <a:spLocks noGrp="1"/>
          </p:cNvSpPr>
          <p:nvPr>
            <p:ph idx="1"/>
          </p:nvPr>
        </p:nvSpPr>
        <p:spPr>
          <a:xfrm>
            <a:off x="1141412" y="1603169"/>
            <a:ext cx="9905999" cy="4188032"/>
          </a:xfrm>
        </p:spPr>
        <p:txBody>
          <a:bodyPr>
            <a:normAutofit/>
          </a:bodyPr>
          <a:lstStyle/>
          <a:p>
            <a:r>
              <a:rPr lang="en-US" dirty="0">
                <a:solidFill>
                  <a:srgbClr val="D6FB68"/>
                </a:solidFill>
              </a:rPr>
              <a:t>Some important notes regarding switch case</a:t>
            </a:r>
          </a:p>
          <a:p>
            <a:pPr marL="914400" lvl="1" indent="-457200">
              <a:buFont typeface="+mj-lt"/>
              <a:buAutoNum type="arabicParenR"/>
            </a:pPr>
            <a:r>
              <a:rPr lang="en-US" dirty="0">
                <a:solidFill>
                  <a:srgbClr val="D6FB68"/>
                </a:solidFill>
              </a:rPr>
              <a:t>switch case cannot evaluate a range (using the less than  or the greater than relational operators). Each case value is compared to the switch statement’s variable using the same logic as the equality operator, ==</a:t>
            </a:r>
          </a:p>
          <a:p>
            <a:pPr marL="914400" lvl="1" indent="-457200">
              <a:buFont typeface="+mj-lt"/>
              <a:buAutoNum type="arabicParenR"/>
            </a:pPr>
            <a:r>
              <a:rPr lang="en-US" dirty="0">
                <a:solidFill>
                  <a:srgbClr val="D6FB68"/>
                </a:solidFill>
              </a:rPr>
              <a:t>Every case must compatible with the variable in the switch statement</a:t>
            </a:r>
          </a:p>
          <a:p>
            <a:pPr marL="914400" lvl="1" indent="-457200">
              <a:buFont typeface="+mj-lt"/>
              <a:buAutoNum type="arabicParenR"/>
            </a:pPr>
            <a:r>
              <a:rPr lang="en-US" dirty="0">
                <a:solidFill>
                  <a:srgbClr val="D6FB68"/>
                </a:solidFill>
              </a:rPr>
              <a:t>Every case must terminate with the break keyword (even the last one)</a:t>
            </a:r>
          </a:p>
          <a:p>
            <a:pPr marL="914400" lvl="1" indent="-457200">
              <a:buFont typeface="+mj-lt"/>
              <a:buAutoNum type="arabicParenR"/>
            </a:pPr>
            <a:r>
              <a:rPr lang="en-US" dirty="0">
                <a:solidFill>
                  <a:srgbClr val="D6FB68"/>
                </a:solidFill>
              </a:rPr>
              <a:t>The default condition is not the same as an else clause, default can be in any position in the body of the switch </a:t>
            </a:r>
          </a:p>
        </p:txBody>
      </p:sp>
    </p:spTree>
    <p:extLst>
      <p:ext uri="{BB962C8B-B14F-4D97-AF65-F5344CB8AC3E}">
        <p14:creationId xmlns:p14="http://schemas.microsoft.com/office/powerpoint/2010/main" val="5880658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A9BE8-73BA-412D-AB90-06DC98484489}"/>
              </a:ext>
            </a:extLst>
          </p:cNvPr>
          <p:cNvSpPr>
            <a:spLocks noGrp="1"/>
          </p:cNvSpPr>
          <p:nvPr>
            <p:ph type="title"/>
          </p:nvPr>
        </p:nvSpPr>
        <p:spPr>
          <a:xfrm>
            <a:off x="1141413" y="618518"/>
            <a:ext cx="9905998" cy="984651"/>
          </a:xfrm>
        </p:spPr>
        <p:txBody>
          <a:bodyPr>
            <a:normAutofit/>
          </a:bodyPr>
          <a:lstStyle/>
          <a:p>
            <a:r>
              <a:rPr lang="en-US" dirty="0">
                <a:solidFill>
                  <a:srgbClr val="D6FB68"/>
                </a:solidFill>
              </a:rPr>
              <a:t>Branching </a:t>
            </a:r>
            <a:r>
              <a:rPr lang="en-US" cap="none" dirty="0">
                <a:solidFill>
                  <a:srgbClr val="D6FB68"/>
                </a:solidFill>
              </a:rPr>
              <a:t>and</a:t>
            </a:r>
            <a:r>
              <a:rPr lang="en-US" dirty="0">
                <a:solidFill>
                  <a:srgbClr val="D6FB68"/>
                </a:solidFill>
              </a:rPr>
              <a:t> Selection Statements</a:t>
            </a:r>
          </a:p>
        </p:txBody>
      </p:sp>
      <p:sp>
        <p:nvSpPr>
          <p:cNvPr id="3" name="Content Placeholder 2">
            <a:extLst>
              <a:ext uri="{FF2B5EF4-FFF2-40B4-BE49-F238E27FC236}">
                <a16:creationId xmlns:a16="http://schemas.microsoft.com/office/drawing/2014/main" id="{28926BD7-3F28-4631-BC9F-F4FA588AB37A}"/>
              </a:ext>
            </a:extLst>
          </p:cNvPr>
          <p:cNvSpPr>
            <a:spLocks noGrp="1"/>
          </p:cNvSpPr>
          <p:nvPr>
            <p:ph idx="1"/>
          </p:nvPr>
        </p:nvSpPr>
        <p:spPr>
          <a:xfrm>
            <a:off x="1141412" y="1603169"/>
            <a:ext cx="9905999" cy="4188032"/>
          </a:xfrm>
        </p:spPr>
        <p:txBody>
          <a:bodyPr numCol="2">
            <a:normAutofit/>
          </a:bodyPr>
          <a:lstStyle/>
          <a:p>
            <a:r>
              <a:rPr lang="en-US" dirty="0">
                <a:solidFill>
                  <a:srgbClr val="D6FB68"/>
                </a:solidFill>
              </a:rPr>
              <a:t>Example</a:t>
            </a:r>
            <a:br>
              <a:rPr lang="en-US" dirty="0">
                <a:solidFill>
                  <a:srgbClr val="D6FB68"/>
                </a:solidFill>
              </a:rPr>
            </a:br>
            <a:r>
              <a:rPr lang="en-US" sz="1400" dirty="0">
                <a:solidFill>
                  <a:srgbClr val="D6FB68"/>
                </a:solidFill>
                <a:latin typeface="Consolas" panose="020B0609020204030204" pitchFamily="49" charset="0"/>
              </a:rPr>
              <a:t>string DoSomething(int </a:t>
            </a:r>
            <a:r>
              <a:rPr lang="en-US" sz="1400" dirty="0" err="1">
                <a:solidFill>
                  <a:srgbClr val="D6FB68"/>
                </a:solidFill>
                <a:latin typeface="Consolas" panose="020B0609020204030204" pitchFamily="49" charset="0"/>
              </a:rPr>
              <a:t>dressColor</a:t>
            </a:r>
            <a:r>
              <a:rPr lang="en-US" sz="1400" dirty="0">
                <a:solidFill>
                  <a:srgbClr val="D6FB68"/>
                </a:solidFill>
                <a:latin typeface="Consolas" panose="020B0609020204030204" pitchFamily="49" charset="0"/>
              </a:rPr>
              <a:t>)</a:t>
            </a:r>
            <a:br>
              <a:rPr lang="en-US" sz="1400" dirty="0">
                <a:solidFill>
                  <a:srgbClr val="D6FB68"/>
                </a:solidFill>
                <a:latin typeface="Consolas" panose="020B0609020204030204" pitchFamily="49" charset="0"/>
              </a:rPr>
            </a:br>
            <a:r>
              <a:rPr lang="en-US" sz="1400" dirty="0">
                <a:solidFill>
                  <a:srgbClr val="D6FB68"/>
                </a:solidFill>
                <a:latin typeface="Consolas" panose="020B0609020204030204" pitchFamily="49" charset="0"/>
              </a:rPr>
              <a:t>{</a:t>
            </a:r>
            <a:br>
              <a:rPr lang="en-US" sz="1400" dirty="0">
                <a:solidFill>
                  <a:srgbClr val="D6FB68"/>
                </a:solidFill>
                <a:latin typeface="Consolas" panose="020B0609020204030204" pitchFamily="49" charset="0"/>
              </a:rPr>
            </a:br>
            <a:r>
              <a:rPr lang="en-US" sz="1400" dirty="0">
                <a:solidFill>
                  <a:srgbClr val="D6FB68"/>
                </a:solidFill>
                <a:latin typeface="Consolas" panose="020B0609020204030204" pitchFamily="49" charset="0"/>
              </a:rPr>
              <a:t>    string selected = “”;</a:t>
            </a:r>
            <a:br>
              <a:rPr lang="en-US" sz="1400" dirty="0">
                <a:solidFill>
                  <a:srgbClr val="D6FB68"/>
                </a:solidFill>
                <a:latin typeface="Consolas" panose="020B0609020204030204" pitchFamily="49" charset="0"/>
              </a:rPr>
            </a:br>
            <a:r>
              <a:rPr lang="en-US" sz="1400" dirty="0">
                <a:solidFill>
                  <a:srgbClr val="D6FB68"/>
                </a:solidFill>
                <a:latin typeface="Consolas" panose="020B0609020204030204" pitchFamily="49" charset="0"/>
              </a:rPr>
              <a:t>    switch(</a:t>
            </a:r>
            <a:r>
              <a:rPr lang="en-US" sz="1400" dirty="0" err="1">
                <a:solidFill>
                  <a:srgbClr val="D6FB68"/>
                </a:solidFill>
                <a:latin typeface="Consolas" panose="020B0609020204030204" pitchFamily="49" charset="0"/>
              </a:rPr>
              <a:t>dressColor</a:t>
            </a:r>
            <a:r>
              <a:rPr lang="en-US" sz="1400" dirty="0">
                <a:solidFill>
                  <a:srgbClr val="D6FB68"/>
                </a:solidFill>
                <a:latin typeface="Consolas" panose="020B0609020204030204" pitchFamily="49" charset="0"/>
              </a:rPr>
              <a:t>)</a:t>
            </a:r>
            <a:br>
              <a:rPr lang="en-US" sz="1400" dirty="0">
                <a:solidFill>
                  <a:srgbClr val="D6FB68"/>
                </a:solidFill>
                <a:latin typeface="Consolas" panose="020B0609020204030204" pitchFamily="49" charset="0"/>
              </a:rPr>
            </a:br>
            <a:r>
              <a:rPr lang="en-US" sz="1400" dirty="0">
                <a:solidFill>
                  <a:srgbClr val="D6FB68"/>
                </a:solidFill>
                <a:latin typeface="Consolas" panose="020B0609020204030204" pitchFamily="49" charset="0"/>
              </a:rPr>
              <a:t>    {</a:t>
            </a:r>
            <a:br>
              <a:rPr lang="en-US" sz="1400" dirty="0">
                <a:solidFill>
                  <a:srgbClr val="D6FB68"/>
                </a:solidFill>
                <a:latin typeface="Consolas" panose="020B0609020204030204" pitchFamily="49" charset="0"/>
              </a:rPr>
            </a:br>
            <a:r>
              <a:rPr lang="en-US" sz="1400" dirty="0">
                <a:solidFill>
                  <a:srgbClr val="D6FB68"/>
                </a:solidFill>
                <a:latin typeface="Consolas" panose="020B0609020204030204" pitchFamily="49" charset="0"/>
              </a:rPr>
              <a:t>        case 1:</a:t>
            </a:r>
            <a:br>
              <a:rPr lang="en-US" sz="1400" dirty="0">
                <a:solidFill>
                  <a:srgbClr val="D6FB68"/>
                </a:solidFill>
                <a:latin typeface="Consolas" panose="020B0609020204030204" pitchFamily="49" charset="0"/>
              </a:rPr>
            </a:br>
            <a:r>
              <a:rPr lang="en-US" sz="1400" dirty="0">
                <a:solidFill>
                  <a:srgbClr val="D6FB68"/>
                </a:solidFill>
                <a:latin typeface="Consolas" panose="020B0609020204030204" pitchFamily="49" charset="0"/>
              </a:rPr>
              <a:t>            selected = “Red”;</a:t>
            </a:r>
            <a:br>
              <a:rPr lang="en-US" sz="1400" dirty="0">
                <a:solidFill>
                  <a:srgbClr val="D6FB68"/>
                </a:solidFill>
                <a:latin typeface="Consolas" panose="020B0609020204030204" pitchFamily="49" charset="0"/>
              </a:rPr>
            </a:br>
            <a:r>
              <a:rPr lang="en-US" sz="1400" dirty="0">
                <a:solidFill>
                  <a:srgbClr val="D6FB68"/>
                </a:solidFill>
                <a:latin typeface="Consolas" panose="020B0609020204030204" pitchFamily="49" charset="0"/>
              </a:rPr>
              <a:t>            break;</a:t>
            </a:r>
            <a:br>
              <a:rPr lang="en-US" sz="1400" dirty="0">
                <a:solidFill>
                  <a:srgbClr val="D6FB68"/>
                </a:solidFill>
                <a:latin typeface="Consolas" panose="020B0609020204030204" pitchFamily="49" charset="0"/>
              </a:rPr>
            </a:br>
            <a:r>
              <a:rPr lang="en-US" sz="1400" dirty="0">
                <a:solidFill>
                  <a:srgbClr val="D6FB68"/>
                </a:solidFill>
                <a:latin typeface="Consolas" panose="020B0609020204030204" pitchFamily="49" charset="0"/>
              </a:rPr>
              <a:t>        case 2:</a:t>
            </a:r>
            <a:br>
              <a:rPr lang="en-US" sz="1400" dirty="0">
                <a:solidFill>
                  <a:srgbClr val="D6FB68"/>
                </a:solidFill>
                <a:latin typeface="Consolas" panose="020B0609020204030204" pitchFamily="49" charset="0"/>
              </a:rPr>
            </a:br>
            <a:r>
              <a:rPr lang="en-US" sz="1400" dirty="0">
                <a:solidFill>
                  <a:srgbClr val="D6FB68"/>
                </a:solidFill>
                <a:latin typeface="Consolas" panose="020B0609020204030204" pitchFamily="49" charset="0"/>
              </a:rPr>
              <a:t>            selected = “Green”;</a:t>
            </a:r>
            <a:br>
              <a:rPr lang="en-US" sz="1400" dirty="0">
                <a:solidFill>
                  <a:srgbClr val="D6FB68"/>
                </a:solidFill>
                <a:latin typeface="Consolas" panose="020B0609020204030204" pitchFamily="49" charset="0"/>
              </a:rPr>
            </a:br>
            <a:r>
              <a:rPr lang="en-US" sz="1400" dirty="0">
                <a:solidFill>
                  <a:srgbClr val="D6FB68"/>
                </a:solidFill>
                <a:latin typeface="Consolas" panose="020B0609020204030204" pitchFamily="49" charset="0"/>
              </a:rPr>
              <a:t>            break;</a:t>
            </a:r>
            <a:br>
              <a:rPr lang="en-US" sz="1400" dirty="0">
                <a:solidFill>
                  <a:srgbClr val="D6FB68"/>
                </a:solidFill>
                <a:latin typeface="Consolas" panose="020B0609020204030204" pitchFamily="49" charset="0"/>
              </a:rPr>
            </a:br>
            <a:r>
              <a:rPr lang="en-US" sz="1400" dirty="0">
                <a:solidFill>
                  <a:srgbClr val="D6FB68"/>
                </a:solidFill>
                <a:latin typeface="Consolas" panose="020B0609020204030204" pitchFamily="49" charset="0"/>
              </a:rPr>
              <a:t>        case 3:</a:t>
            </a:r>
            <a:br>
              <a:rPr lang="en-US" sz="1400" dirty="0">
                <a:solidFill>
                  <a:srgbClr val="D6FB68"/>
                </a:solidFill>
                <a:latin typeface="Consolas" panose="020B0609020204030204" pitchFamily="49" charset="0"/>
              </a:rPr>
            </a:br>
            <a:r>
              <a:rPr lang="en-US" sz="1400" dirty="0">
                <a:solidFill>
                  <a:srgbClr val="D6FB68"/>
                </a:solidFill>
                <a:latin typeface="Consolas" panose="020B0609020204030204" pitchFamily="49" charset="0"/>
              </a:rPr>
              <a:t>            selected = “Black”;</a:t>
            </a:r>
            <a:br>
              <a:rPr lang="en-US" sz="1400" dirty="0">
                <a:solidFill>
                  <a:srgbClr val="D6FB68"/>
                </a:solidFill>
                <a:latin typeface="Consolas" panose="020B0609020204030204" pitchFamily="49" charset="0"/>
              </a:rPr>
            </a:br>
            <a:r>
              <a:rPr lang="en-US" sz="1400" dirty="0">
                <a:solidFill>
                  <a:srgbClr val="D6FB68"/>
                </a:solidFill>
                <a:latin typeface="Consolas" panose="020B0609020204030204" pitchFamily="49" charset="0"/>
              </a:rPr>
              <a:t>            break;</a:t>
            </a:r>
            <a:br>
              <a:rPr lang="en-US" sz="1400" dirty="0">
                <a:solidFill>
                  <a:srgbClr val="D6FB68"/>
                </a:solidFill>
                <a:latin typeface="Consolas" panose="020B0609020204030204" pitchFamily="49" charset="0"/>
              </a:rPr>
            </a:br>
            <a:r>
              <a:rPr lang="en-US" sz="1400" dirty="0">
                <a:solidFill>
                  <a:srgbClr val="D6FB68"/>
                </a:solidFill>
                <a:latin typeface="Consolas" panose="020B0609020204030204" pitchFamily="49" charset="0"/>
              </a:rPr>
              <a:t>        case 4:</a:t>
            </a:r>
            <a:br>
              <a:rPr lang="en-US" sz="1400" dirty="0">
                <a:solidFill>
                  <a:srgbClr val="D6FB68"/>
                </a:solidFill>
                <a:latin typeface="Consolas" panose="020B0609020204030204" pitchFamily="49" charset="0"/>
              </a:rPr>
            </a:br>
            <a:r>
              <a:rPr lang="en-US" sz="1400" dirty="0">
                <a:solidFill>
                  <a:srgbClr val="D6FB68"/>
                </a:solidFill>
                <a:latin typeface="Consolas" panose="020B0609020204030204" pitchFamily="49" charset="0"/>
              </a:rPr>
              <a:t>            selected = “White”;</a:t>
            </a:r>
            <a:br>
              <a:rPr lang="en-US" sz="1400" dirty="0">
                <a:solidFill>
                  <a:srgbClr val="D6FB68"/>
                </a:solidFill>
                <a:latin typeface="Consolas" panose="020B0609020204030204" pitchFamily="49" charset="0"/>
              </a:rPr>
            </a:br>
            <a:r>
              <a:rPr lang="en-US" sz="1400" dirty="0">
                <a:solidFill>
                  <a:srgbClr val="D6FB68"/>
                </a:solidFill>
                <a:latin typeface="Consolas" panose="020B0609020204030204" pitchFamily="49" charset="0"/>
              </a:rPr>
              <a:t>            break;</a:t>
            </a:r>
            <a:br>
              <a:rPr lang="en-US" sz="1400" dirty="0">
                <a:solidFill>
                  <a:srgbClr val="D6FB68"/>
                </a:solidFill>
                <a:latin typeface="Consolas" panose="020B0609020204030204" pitchFamily="49" charset="0"/>
              </a:rPr>
            </a:br>
            <a:r>
              <a:rPr lang="en-US" sz="1400" dirty="0">
                <a:solidFill>
                  <a:srgbClr val="D6FB68"/>
                </a:solidFill>
                <a:latin typeface="Consolas" panose="020B0609020204030204" pitchFamily="49" charset="0"/>
              </a:rPr>
              <a:t>        case 5:</a:t>
            </a:r>
            <a:br>
              <a:rPr lang="en-US" sz="1400" dirty="0">
                <a:solidFill>
                  <a:srgbClr val="D6FB68"/>
                </a:solidFill>
                <a:latin typeface="Consolas" panose="020B0609020204030204" pitchFamily="49" charset="0"/>
              </a:rPr>
            </a:br>
            <a:r>
              <a:rPr lang="en-US" sz="1400" dirty="0">
                <a:solidFill>
                  <a:srgbClr val="D6FB68"/>
                </a:solidFill>
                <a:latin typeface="Consolas" panose="020B0609020204030204" pitchFamily="49" charset="0"/>
              </a:rPr>
              <a:t>            selected = “Pink”;</a:t>
            </a:r>
            <a:br>
              <a:rPr lang="en-US" sz="1400" dirty="0">
                <a:solidFill>
                  <a:srgbClr val="D6FB68"/>
                </a:solidFill>
                <a:latin typeface="Consolas" panose="020B0609020204030204" pitchFamily="49" charset="0"/>
              </a:rPr>
            </a:br>
            <a:r>
              <a:rPr lang="en-US" sz="1400" dirty="0">
                <a:solidFill>
                  <a:srgbClr val="D6FB68"/>
                </a:solidFill>
                <a:latin typeface="Consolas" panose="020B0609020204030204" pitchFamily="49" charset="0"/>
              </a:rPr>
              <a:t>            break;</a:t>
            </a:r>
            <a:br>
              <a:rPr lang="en-US" sz="1400" dirty="0">
                <a:solidFill>
                  <a:srgbClr val="D6FB68"/>
                </a:solidFill>
                <a:latin typeface="Consolas" panose="020B0609020204030204" pitchFamily="49" charset="0"/>
              </a:rPr>
            </a:br>
            <a:r>
              <a:rPr lang="en-US" sz="1400" dirty="0">
                <a:solidFill>
                  <a:srgbClr val="D6FB68"/>
                </a:solidFill>
                <a:latin typeface="Consolas" panose="020B0609020204030204" pitchFamily="49" charset="0"/>
              </a:rPr>
              <a:t>        case 6:</a:t>
            </a:r>
            <a:br>
              <a:rPr lang="en-US" sz="1400" dirty="0">
                <a:solidFill>
                  <a:srgbClr val="D6FB68"/>
                </a:solidFill>
                <a:latin typeface="Consolas" panose="020B0609020204030204" pitchFamily="49" charset="0"/>
              </a:rPr>
            </a:br>
            <a:r>
              <a:rPr lang="en-US" sz="1400" dirty="0">
                <a:solidFill>
                  <a:srgbClr val="D6FB68"/>
                </a:solidFill>
                <a:latin typeface="Consolas" panose="020B0609020204030204" pitchFamily="49" charset="0"/>
              </a:rPr>
              <a:t>            selected = “Floral”;</a:t>
            </a:r>
            <a:br>
              <a:rPr lang="en-US" sz="1400" dirty="0">
                <a:solidFill>
                  <a:srgbClr val="D6FB68"/>
                </a:solidFill>
                <a:latin typeface="Consolas" panose="020B0609020204030204" pitchFamily="49" charset="0"/>
              </a:rPr>
            </a:br>
            <a:r>
              <a:rPr lang="en-US" sz="1400" dirty="0">
                <a:solidFill>
                  <a:srgbClr val="D6FB68"/>
                </a:solidFill>
                <a:latin typeface="Consolas" panose="020B0609020204030204" pitchFamily="49" charset="0"/>
              </a:rPr>
              <a:t>            break;</a:t>
            </a:r>
            <a:br>
              <a:rPr lang="en-US" sz="1400" dirty="0">
                <a:solidFill>
                  <a:srgbClr val="D6FB68"/>
                </a:solidFill>
                <a:latin typeface="Consolas" panose="020B0609020204030204" pitchFamily="49" charset="0"/>
              </a:rPr>
            </a:br>
            <a:r>
              <a:rPr lang="en-US" sz="1400" dirty="0">
                <a:solidFill>
                  <a:srgbClr val="D6FB68"/>
                </a:solidFill>
                <a:latin typeface="Consolas" panose="020B0609020204030204" pitchFamily="49" charset="0"/>
              </a:rPr>
              <a:t>        default:</a:t>
            </a:r>
            <a:br>
              <a:rPr lang="en-US" sz="1400" dirty="0">
                <a:solidFill>
                  <a:srgbClr val="D6FB68"/>
                </a:solidFill>
                <a:latin typeface="Consolas" panose="020B0609020204030204" pitchFamily="49" charset="0"/>
              </a:rPr>
            </a:br>
            <a:r>
              <a:rPr lang="en-US" sz="1400" dirty="0">
                <a:solidFill>
                  <a:srgbClr val="D6FB68"/>
                </a:solidFill>
                <a:latin typeface="Consolas" panose="020B0609020204030204" pitchFamily="49" charset="0"/>
              </a:rPr>
              <a:t>            selected = “Floral”;</a:t>
            </a:r>
            <a:br>
              <a:rPr lang="en-US" sz="1400" dirty="0">
                <a:solidFill>
                  <a:srgbClr val="D6FB68"/>
                </a:solidFill>
                <a:latin typeface="Consolas" panose="020B0609020204030204" pitchFamily="49" charset="0"/>
              </a:rPr>
            </a:br>
            <a:r>
              <a:rPr lang="en-US" sz="1400" dirty="0">
                <a:solidFill>
                  <a:srgbClr val="D6FB68"/>
                </a:solidFill>
                <a:latin typeface="Consolas" panose="020B0609020204030204" pitchFamily="49" charset="0"/>
              </a:rPr>
              <a:t>            break;</a:t>
            </a:r>
            <a:br>
              <a:rPr lang="en-US" sz="1400" dirty="0">
                <a:solidFill>
                  <a:srgbClr val="D6FB68"/>
                </a:solidFill>
                <a:latin typeface="Consolas" panose="020B0609020204030204" pitchFamily="49" charset="0"/>
              </a:rPr>
            </a:br>
            <a:r>
              <a:rPr lang="en-US" sz="1400" dirty="0">
                <a:solidFill>
                  <a:srgbClr val="D6FB68"/>
                </a:solidFill>
                <a:latin typeface="Consolas" panose="020B0609020204030204" pitchFamily="49" charset="0"/>
              </a:rPr>
              <a:t>    }</a:t>
            </a:r>
            <a:br>
              <a:rPr lang="en-US" sz="1400" dirty="0">
                <a:solidFill>
                  <a:srgbClr val="D6FB68"/>
                </a:solidFill>
                <a:latin typeface="Consolas" panose="020B0609020204030204" pitchFamily="49" charset="0"/>
              </a:rPr>
            </a:br>
            <a:r>
              <a:rPr lang="en-US" sz="1400" dirty="0">
                <a:solidFill>
                  <a:srgbClr val="D6FB68"/>
                </a:solidFill>
                <a:latin typeface="Consolas" panose="020B0609020204030204" pitchFamily="49" charset="0"/>
              </a:rPr>
              <a:t>    return selected;</a:t>
            </a:r>
            <a:br>
              <a:rPr lang="en-US" sz="1400" dirty="0">
                <a:solidFill>
                  <a:srgbClr val="D6FB68"/>
                </a:solidFill>
                <a:latin typeface="Consolas" panose="020B0609020204030204" pitchFamily="49" charset="0"/>
              </a:rPr>
            </a:br>
            <a:r>
              <a:rPr lang="en-US" sz="1400" dirty="0">
                <a:solidFill>
                  <a:srgbClr val="D6FB68"/>
                </a:solidFill>
                <a:latin typeface="Consolas" panose="020B0609020204030204" pitchFamily="49" charset="0"/>
              </a:rPr>
              <a:t>}</a:t>
            </a:r>
          </a:p>
        </p:txBody>
      </p:sp>
    </p:spTree>
    <p:extLst>
      <p:ext uri="{BB962C8B-B14F-4D97-AF65-F5344CB8AC3E}">
        <p14:creationId xmlns:p14="http://schemas.microsoft.com/office/powerpoint/2010/main" val="34648238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A9BE8-73BA-412D-AB90-06DC98484489}"/>
              </a:ext>
            </a:extLst>
          </p:cNvPr>
          <p:cNvSpPr>
            <a:spLocks noGrp="1"/>
          </p:cNvSpPr>
          <p:nvPr>
            <p:ph type="title"/>
          </p:nvPr>
        </p:nvSpPr>
        <p:spPr>
          <a:xfrm>
            <a:off x="1141413" y="618518"/>
            <a:ext cx="9905998" cy="984651"/>
          </a:xfrm>
        </p:spPr>
        <p:txBody>
          <a:bodyPr>
            <a:normAutofit/>
          </a:bodyPr>
          <a:lstStyle/>
          <a:p>
            <a:endParaRPr lang="en-US" dirty="0">
              <a:solidFill>
                <a:srgbClr val="D6FB68"/>
              </a:solidFill>
            </a:endParaRPr>
          </a:p>
        </p:txBody>
      </p:sp>
      <p:sp>
        <p:nvSpPr>
          <p:cNvPr id="3" name="Content Placeholder 2">
            <a:extLst>
              <a:ext uri="{FF2B5EF4-FFF2-40B4-BE49-F238E27FC236}">
                <a16:creationId xmlns:a16="http://schemas.microsoft.com/office/drawing/2014/main" id="{28926BD7-3F28-4631-BC9F-F4FA588AB37A}"/>
              </a:ext>
            </a:extLst>
          </p:cNvPr>
          <p:cNvSpPr>
            <a:spLocks noGrp="1"/>
          </p:cNvSpPr>
          <p:nvPr>
            <p:ph idx="1"/>
          </p:nvPr>
        </p:nvSpPr>
        <p:spPr>
          <a:xfrm>
            <a:off x="1141412" y="1603169"/>
            <a:ext cx="9905999" cy="4188032"/>
          </a:xfrm>
        </p:spPr>
        <p:txBody>
          <a:bodyPr>
            <a:normAutofit/>
          </a:bodyPr>
          <a:lstStyle/>
          <a:p>
            <a:pPr marL="0" indent="0">
              <a:buNone/>
            </a:pPr>
            <a:endParaRPr lang="en-US" dirty="0">
              <a:solidFill>
                <a:srgbClr val="D6FB68"/>
              </a:solidFill>
            </a:endParaRPr>
          </a:p>
        </p:txBody>
      </p:sp>
    </p:spTree>
    <p:extLst>
      <p:ext uri="{BB962C8B-B14F-4D97-AF65-F5344CB8AC3E}">
        <p14:creationId xmlns:p14="http://schemas.microsoft.com/office/powerpoint/2010/main" val="8804607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A9BE8-73BA-412D-AB90-06DC98484489}"/>
              </a:ext>
            </a:extLst>
          </p:cNvPr>
          <p:cNvSpPr>
            <a:spLocks noGrp="1"/>
          </p:cNvSpPr>
          <p:nvPr>
            <p:ph type="title"/>
          </p:nvPr>
        </p:nvSpPr>
        <p:spPr>
          <a:xfrm>
            <a:off x="1141413" y="618518"/>
            <a:ext cx="9905998" cy="984651"/>
          </a:xfrm>
        </p:spPr>
        <p:txBody>
          <a:bodyPr>
            <a:normAutofit/>
          </a:bodyPr>
          <a:lstStyle/>
          <a:p>
            <a:r>
              <a:rPr lang="en-US" cap="none" dirty="0" err="1">
                <a:solidFill>
                  <a:srgbClr val="D6FB68"/>
                </a:solidFill>
              </a:rPr>
              <a:t>enum</a:t>
            </a:r>
            <a:endParaRPr lang="en-US" dirty="0">
              <a:solidFill>
                <a:srgbClr val="D6FB68"/>
              </a:solidFill>
            </a:endParaRPr>
          </a:p>
        </p:txBody>
      </p:sp>
      <p:sp>
        <p:nvSpPr>
          <p:cNvPr id="3" name="Content Placeholder 2">
            <a:extLst>
              <a:ext uri="{FF2B5EF4-FFF2-40B4-BE49-F238E27FC236}">
                <a16:creationId xmlns:a16="http://schemas.microsoft.com/office/drawing/2014/main" id="{28926BD7-3F28-4631-BC9F-F4FA588AB37A}"/>
              </a:ext>
            </a:extLst>
          </p:cNvPr>
          <p:cNvSpPr>
            <a:spLocks noGrp="1"/>
          </p:cNvSpPr>
          <p:nvPr>
            <p:ph idx="1"/>
          </p:nvPr>
        </p:nvSpPr>
        <p:spPr>
          <a:xfrm>
            <a:off x="1141412" y="1603169"/>
            <a:ext cx="9905999" cy="4188032"/>
          </a:xfrm>
        </p:spPr>
        <p:txBody>
          <a:bodyPr>
            <a:normAutofit/>
          </a:bodyPr>
          <a:lstStyle/>
          <a:p>
            <a:r>
              <a:rPr lang="en-US" sz="2800" dirty="0" err="1">
                <a:solidFill>
                  <a:srgbClr val="D6FB68"/>
                </a:solidFill>
              </a:rPr>
              <a:t>enums</a:t>
            </a:r>
            <a:r>
              <a:rPr lang="en-US" sz="2800" dirty="0">
                <a:solidFill>
                  <a:srgbClr val="D6FB68"/>
                </a:solidFill>
              </a:rPr>
              <a:t> allow a developer to create a custom data type </a:t>
            </a:r>
          </a:p>
          <a:p>
            <a:pPr lvl="1"/>
            <a:r>
              <a:rPr lang="en-US" sz="2400" dirty="0">
                <a:solidFill>
                  <a:srgbClr val="D6FB68"/>
                </a:solidFill>
              </a:rPr>
              <a:t>They are ‘class-like’ </a:t>
            </a:r>
          </a:p>
          <a:p>
            <a:pPr lvl="2"/>
            <a:r>
              <a:rPr lang="en-US" sz="2000" dirty="0">
                <a:solidFill>
                  <a:srgbClr val="D6FB68"/>
                </a:solidFill>
              </a:rPr>
              <a:t>They are declared within the namespace, not within another class (but can be nested within a class)</a:t>
            </a:r>
          </a:p>
          <a:p>
            <a:pPr lvl="1"/>
            <a:r>
              <a:rPr lang="en-US" sz="2400" dirty="0">
                <a:solidFill>
                  <a:srgbClr val="D6FB68"/>
                </a:solidFill>
              </a:rPr>
              <a:t>The developer must provide an identifier name and all acceptable values for the </a:t>
            </a:r>
            <a:r>
              <a:rPr lang="en-US" sz="2400" dirty="0" err="1">
                <a:solidFill>
                  <a:srgbClr val="D6FB68"/>
                </a:solidFill>
              </a:rPr>
              <a:t>enum</a:t>
            </a:r>
            <a:endParaRPr lang="en-US" sz="2400" dirty="0">
              <a:solidFill>
                <a:srgbClr val="D6FB68"/>
              </a:solidFill>
            </a:endParaRPr>
          </a:p>
          <a:p>
            <a:pPr lvl="2"/>
            <a:r>
              <a:rPr lang="en-US" sz="2000" dirty="0">
                <a:solidFill>
                  <a:srgbClr val="D6FB68"/>
                </a:solidFill>
              </a:rPr>
              <a:t>Acceptable values are identifiers created by the developer</a:t>
            </a:r>
          </a:p>
          <a:p>
            <a:pPr lvl="2"/>
            <a:r>
              <a:rPr lang="en-US" sz="2000" dirty="0">
                <a:solidFill>
                  <a:srgbClr val="D6FB68"/>
                </a:solidFill>
              </a:rPr>
              <a:t>Values are comma separate (not semicolons)</a:t>
            </a:r>
          </a:p>
        </p:txBody>
      </p:sp>
    </p:spTree>
    <p:extLst>
      <p:ext uri="{BB962C8B-B14F-4D97-AF65-F5344CB8AC3E}">
        <p14:creationId xmlns:p14="http://schemas.microsoft.com/office/powerpoint/2010/main" val="32593271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A9BE8-73BA-412D-AB90-06DC98484489}"/>
              </a:ext>
            </a:extLst>
          </p:cNvPr>
          <p:cNvSpPr>
            <a:spLocks noGrp="1"/>
          </p:cNvSpPr>
          <p:nvPr>
            <p:ph type="title"/>
          </p:nvPr>
        </p:nvSpPr>
        <p:spPr>
          <a:xfrm>
            <a:off x="1141413" y="618518"/>
            <a:ext cx="9905998" cy="984651"/>
          </a:xfrm>
        </p:spPr>
        <p:txBody>
          <a:bodyPr>
            <a:normAutofit/>
          </a:bodyPr>
          <a:lstStyle/>
          <a:p>
            <a:r>
              <a:rPr lang="en-US" cap="none" dirty="0" err="1">
                <a:solidFill>
                  <a:srgbClr val="D6FB68"/>
                </a:solidFill>
              </a:rPr>
              <a:t>enum</a:t>
            </a:r>
            <a:endParaRPr lang="en-US" dirty="0">
              <a:solidFill>
                <a:srgbClr val="D6FB68"/>
              </a:solidFill>
            </a:endParaRPr>
          </a:p>
        </p:txBody>
      </p:sp>
      <p:sp>
        <p:nvSpPr>
          <p:cNvPr id="3" name="Content Placeholder 2">
            <a:extLst>
              <a:ext uri="{FF2B5EF4-FFF2-40B4-BE49-F238E27FC236}">
                <a16:creationId xmlns:a16="http://schemas.microsoft.com/office/drawing/2014/main" id="{28926BD7-3F28-4631-BC9F-F4FA588AB37A}"/>
              </a:ext>
            </a:extLst>
          </p:cNvPr>
          <p:cNvSpPr>
            <a:spLocks noGrp="1"/>
          </p:cNvSpPr>
          <p:nvPr>
            <p:ph idx="1"/>
          </p:nvPr>
        </p:nvSpPr>
        <p:spPr>
          <a:xfrm>
            <a:off x="1141412" y="1603169"/>
            <a:ext cx="9905999" cy="4188032"/>
          </a:xfrm>
        </p:spPr>
        <p:txBody>
          <a:bodyPr>
            <a:normAutofit/>
          </a:bodyPr>
          <a:lstStyle/>
          <a:p>
            <a:r>
              <a:rPr lang="en-US" dirty="0">
                <a:solidFill>
                  <a:srgbClr val="D6FB68"/>
                </a:solidFill>
              </a:rPr>
              <a:t>Values are interpreted as int’s and are numbered starting at 0 in a one-up fashion</a:t>
            </a:r>
          </a:p>
          <a:p>
            <a:pPr lvl="1"/>
            <a:r>
              <a:rPr lang="en-US" sz="2200" dirty="0">
                <a:solidFill>
                  <a:srgbClr val="D6FB68"/>
                </a:solidFill>
              </a:rPr>
              <a:t>The developer can assign specific values, to any/all of the values  </a:t>
            </a:r>
          </a:p>
          <a:p>
            <a:pPr lvl="1"/>
            <a:r>
              <a:rPr lang="en-US" sz="2200" dirty="0">
                <a:solidFill>
                  <a:srgbClr val="D6FB68"/>
                </a:solidFill>
              </a:rPr>
              <a:t>If a value is assigned a specific int value, subsequent values/members with continue one-up based on the previous assignment</a:t>
            </a:r>
          </a:p>
          <a:p>
            <a:pPr lvl="1"/>
            <a:r>
              <a:rPr lang="en-US" sz="2200" dirty="0">
                <a:solidFill>
                  <a:srgbClr val="D6FB68"/>
                </a:solidFill>
              </a:rPr>
              <a:t>Two different </a:t>
            </a:r>
            <a:r>
              <a:rPr lang="en-US" sz="2200" dirty="0" err="1">
                <a:solidFill>
                  <a:srgbClr val="D6FB68"/>
                </a:solidFill>
              </a:rPr>
              <a:t>enum</a:t>
            </a:r>
            <a:r>
              <a:rPr lang="en-US" sz="2200" dirty="0">
                <a:solidFill>
                  <a:srgbClr val="D6FB68"/>
                </a:solidFill>
              </a:rPr>
              <a:t> value identifiers cannot share the same int value (int value cannot be repeated within the </a:t>
            </a:r>
            <a:r>
              <a:rPr lang="en-US" sz="2200" dirty="0" err="1">
                <a:solidFill>
                  <a:srgbClr val="D6FB68"/>
                </a:solidFill>
              </a:rPr>
              <a:t>enum</a:t>
            </a:r>
            <a:r>
              <a:rPr lang="en-US" sz="2200" dirty="0">
                <a:solidFill>
                  <a:srgbClr val="D6FB68"/>
                </a:solidFill>
              </a:rPr>
              <a:t>)</a:t>
            </a:r>
          </a:p>
        </p:txBody>
      </p:sp>
    </p:spTree>
    <p:extLst>
      <p:ext uri="{BB962C8B-B14F-4D97-AF65-F5344CB8AC3E}">
        <p14:creationId xmlns:p14="http://schemas.microsoft.com/office/powerpoint/2010/main" val="15214438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A9BE8-73BA-412D-AB90-06DC98484489}"/>
              </a:ext>
            </a:extLst>
          </p:cNvPr>
          <p:cNvSpPr>
            <a:spLocks noGrp="1"/>
          </p:cNvSpPr>
          <p:nvPr>
            <p:ph type="title"/>
          </p:nvPr>
        </p:nvSpPr>
        <p:spPr>
          <a:xfrm>
            <a:off x="1141413" y="618518"/>
            <a:ext cx="9905998" cy="984651"/>
          </a:xfrm>
        </p:spPr>
        <p:txBody>
          <a:bodyPr>
            <a:normAutofit/>
          </a:bodyPr>
          <a:lstStyle/>
          <a:p>
            <a:r>
              <a:rPr lang="en-US" cap="none" dirty="0" err="1">
                <a:solidFill>
                  <a:srgbClr val="D6FB68"/>
                </a:solidFill>
              </a:rPr>
              <a:t>enum</a:t>
            </a:r>
            <a:endParaRPr lang="en-US" dirty="0">
              <a:solidFill>
                <a:srgbClr val="D6FB68"/>
              </a:solidFill>
            </a:endParaRPr>
          </a:p>
        </p:txBody>
      </p:sp>
      <p:sp>
        <p:nvSpPr>
          <p:cNvPr id="3" name="Content Placeholder 2">
            <a:extLst>
              <a:ext uri="{FF2B5EF4-FFF2-40B4-BE49-F238E27FC236}">
                <a16:creationId xmlns:a16="http://schemas.microsoft.com/office/drawing/2014/main" id="{28926BD7-3F28-4631-BC9F-F4FA588AB37A}"/>
              </a:ext>
            </a:extLst>
          </p:cNvPr>
          <p:cNvSpPr>
            <a:spLocks noGrp="1"/>
          </p:cNvSpPr>
          <p:nvPr>
            <p:ph idx="1"/>
          </p:nvPr>
        </p:nvSpPr>
        <p:spPr>
          <a:xfrm>
            <a:off x="1141412" y="1603169"/>
            <a:ext cx="9905999" cy="4188032"/>
          </a:xfrm>
        </p:spPr>
        <p:txBody>
          <a:bodyPr>
            <a:normAutofit lnSpcReduction="10000"/>
          </a:bodyPr>
          <a:lstStyle/>
          <a:p>
            <a:r>
              <a:rPr lang="en-US" dirty="0">
                <a:solidFill>
                  <a:srgbClr val="D6FB68"/>
                </a:solidFill>
              </a:rPr>
              <a:t>Example</a:t>
            </a:r>
            <a:br>
              <a:rPr lang="en-US" dirty="0">
                <a:solidFill>
                  <a:srgbClr val="D6FB68"/>
                </a:solidFill>
              </a:rPr>
            </a:br>
            <a:r>
              <a:rPr lang="en-US" sz="1600" dirty="0" err="1">
                <a:solidFill>
                  <a:srgbClr val="D6FB68"/>
                </a:solidFill>
                <a:latin typeface="Consolas" panose="020B0609020204030204" pitchFamily="49" charset="0"/>
              </a:rPr>
              <a:t>enum</a:t>
            </a:r>
            <a:r>
              <a:rPr lang="en-US" sz="1600" dirty="0">
                <a:solidFill>
                  <a:srgbClr val="D6FB68"/>
                </a:solidFill>
                <a:latin typeface="Consolas" panose="020B0609020204030204" pitchFamily="49" charset="0"/>
              </a:rPr>
              <a:t> Monster</a:t>
            </a:r>
            <a:br>
              <a:rPr lang="en-US" sz="1600" dirty="0">
                <a:solidFill>
                  <a:srgbClr val="D6FB68"/>
                </a:solidFill>
                <a:latin typeface="Consolas" panose="020B0609020204030204" pitchFamily="49" charset="0"/>
              </a:rPr>
            </a:br>
            <a:r>
              <a:rPr lang="en-US" sz="1600" dirty="0">
                <a:solidFill>
                  <a:srgbClr val="D6FB68"/>
                </a:solidFill>
                <a:latin typeface="Consolas" panose="020B0609020204030204" pitchFamily="49" charset="0"/>
              </a:rPr>
              <a:t>{</a:t>
            </a:r>
            <a:br>
              <a:rPr lang="en-US" sz="1600" dirty="0">
                <a:solidFill>
                  <a:srgbClr val="D6FB68"/>
                </a:solidFill>
                <a:latin typeface="Consolas" panose="020B0609020204030204" pitchFamily="49" charset="0"/>
              </a:rPr>
            </a:br>
            <a:r>
              <a:rPr lang="en-US" sz="1600" dirty="0">
                <a:solidFill>
                  <a:srgbClr val="D6FB68"/>
                </a:solidFill>
                <a:latin typeface="Consolas" panose="020B0609020204030204" pitchFamily="49" charset="0"/>
              </a:rPr>
              <a:t>    Orc,		// has the int value 0</a:t>
            </a:r>
            <a:br>
              <a:rPr lang="en-US" sz="1600" dirty="0">
                <a:solidFill>
                  <a:srgbClr val="D6FB68"/>
                </a:solidFill>
                <a:latin typeface="Consolas" panose="020B0609020204030204" pitchFamily="49" charset="0"/>
              </a:rPr>
            </a:br>
            <a:r>
              <a:rPr lang="en-US" sz="1600" dirty="0">
                <a:solidFill>
                  <a:srgbClr val="D6FB68"/>
                </a:solidFill>
                <a:latin typeface="Consolas" panose="020B0609020204030204" pitchFamily="49" charset="0"/>
              </a:rPr>
              <a:t>    Goblin,		// has the int value 1</a:t>
            </a:r>
            <a:br>
              <a:rPr lang="en-US" sz="1600" dirty="0">
                <a:solidFill>
                  <a:srgbClr val="D6FB68"/>
                </a:solidFill>
                <a:latin typeface="Consolas" panose="020B0609020204030204" pitchFamily="49" charset="0"/>
              </a:rPr>
            </a:br>
            <a:r>
              <a:rPr lang="en-US" sz="1600" dirty="0">
                <a:solidFill>
                  <a:srgbClr val="D6FB68"/>
                </a:solidFill>
                <a:latin typeface="Consolas" panose="020B0609020204030204" pitchFamily="49" charset="0"/>
              </a:rPr>
              <a:t>    Ghost = 100,	// has the int value 100</a:t>
            </a:r>
            <a:br>
              <a:rPr lang="en-US" sz="1600" dirty="0">
                <a:solidFill>
                  <a:srgbClr val="D6FB68"/>
                </a:solidFill>
                <a:latin typeface="Consolas" panose="020B0609020204030204" pitchFamily="49" charset="0"/>
              </a:rPr>
            </a:br>
            <a:r>
              <a:rPr lang="en-US" sz="1600" dirty="0">
                <a:solidFill>
                  <a:srgbClr val="D6FB68"/>
                </a:solidFill>
                <a:latin typeface="Consolas" panose="020B0609020204030204" pitchFamily="49" charset="0"/>
              </a:rPr>
              <a:t>    Zombie,		// has the int value 101</a:t>
            </a:r>
            <a:br>
              <a:rPr lang="en-US" sz="1600" dirty="0">
                <a:solidFill>
                  <a:srgbClr val="D6FB68"/>
                </a:solidFill>
                <a:latin typeface="Consolas" panose="020B0609020204030204" pitchFamily="49" charset="0"/>
              </a:rPr>
            </a:br>
            <a:r>
              <a:rPr lang="en-US" sz="1600" dirty="0">
                <a:solidFill>
                  <a:srgbClr val="D6FB68"/>
                </a:solidFill>
                <a:latin typeface="Consolas" panose="020B0609020204030204" pitchFamily="49" charset="0"/>
              </a:rPr>
              <a:t>    Wizard = 200,	// has the int value 200</a:t>
            </a:r>
            <a:br>
              <a:rPr lang="en-US" sz="1600" dirty="0">
                <a:solidFill>
                  <a:srgbClr val="D6FB68"/>
                </a:solidFill>
                <a:latin typeface="Consolas" panose="020B0609020204030204" pitchFamily="49" charset="0"/>
              </a:rPr>
            </a:br>
            <a:r>
              <a:rPr lang="en-US" sz="1600" dirty="0">
                <a:solidFill>
                  <a:srgbClr val="D6FB68"/>
                </a:solidFill>
                <a:latin typeface="Consolas" panose="020B0609020204030204" pitchFamily="49" charset="0"/>
              </a:rPr>
              <a:t>    Sorcerer,		// has the int value 201</a:t>
            </a:r>
            <a:br>
              <a:rPr lang="en-US" sz="1600" dirty="0">
                <a:solidFill>
                  <a:srgbClr val="D6FB68"/>
                </a:solidFill>
                <a:latin typeface="Consolas" panose="020B0609020204030204" pitchFamily="49" charset="0"/>
              </a:rPr>
            </a:br>
            <a:r>
              <a:rPr lang="en-US" sz="1600" dirty="0">
                <a:solidFill>
                  <a:srgbClr val="D6FB68"/>
                </a:solidFill>
                <a:latin typeface="Consolas" panose="020B0609020204030204" pitchFamily="49" charset="0"/>
              </a:rPr>
              <a:t>    </a:t>
            </a:r>
            <a:r>
              <a:rPr lang="en-US" sz="1600" dirty="0" err="1">
                <a:solidFill>
                  <a:srgbClr val="D6FB68"/>
                </a:solidFill>
                <a:latin typeface="Consolas" panose="020B0609020204030204" pitchFamily="49" charset="0"/>
              </a:rPr>
              <a:t>Drow</a:t>
            </a:r>
            <a:r>
              <a:rPr lang="en-US" sz="1600" dirty="0">
                <a:solidFill>
                  <a:srgbClr val="D6FB68"/>
                </a:solidFill>
                <a:latin typeface="Consolas" panose="020B0609020204030204" pitchFamily="49" charset="0"/>
              </a:rPr>
              <a:t>,		// has the int value 202</a:t>
            </a:r>
            <a:br>
              <a:rPr lang="en-US" sz="1600" dirty="0">
                <a:solidFill>
                  <a:srgbClr val="D6FB68"/>
                </a:solidFill>
                <a:latin typeface="Consolas" panose="020B0609020204030204" pitchFamily="49" charset="0"/>
              </a:rPr>
            </a:br>
            <a:r>
              <a:rPr lang="en-US" sz="1600" dirty="0">
                <a:solidFill>
                  <a:srgbClr val="D6FB68"/>
                </a:solidFill>
                <a:latin typeface="Consolas" panose="020B0609020204030204" pitchFamily="49" charset="0"/>
              </a:rPr>
              <a:t>    Kraken = 1000,	// has the int value 1000</a:t>
            </a:r>
            <a:br>
              <a:rPr lang="en-US" sz="1600" dirty="0">
                <a:solidFill>
                  <a:srgbClr val="D6FB68"/>
                </a:solidFill>
                <a:latin typeface="Consolas" panose="020B0609020204030204" pitchFamily="49" charset="0"/>
              </a:rPr>
            </a:br>
            <a:r>
              <a:rPr lang="en-US" sz="1600" dirty="0">
                <a:solidFill>
                  <a:srgbClr val="D6FB68"/>
                </a:solidFill>
                <a:latin typeface="Consolas" panose="020B0609020204030204" pitchFamily="49" charset="0"/>
              </a:rPr>
              <a:t>    Cthulhu		// has the int value 1001</a:t>
            </a:r>
            <a:br>
              <a:rPr lang="en-US" sz="1600" dirty="0">
                <a:solidFill>
                  <a:srgbClr val="D6FB68"/>
                </a:solidFill>
                <a:latin typeface="Consolas" panose="020B0609020204030204" pitchFamily="49" charset="0"/>
              </a:rPr>
            </a:br>
            <a:r>
              <a:rPr lang="en-US" sz="1600" dirty="0">
                <a:solidFill>
                  <a:srgbClr val="D6FB68"/>
                </a:solidFill>
                <a:latin typeface="Consolas" panose="020B0609020204030204" pitchFamily="49" charset="0"/>
              </a:rPr>
              <a:t>}</a:t>
            </a:r>
          </a:p>
          <a:p>
            <a:r>
              <a:rPr lang="en-US" sz="1600" dirty="0">
                <a:solidFill>
                  <a:srgbClr val="D6FB68"/>
                </a:solidFill>
                <a:latin typeface="Consolas" panose="020B0609020204030204" pitchFamily="49" charset="0"/>
              </a:rPr>
              <a:t>Note: There is no comma following the last entry, just the closing brace</a:t>
            </a:r>
          </a:p>
        </p:txBody>
      </p:sp>
    </p:spTree>
    <p:extLst>
      <p:ext uri="{BB962C8B-B14F-4D97-AF65-F5344CB8AC3E}">
        <p14:creationId xmlns:p14="http://schemas.microsoft.com/office/powerpoint/2010/main" val="8237609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A9BE8-73BA-412D-AB90-06DC98484489}"/>
              </a:ext>
            </a:extLst>
          </p:cNvPr>
          <p:cNvSpPr>
            <a:spLocks noGrp="1"/>
          </p:cNvSpPr>
          <p:nvPr>
            <p:ph type="title"/>
          </p:nvPr>
        </p:nvSpPr>
        <p:spPr>
          <a:xfrm>
            <a:off x="1141413" y="618518"/>
            <a:ext cx="9905998" cy="984651"/>
          </a:xfrm>
        </p:spPr>
        <p:txBody>
          <a:bodyPr>
            <a:normAutofit/>
          </a:bodyPr>
          <a:lstStyle/>
          <a:p>
            <a:r>
              <a:rPr lang="en-US" dirty="0">
                <a:solidFill>
                  <a:srgbClr val="D6FB68"/>
                </a:solidFill>
              </a:rPr>
              <a:t>Using </a:t>
            </a:r>
            <a:r>
              <a:rPr lang="en-US" cap="none" dirty="0" err="1">
                <a:solidFill>
                  <a:srgbClr val="D6FB68"/>
                </a:solidFill>
              </a:rPr>
              <a:t>enum</a:t>
            </a:r>
            <a:r>
              <a:rPr lang="en-US" dirty="0">
                <a:solidFill>
                  <a:srgbClr val="D6FB68"/>
                </a:solidFill>
              </a:rPr>
              <a:t> with selection statements</a:t>
            </a:r>
          </a:p>
        </p:txBody>
      </p:sp>
      <p:sp>
        <p:nvSpPr>
          <p:cNvPr id="3" name="Content Placeholder 2">
            <a:extLst>
              <a:ext uri="{FF2B5EF4-FFF2-40B4-BE49-F238E27FC236}">
                <a16:creationId xmlns:a16="http://schemas.microsoft.com/office/drawing/2014/main" id="{28926BD7-3F28-4631-BC9F-F4FA588AB37A}"/>
              </a:ext>
            </a:extLst>
          </p:cNvPr>
          <p:cNvSpPr>
            <a:spLocks noGrp="1"/>
          </p:cNvSpPr>
          <p:nvPr>
            <p:ph idx="1"/>
          </p:nvPr>
        </p:nvSpPr>
        <p:spPr>
          <a:xfrm>
            <a:off x="1141412" y="1603169"/>
            <a:ext cx="9905999" cy="4188032"/>
          </a:xfrm>
        </p:spPr>
        <p:txBody>
          <a:bodyPr/>
          <a:lstStyle/>
          <a:p>
            <a:r>
              <a:rPr lang="en-US" dirty="0">
                <a:solidFill>
                  <a:srgbClr val="D6FB68"/>
                </a:solidFill>
              </a:rPr>
              <a:t>Since </a:t>
            </a:r>
            <a:r>
              <a:rPr lang="en-US" dirty="0" err="1">
                <a:solidFill>
                  <a:srgbClr val="D6FB68"/>
                </a:solidFill>
              </a:rPr>
              <a:t>enum</a:t>
            </a:r>
            <a:r>
              <a:rPr lang="en-US" dirty="0">
                <a:solidFill>
                  <a:srgbClr val="D6FB68"/>
                </a:solidFill>
              </a:rPr>
              <a:t> members are actually integers, </a:t>
            </a:r>
          </a:p>
          <a:p>
            <a:pPr lvl="1"/>
            <a:r>
              <a:rPr lang="en-US" dirty="0">
                <a:solidFill>
                  <a:srgbClr val="D6FB68"/>
                </a:solidFill>
              </a:rPr>
              <a:t>They can be cast to int (but generally there’s no reason to cast them)</a:t>
            </a:r>
          </a:p>
          <a:p>
            <a:pPr lvl="1"/>
            <a:r>
              <a:rPr lang="en-US" dirty="0">
                <a:solidFill>
                  <a:srgbClr val="D6FB68"/>
                </a:solidFill>
              </a:rPr>
              <a:t>Their values can be part of an equality conditions</a:t>
            </a:r>
          </a:p>
          <a:p>
            <a:pPr lvl="1"/>
            <a:r>
              <a:rPr lang="en-US" dirty="0">
                <a:solidFill>
                  <a:srgbClr val="D6FB68"/>
                </a:solidFill>
              </a:rPr>
              <a:t>If it is necessary to cast to int, it is accomplished like any other cast</a:t>
            </a:r>
          </a:p>
          <a:p>
            <a:pPr lvl="2"/>
            <a:r>
              <a:rPr lang="en-US" dirty="0">
                <a:solidFill>
                  <a:srgbClr val="D6FB68"/>
                </a:solidFill>
              </a:rPr>
              <a:t>(int) (</a:t>
            </a:r>
            <a:r>
              <a:rPr lang="en-US" dirty="0" err="1">
                <a:solidFill>
                  <a:srgbClr val="D6FB68"/>
                </a:solidFill>
              </a:rPr>
              <a:t>enum</a:t>
            </a:r>
            <a:r>
              <a:rPr lang="en-US" dirty="0">
                <a:solidFill>
                  <a:srgbClr val="D6FB68"/>
                </a:solidFill>
              </a:rPr>
              <a:t> member being converted to int)</a:t>
            </a:r>
          </a:p>
          <a:p>
            <a:r>
              <a:rPr lang="en-US" dirty="0">
                <a:solidFill>
                  <a:srgbClr val="D6FB68"/>
                </a:solidFill>
              </a:rPr>
              <a:t>Using an </a:t>
            </a:r>
            <a:r>
              <a:rPr lang="en-US" dirty="0" err="1">
                <a:solidFill>
                  <a:srgbClr val="D6FB68"/>
                </a:solidFill>
              </a:rPr>
              <a:t>enum</a:t>
            </a:r>
            <a:r>
              <a:rPr lang="en-US" dirty="0">
                <a:solidFill>
                  <a:srgbClr val="D6FB68"/>
                </a:solidFill>
              </a:rPr>
              <a:t> is no different that any other data type</a:t>
            </a:r>
          </a:p>
          <a:p>
            <a:pPr lvl="1"/>
            <a:r>
              <a:rPr lang="en-US" dirty="0">
                <a:solidFill>
                  <a:srgbClr val="D6FB68"/>
                </a:solidFill>
              </a:rPr>
              <a:t>An </a:t>
            </a:r>
            <a:r>
              <a:rPr lang="en-US" dirty="0" err="1">
                <a:solidFill>
                  <a:srgbClr val="D6FB68"/>
                </a:solidFill>
              </a:rPr>
              <a:t>enum</a:t>
            </a:r>
            <a:r>
              <a:rPr lang="en-US" dirty="0">
                <a:solidFill>
                  <a:srgbClr val="D6FB68"/>
                </a:solidFill>
              </a:rPr>
              <a:t> can be defined, assigned and/or initialized</a:t>
            </a:r>
          </a:p>
          <a:p>
            <a:pPr lvl="1"/>
            <a:r>
              <a:rPr lang="en-US" dirty="0">
                <a:solidFill>
                  <a:srgbClr val="D6FB68"/>
                </a:solidFill>
              </a:rPr>
              <a:t>The </a:t>
            </a:r>
            <a:r>
              <a:rPr lang="en-US" dirty="0" err="1">
                <a:solidFill>
                  <a:srgbClr val="D6FB68"/>
                </a:solidFill>
              </a:rPr>
              <a:t>enum</a:t>
            </a:r>
            <a:r>
              <a:rPr lang="en-US" dirty="0">
                <a:solidFill>
                  <a:srgbClr val="D6FB68"/>
                </a:solidFill>
              </a:rPr>
              <a:t> name must be prepended to the value (since two different </a:t>
            </a:r>
            <a:r>
              <a:rPr lang="en-US" dirty="0" err="1">
                <a:solidFill>
                  <a:srgbClr val="D6FB68"/>
                </a:solidFill>
              </a:rPr>
              <a:t>enums</a:t>
            </a:r>
            <a:r>
              <a:rPr lang="en-US" dirty="0">
                <a:solidFill>
                  <a:srgbClr val="D6FB68"/>
                </a:solidFill>
              </a:rPr>
              <a:t> could use the same identifier to represent one of its values)</a:t>
            </a:r>
          </a:p>
        </p:txBody>
      </p:sp>
    </p:spTree>
    <p:extLst>
      <p:ext uri="{BB962C8B-B14F-4D97-AF65-F5344CB8AC3E}">
        <p14:creationId xmlns:p14="http://schemas.microsoft.com/office/powerpoint/2010/main" val="27686516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A9BE8-73BA-412D-AB90-06DC98484489}"/>
              </a:ext>
            </a:extLst>
          </p:cNvPr>
          <p:cNvSpPr>
            <a:spLocks noGrp="1"/>
          </p:cNvSpPr>
          <p:nvPr>
            <p:ph type="title"/>
          </p:nvPr>
        </p:nvSpPr>
        <p:spPr>
          <a:xfrm>
            <a:off x="1141413" y="618518"/>
            <a:ext cx="9905998" cy="984651"/>
          </a:xfrm>
        </p:spPr>
        <p:txBody>
          <a:bodyPr>
            <a:normAutofit/>
          </a:bodyPr>
          <a:lstStyle/>
          <a:p>
            <a:r>
              <a:rPr lang="en-US" dirty="0">
                <a:solidFill>
                  <a:srgbClr val="D6FB68"/>
                </a:solidFill>
              </a:rPr>
              <a:t>Using </a:t>
            </a:r>
            <a:r>
              <a:rPr lang="en-US" cap="none" dirty="0" err="1">
                <a:solidFill>
                  <a:srgbClr val="D6FB68"/>
                </a:solidFill>
              </a:rPr>
              <a:t>enum</a:t>
            </a:r>
            <a:r>
              <a:rPr lang="en-US" dirty="0">
                <a:solidFill>
                  <a:srgbClr val="D6FB68"/>
                </a:solidFill>
              </a:rPr>
              <a:t> with selection statements</a:t>
            </a:r>
          </a:p>
        </p:txBody>
      </p:sp>
      <p:sp>
        <p:nvSpPr>
          <p:cNvPr id="3" name="Content Placeholder 2">
            <a:extLst>
              <a:ext uri="{FF2B5EF4-FFF2-40B4-BE49-F238E27FC236}">
                <a16:creationId xmlns:a16="http://schemas.microsoft.com/office/drawing/2014/main" id="{28926BD7-3F28-4631-BC9F-F4FA588AB37A}"/>
              </a:ext>
            </a:extLst>
          </p:cNvPr>
          <p:cNvSpPr>
            <a:spLocks noGrp="1"/>
          </p:cNvSpPr>
          <p:nvPr>
            <p:ph idx="1"/>
          </p:nvPr>
        </p:nvSpPr>
        <p:spPr>
          <a:xfrm>
            <a:off x="1141412" y="1603169"/>
            <a:ext cx="9905999" cy="4188032"/>
          </a:xfrm>
        </p:spPr>
        <p:txBody>
          <a:bodyPr>
            <a:normAutofit fontScale="70000" lnSpcReduction="20000"/>
          </a:bodyPr>
          <a:lstStyle/>
          <a:p>
            <a:r>
              <a:rPr lang="en-US" sz="3800" dirty="0">
                <a:solidFill>
                  <a:srgbClr val="D6FB68"/>
                </a:solidFill>
              </a:rPr>
              <a:t>Example (using the Monster </a:t>
            </a:r>
            <a:r>
              <a:rPr lang="en-US" sz="3800" dirty="0" err="1">
                <a:solidFill>
                  <a:srgbClr val="D6FB68"/>
                </a:solidFill>
              </a:rPr>
              <a:t>enum</a:t>
            </a:r>
            <a:r>
              <a:rPr lang="en-US" sz="3800" dirty="0">
                <a:solidFill>
                  <a:srgbClr val="D6FB68"/>
                </a:solidFill>
              </a:rPr>
              <a:t> created on a previous slide)</a:t>
            </a:r>
            <a:br>
              <a:rPr lang="en-US" sz="3800" dirty="0">
                <a:solidFill>
                  <a:srgbClr val="D6FB68"/>
                </a:solidFill>
              </a:rPr>
            </a:br>
            <a:r>
              <a:rPr lang="en-US" sz="2300" dirty="0">
                <a:solidFill>
                  <a:srgbClr val="D6FB68"/>
                </a:solidFill>
                <a:latin typeface="Consolas" panose="020B0609020204030204" pitchFamily="49" charset="0"/>
              </a:rPr>
              <a:t>Monster enemy = </a:t>
            </a:r>
            <a:r>
              <a:rPr lang="en-US" sz="2300" dirty="0" err="1">
                <a:solidFill>
                  <a:srgbClr val="D6FB68"/>
                </a:solidFill>
                <a:latin typeface="Consolas" panose="020B0609020204030204" pitchFamily="49" charset="0"/>
              </a:rPr>
              <a:t>Monster.Orc</a:t>
            </a:r>
            <a:r>
              <a:rPr lang="en-US" sz="2300" dirty="0">
                <a:solidFill>
                  <a:srgbClr val="D6FB68"/>
                </a:solidFill>
                <a:latin typeface="Consolas" panose="020B0609020204030204" pitchFamily="49" charset="0"/>
              </a:rPr>
              <a:t>;		// to access the values, prepend with the</a:t>
            </a:r>
            <a:br>
              <a:rPr lang="en-US" sz="2300" dirty="0">
                <a:solidFill>
                  <a:srgbClr val="D6FB68"/>
                </a:solidFill>
                <a:latin typeface="Consolas" panose="020B0609020204030204" pitchFamily="49" charset="0"/>
              </a:rPr>
            </a:br>
            <a:r>
              <a:rPr lang="en-US" sz="2300" dirty="0">
                <a:solidFill>
                  <a:srgbClr val="D6FB68"/>
                </a:solidFill>
                <a:latin typeface="Consolas" panose="020B0609020204030204" pitchFamily="49" charset="0"/>
              </a:rPr>
              <a:t>					// </a:t>
            </a:r>
            <a:r>
              <a:rPr lang="en-US" sz="2300" dirty="0" err="1">
                <a:solidFill>
                  <a:srgbClr val="D6FB68"/>
                </a:solidFill>
                <a:latin typeface="Consolas" panose="020B0609020204030204" pitchFamily="49" charset="0"/>
              </a:rPr>
              <a:t>enum</a:t>
            </a:r>
            <a:r>
              <a:rPr lang="en-US" sz="2300" dirty="0">
                <a:solidFill>
                  <a:srgbClr val="D6FB68"/>
                </a:solidFill>
                <a:latin typeface="Consolas" panose="020B0609020204030204" pitchFamily="49" charset="0"/>
              </a:rPr>
              <a:t> name</a:t>
            </a:r>
            <a:br>
              <a:rPr lang="en-US" sz="2300" dirty="0">
                <a:solidFill>
                  <a:srgbClr val="D6FB68"/>
                </a:solidFill>
                <a:latin typeface="Consolas" panose="020B0609020204030204" pitchFamily="49" charset="0"/>
              </a:rPr>
            </a:br>
            <a:r>
              <a:rPr lang="en-US" sz="2300" dirty="0">
                <a:solidFill>
                  <a:srgbClr val="D6FB68"/>
                </a:solidFill>
                <a:latin typeface="Consolas" panose="020B0609020204030204" pitchFamily="49" charset="0"/>
              </a:rPr>
              <a:t>if(enemy == </a:t>
            </a:r>
            <a:r>
              <a:rPr lang="en-US" sz="2300" dirty="0" err="1">
                <a:solidFill>
                  <a:srgbClr val="D6FB68"/>
                </a:solidFill>
                <a:latin typeface="Consolas" panose="020B0609020204030204" pitchFamily="49" charset="0"/>
              </a:rPr>
              <a:t>Monster.Cthulhu</a:t>
            </a:r>
            <a:r>
              <a:rPr lang="en-US" sz="2300" dirty="0">
                <a:solidFill>
                  <a:srgbClr val="D6FB68"/>
                </a:solidFill>
                <a:latin typeface="Consolas" panose="020B0609020204030204" pitchFamily="49" charset="0"/>
              </a:rPr>
              <a:t>)		// compare the contents of enemy with one of </a:t>
            </a:r>
            <a:br>
              <a:rPr lang="en-US" sz="2300" dirty="0">
                <a:solidFill>
                  <a:srgbClr val="D6FB68"/>
                </a:solidFill>
                <a:latin typeface="Consolas" panose="020B0609020204030204" pitchFamily="49" charset="0"/>
              </a:rPr>
            </a:br>
            <a:r>
              <a:rPr lang="en-US" sz="2300" dirty="0">
                <a:solidFill>
                  <a:srgbClr val="D6FB68"/>
                </a:solidFill>
                <a:latin typeface="Consolas" panose="020B0609020204030204" pitchFamily="49" charset="0"/>
              </a:rPr>
              <a:t>					// the </a:t>
            </a:r>
            <a:r>
              <a:rPr lang="en-US" sz="2300" dirty="0" err="1">
                <a:solidFill>
                  <a:srgbClr val="D6FB68"/>
                </a:solidFill>
                <a:latin typeface="Consolas" panose="020B0609020204030204" pitchFamily="49" charset="0"/>
              </a:rPr>
              <a:t>enum</a:t>
            </a:r>
            <a:r>
              <a:rPr lang="en-US" sz="2300" dirty="0">
                <a:solidFill>
                  <a:srgbClr val="D6FB68"/>
                </a:solidFill>
                <a:latin typeface="Consolas" panose="020B0609020204030204" pitchFamily="49" charset="0"/>
              </a:rPr>
              <a:t> values</a:t>
            </a:r>
            <a:br>
              <a:rPr lang="en-US" sz="2300" dirty="0">
                <a:solidFill>
                  <a:srgbClr val="D6FB68"/>
                </a:solidFill>
                <a:latin typeface="Consolas" panose="020B0609020204030204" pitchFamily="49" charset="0"/>
              </a:rPr>
            </a:br>
            <a:br>
              <a:rPr lang="en-US" sz="2300" dirty="0">
                <a:solidFill>
                  <a:srgbClr val="D6FB68"/>
                </a:solidFill>
                <a:latin typeface="Consolas" panose="020B0609020204030204" pitchFamily="49" charset="0"/>
              </a:rPr>
            </a:br>
            <a:r>
              <a:rPr lang="en-US" sz="2300" dirty="0">
                <a:solidFill>
                  <a:srgbClr val="D6FB68"/>
                </a:solidFill>
                <a:latin typeface="Consolas" panose="020B0609020204030204" pitchFamily="49" charset="0"/>
              </a:rPr>
              <a:t>switch(enemy)</a:t>
            </a:r>
            <a:br>
              <a:rPr lang="en-US" sz="2300" dirty="0">
                <a:solidFill>
                  <a:srgbClr val="D6FB68"/>
                </a:solidFill>
                <a:latin typeface="Consolas" panose="020B0609020204030204" pitchFamily="49" charset="0"/>
              </a:rPr>
            </a:br>
            <a:r>
              <a:rPr lang="en-US" sz="2300" dirty="0">
                <a:solidFill>
                  <a:srgbClr val="D6FB68"/>
                </a:solidFill>
                <a:latin typeface="Consolas" panose="020B0609020204030204" pitchFamily="49" charset="0"/>
              </a:rPr>
              <a:t>{</a:t>
            </a:r>
            <a:br>
              <a:rPr lang="en-US" sz="2300" dirty="0">
                <a:solidFill>
                  <a:srgbClr val="D6FB68"/>
                </a:solidFill>
                <a:latin typeface="Consolas" panose="020B0609020204030204" pitchFamily="49" charset="0"/>
              </a:rPr>
            </a:br>
            <a:r>
              <a:rPr lang="en-US" sz="2300" dirty="0">
                <a:solidFill>
                  <a:srgbClr val="D6FB68"/>
                </a:solidFill>
                <a:latin typeface="Consolas" panose="020B0609020204030204" pitchFamily="49" charset="0"/>
              </a:rPr>
              <a:t>    case </a:t>
            </a:r>
            <a:r>
              <a:rPr lang="en-US" sz="2300" dirty="0" err="1">
                <a:solidFill>
                  <a:srgbClr val="D6FB68"/>
                </a:solidFill>
                <a:latin typeface="Consolas" panose="020B0609020204030204" pitchFamily="49" charset="0"/>
              </a:rPr>
              <a:t>Monster.Orc</a:t>
            </a:r>
            <a:r>
              <a:rPr lang="en-US" sz="2300" dirty="0">
                <a:solidFill>
                  <a:srgbClr val="D6FB68"/>
                </a:solidFill>
                <a:latin typeface="Consolas" panose="020B0609020204030204" pitchFamily="49" charset="0"/>
              </a:rPr>
              <a:t>:</a:t>
            </a:r>
            <a:br>
              <a:rPr lang="en-US" sz="2300" dirty="0">
                <a:solidFill>
                  <a:srgbClr val="D6FB68"/>
                </a:solidFill>
                <a:latin typeface="Consolas" panose="020B0609020204030204" pitchFamily="49" charset="0"/>
              </a:rPr>
            </a:br>
            <a:r>
              <a:rPr lang="en-US" sz="2300" dirty="0">
                <a:solidFill>
                  <a:srgbClr val="D6FB68"/>
                </a:solidFill>
                <a:latin typeface="Consolas" panose="020B0609020204030204" pitchFamily="49" charset="0"/>
              </a:rPr>
              <a:t>        </a:t>
            </a:r>
            <a:r>
              <a:rPr lang="en-US" sz="2300" dirty="0" err="1">
                <a:solidFill>
                  <a:srgbClr val="D6FB68"/>
                </a:solidFill>
                <a:latin typeface="Consolas" panose="020B0609020204030204" pitchFamily="49" charset="0"/>
              </a:rPr>
              <a:t>OrcBattle</a:t>
            </a:r>
            <a:r>
              <a:rPr lang="en-US" sz="2300" dirty="0">
                <a:solidFill>
                  <a:srgbClr val="D6FB68"/>
                </a:solidFill>
                <a:latin typeface="Consolas" panose="020B0609020204030204" pitchFamily="49" charset="0"/>
              </a:rPr>
              <a:t>();</a:t>
            </a:r>
            <a:br>
              <a:rPr lang="en-US" sz="2300" dirty="0">
                <a:solidFill>
                  <a:srgbClr val="D6FB68"/>
                </a:solidFill>
                <a:latin typeface="Consolas" panose="020B0609020204030204" pitchFamily="49" charset="0"/>
              </a:rPr>
            </a:br>
            <a:r>
              <a:rPr lang="en-US" sz="2300" dirty="0">
                <a:solidFill>
                  <a:srgbClr val="D6FB68"/>
                </a:solidFill>
                <a:latin typeface="Consolas" panose="020B0609020204030204" pitchFamily="49" charset="0"/>
              </a:rPr>
              <a:t>        break;</a:t>
            </a:r>
            <a:br>
              <a:rPr lang="en-US" sz="2300" dirty="0">
                <a:solidFill>
                  <a:srgbClr val="D6FB68"/>
                </a:solidFill>
                <a:latin typeface="Consolas" panose="020B0609020204030204" pitchFamily="49" charset="0"/>
              </a:rPr>
            </a:br>
            <a:r>
              <a:rPr lang="en-US" sz="2300" dirty="0">
                <a:solidFill>
                  <a:srgbClr val="D6FB68"/>
                </a:solidFill>
                <a:latin typeface="Consolas" panose="020B0609020204030204" pitchFamily="49" charset="0"/>
              </a:rPr>
              <a:t>    case </a:t>
            </a:r>
            <a:r>
              <a:rPr lang="en-US" sz="2300" dirty="0" err="1">
                <a:solidFill>
                  <a:srgbClr val="D6FB68"/>
                </a:solidFill>
                <a:latin typeface="Consolas" panose="020B0609020204030204" pitchFamily="49" charset="0"/>
              </a:rPr>
              <a:t>Monster.Ghost</a:t>
            </a:r>
            <a:r>
              <a:rPr lang="en-US" sz="2300" dirty="0">
                <a:solidFill>
                  <a:srgbClr val="D6FB68"/>
                </a:solidFill>
                <a:latin typeface="Consolas" panose="020B0609020204030204" pitchFamily="49" charset="0"/>
              </a:rPr>
              <a:t>:</a:t>
            </a:r>
            <a:br>
              <a:rPr lang="en-US" sz="2300" dirty="0">
                <a:solidFill>
                  <a:srgbClr val="D6FB68"/>
                </a:solidFill>
                <a:latin typeface="Consolas" panose="020B0609020204030204" pitchFamily="49" charset="0"/>
              </a:rPr>
            </a:br>
            <a:r>
              <a:rPr lang="en-US" sz="2300" dirty="0">
                <a:solidFill>
                  <a:srgbClr val="D6FB68"/>
                </a:solidFill>
                <a:latin typeface="Consolas" panose="020B0609020204030204" pitchFamily="49" charset="0"/>
              </a:rPr>
              <a:t>        </a:t>
            </a:r>
            <a:r>
              <a:rPr lang="en-US" sz="2300" dirty="0" err="1">
                <a:solidFill>
                  <a:srgbClr val="D6FB68"/>
                </a:solidFill>
                <a:latin typeface="Consolas" panose="020B0609020204030204" pitchFamily="49" charset="0"/>
              </a:rPr>
              <a:t>FightUndead</a:t>
            </a:r>
            <a:r>
              <a:rPr lang="en-US" sz="2300" dirty="0">
                <a:solidFill>
                  <a:srgbClr val="D6FB68"/>
                </a:solidFill>
                <a:latin typeface="Consolas" panose="020B0609020204030204" pitchFamily="49" charset="0"/>
              </a:rPr>
              <a:t>();</a:t>
            </a:r>
            <a:br>
              <a:rPr lang="en-US" sz="2300" dirty="0">
                <a:solidFill>
                  <a:srgbClr val="D6FB68"/>
                </a:solidFill>
                <a:latin typeface="Consolas" panose="020B0609020204030204" pitchFamily="49" charset="0"/>
              </a:rPr>
            </a:br>
            <a:r>
              <a:rPr lang="en-US" sz="2300" dirty="0">
                <a:solidFill>
                  <a:srgbClr val="D6FB68"/>
                </a:solidFill>
                <a:latin typeface="Consolas" panose="020B0609020204030204" pitchFamily="49" charset="0"/>
              </a:rPr>
              <a:t>        break;</a:t>
            </a:r>
            <a:br>
              <a:rPr lang="en-US" sz="2300" dirty="0">
                <a:solidFill>
                  <a:srgbClr val="D6FB68"/>
                </a:solidFill>
                <a:latin typeface="Consolas" panose="020B0609020204030204" pitchFamily="49" charset="0"/>
              </a:rPr>
            </a:br>
            <a:r>
              <a:rPr lang="en-US" sz="2300" dirty="0">
                <a:solidFill>
                  <a:srgbClr val="D6FB68"/>
                </a:solidFill>
                <a:latin typeface="Consolas" panose="020B0609020204030204" pitchFamily="49" charset="0"/>
              </a:rPr>
              <a:t>// </a:t>
            </a:r>
            <a:r>
              <a:rPr lang="en-US" sz="2300" dirty="0" err="1">
                <a:solidFill>
                  <a:srgbClr val="D6FB68"/>
                </a:solidFill>
                <a:latin typeface="Consolas" panose="020B0609020204030204" pitchFamily="49" charset="0"/>
              </a:rPr>
              <a:t>etc</a:t>
            </a:r>
            <a:br>
              <a:rPr lang="en-US" sz="2300" dirty="0">
                <a:solidFill>
                  <a:srgbClr val="D6FB68"/>
                </a:solidFill>
                <a:latin typeface="Consolas" panose="020B0609020204030204" pitchFamily="49" charset="0"/>
              </a:rPr>
            </a:br>
            <a:r>
              <a:rPr lang="en-US" sz="2300" dirty="0">
                <a:solidFill>
                  <a:srgbClr val="D6FB68"/>
                </a:solidFill>
                <a:latin typeface="Consolas" panose="020B0609020204030204" pitchFamily="49" charset="0"/>
              </a:rPr>
              <a:t>}</a:t>
            </a:r>
          </a:p>
        </p:txBody>
      </p:sp>
    </p:spTree>
    <p:extLst>
      <p:ext uri="{BB962C8B-B14F-4D97-AF65-F5344CB8AC3E}">
        <p14:creationId xmlns:p14="http://schemas.microsoft.com/office/powerpoint/2010/main" val="3812238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A9BE8-73BA-412D-AB90-06DC98484489}"/>
              </a:ext>
            </a:extLst>
          </p:cNvPr>
          <p:cNvSpPr>
            <a:spLocks noGrp="1"/>
          </p:cNvSpPr>
          <p:nvPr>
            <p:ph type="title"/>
          </p:nvPr>
        </p:nvSpPr>
        <p:spPr>
          <a:xfrm>
            <a:off x="1141413" y="618518"/>
            <a:ext cx="9905998" cy="984651"/>
          </a:xfrm>
        </p:spPr>
        <p:txBody>
          <a:bodyPr/>
          <a:lstStyle/>
          <a:p>
            <a:r>
              <a:rPr lang="en-US" dirty="0">
                <a:solidFill>
                  <a:srgbClr val="D6FB68"/>
                </a:solidFill>
              </a:rPr>
              <a:t>Program flow control</a:t>
            </a:r>
          </a:p>
        </p:txBody>
      </p:sp>
      <p:sp>
        <p:nvSpPr>
          <p:cNvPr id="3" name="Content Placeholder 2">
            <a:extLst>
              <a:ext uri="{FF2B5EF4-FFF2-40B4-BE49-F238E27FC236}">
                <a16:creationId xmlns:a16="http://schemas.microsoft.com/office/drawing/2014/main" id="{28926BD7-3F28-4631-BC9F-F4FA588AB37A}"/>
              </a:ext>
            </a:extLst>
          </p:cNvPr>
          <p:cNvSpPr>
            <a:spLocks noGrp="1"/>
          </p:cNvSpPr>
          <p:nvPr>
            <p:ph idx="1"/>
          </p:nvPr>
        </p:nvSpPr>
        <p:spPr>
          <a:xfrm>
            <a:off x="1141412" y="1603169"/>
            <a:ext cx="9905999" cy="4188032"/>
          </a:xfrm>
        </p:spPr>
        <p:txBody>
          <a:bodyPr>
            <a:normAutofit lnSpcReduction="10000"/>
          </a:bodyPr>
          <a:lstStyle/>
          <a:p>
            <a:r>
              <a:rPr lang="en-US" dirty="0">
                <a:solidFill>
                  <a:srgbClr val="D6FB68"/>
                </a:solidFill>
              </a:rPr>
              <a:t>Headers and bodies</a:t>
            </a:r>
          </a:p>
          <a:p>
            <a:pPr lvl="1"/>
            <a:r>
              <a:rPr lang="en-US" dirty="0">
                <a:solidFill>
                  <a:srgbClr val="D6FB68"/>
                </a:solidFill>
              </a:rPr>
              <a:t>Flow control headers have the general form of a keyword followed by a condition (next slide has examples)</a:t>
            </a:r>
          </a:p>
          <a:p>
            <a:pPr lvl="2"/>
            <a:r>
              <a:rPr lang="en-US" dirty="0">
                <a:solidFill>
                  <a:srgbClr val="D6FB68"/>
                </a:solidFill>
              </a:rPr>
              <a:t>If the condition is satisfied (i.e. true), the body will be executed</a:t>
            </a:r>
          </a:p>
          <a:p>
            <a:pPr lvl="1"/>
            <a:r>
              <a:rPr lang="en-US" dirty="0">
                <a:solidFill>
                  <a:srgbClr val="D6FB68"/>
                </a:solidFill>
              </a:rPr>
              <a:t>The body will consist of a single statement</a:t>
            </a:r>
          </a:p>
          <a:p>
            <a:pPr lvl="2"/>
            <a:r>
              <a:rPr lang="en-US" dirty="0">
                <a:solidFill>
                  <a:srgbClr val="D6FB68"/>
                </a:solidFill>
              </a:rPr>
              <a:t>A single statement may consist of several statements enclosed in braces which will be executed as a single statement</a:t>
            </a:r>
          </a:p>
          <a:p>
            <a:pPr lvl="2"/>
            <a:r>
              <a:rPr lang="en-US" dirty="0">
                <a:solidFill>
                  <a:srgbClr val="D6FB68"/>
                </a:solidFill>
              </a:rPr>
              <a:t>A single statement terminating in a semicolon</a:t>
            </a:r>
          </a:p>
          <a:p>
            <a:pPr lvl="3"/>
            <a:r>
              <a:rPr lang="en-US" dirty="0">
                <a:solidFill>
                  <a:srgbClr val="D6FB68"/>
                </a:solidFill>
              </a:rPr>
              <a:t>It is a good practice to enclose the single statement in braces to facilitate future modification and to eliminate confusion</a:t>
            </a:r>
          </a:p>
          <a:p>
            <a:pPr lvl="2"/>
            <a:r>
              <a:rPr lang="en-US" dirty="0">
                <a:solidFill>
                  <a:srgbClr val="D6FB68"/>
                </a:solidFill>
              </a:rPr>
              <a:t>Another flow control statement header</a:t>
            </a:r>
          </a:p>
        </p:txBody>
      </p:sp>
    </p:spTree>
    <p:extLst>
      <p:ext uri="{BB962C8B-B14F-4D97-AF65-F5344CB8AC3E}">
        <p14:creationId xmlns:p14="http://schemas.microsoft.com/office/powerpoint/2010/main" val="2073742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A9BE8-73BA-412D-AB90-06DC98484489}"/>
              </a:ext>
            </a:extLst>
          </p:cNvPr>
          <p:cNvSpPr>
            <a:spLocks noGrp="1"/>
          </p:cNvSpPr>
          <p:nvPr>
            <p:ph type="title"/>
          </p:nvPr>
        </p:nvSpPr>
        <p:spPr>
          <a:xfrm>
            <a:off x="1141413" y="618518"/>
            <a:ext cx="9905998" cy="984651"/>
          </a:xfrm>
        </p:spPr>
        <p:txBody>
          <a:bodyPr/>
          <a:lstStyle/>
          <a:p>
            <a:r>
              <a:rPr lang="en-US" dirty="0">
                <a:solidFill>
                  <a:srgbClr val="D6FB68"/>
                </a:solidFill>
              </a:rPr>
              <a:t>Program flow control</a:t>
            </a:r>
          </a:p>
        </p:txBody>
      </p:sp>
      <p:sp>
        <p:nvSpPr>
          <p:cNvPr id="3" name="Content Placeholder 2">
            <a:extLst>
              <a:ext uri="{FF2B5EF4-FFF2-40B4-BE49-F238E27FC236}">
                <a16:creationId xmlns:a16="http://schemas.microsoft.com/office/drawing/2014/main" id="{28926BD7-3F28-4631-BC9F-F4FA588AB37A}"/>
              </a:ext>
            </a:extLst>
          </p:cNvPr>
          <p:cNvSpPr>
            <a:spLocks noGrp="1"/>
          </p:cNvSpPr>
          <p:nvPr>
            <p:ph idx="1"/>
          </p:nvPr>
        </p:nvSpPr>
        <p:spPr>
          <a:xfrm>
            <a:off x="1141412" y="1603169"/>
            <a:ext cx="9905999" cy="4188032"/>
          </a:xfrm>
        </p:spPr>
        <p:txBody>
          <a:bodyPr>
            <a:normAutofit/>
          </a:bodyPr>
          <a:lstStyle/>
          <a:p>
            <a:r>
              <a:rPr lang="en-US" dirty="0">
                <a:solidFill>
                  <a:srgbClr val="D6FB68"/>
                </a:solidFill>
              </a:rPr>
              <a:t>Conditions</a:t>
            </a:r>
          </a:p>
          <a:p>
            <a:r>
              <a:rPr lang="en-US" dirty="0">
                <a:solidFill>
                  <a:srgbClr val="D6FB68"/>
                </a:solidFill>
              </a:rPr>
              <a:t>Any Boolean (bool) variable or expression can be used as a condition</a:t>
            </a:r>
          </a:p>
          <a:p>
            <a:pPr marL="457200" lvl="1" indent="0">
              <a:buNone/>
            </a:pPr>
            <a:r>
              <a:rPr lang="en-US" sz="1600" dirty="0">
                <a:solidFill>
                  <a:srgbClr val="D6FB68"/>
                </a:solidFill>
                <a:latin typeface="Consolas" panose="020B0609020204030204" pitchFamily="49" charset="0"/>
              </a:rPr>
              <a:t>bool </a:t>
            </a:r>
            <a:r>
              <a:rPr lang="en-US" sz="1600" dirty="0">
                <a:solidFill>
                  <a:srgbClr val="C00000"/>
                </a:solidFill>
                <a:latin typeface="Consolas" panose="020B0609020204030204" pitchFamily="49" charset="0"/>
              </a:rPr>
              <a:t>success</a:t>
            </a:r>
            <a:r>
              <a:rPr lang="en-US" sz="1600" dirty="0">
                <a:solidFill>
                  <a:srgbClr val="D6FB68"/>
                </a:solidFill>
                <a:latin typeface="Consolas" panose="020B0609020204030204" pitchFamily="49" charset="0"/>
              </a:rPr>
              <a:t> = true;		// bool must be true/false</a:t>
            </a:r>
            <a:br>
              <a:rPr lang="en-US" sz="1600" dirty="0">
                <a:solidFill>
                  <a:srgbClr val="D6FB68"/>
                </a:solidFill>
                <a:latin typeface="Consolas" panose="020B0609020204030204" pitchFamily="49" charset="0"/>
              </a:rPr>
            </a:br>
            <a:br>
              <a:rPr lang="en-US" sz="1600" dirty="0">
                <a:solidFill>
                  <a:srgbClr val="D6FB68"/>
                </a:solidFill>
                <a:latin typeface="Consolas" panose="020B0609020204030204" pitchFamily="49" charset="0"/>
              </a:rPr>
            </a:br>
            <a:r>
              <a:rPr lang="en-US" sz="1600" dirty="0">
                <a:solidFill>
                  <a:srgbClr val="D6FB68"/>
                </a:solidFill>
                <a:latin typeface="Consolas" panose="020B0609020204030204" pitchFamily="49" charset="0"/>
              </a:rPr>
              <a:t>(</a:t>
            </a:r>
            <a:r>
              <a:rPr lang="en-US" sz="1600" dirty="0">
                <a:solidFill>
                  <a:srgbClr val="C00000"/>
                </a:solidFill>
                <a:latin typeface="Consolas" panose="020B0609020204030204" pitchFamily="49" charset="0"/>
              </a:rPr>
              <a:t>age &gt;= 18</a:t>
            </a:r>
            <a:r>
              <a:rPr lang="en-US" sz="1600" dirty="0">
                <a:solidFill>
                  <a:srgbClr val="D6FB68"/>
                </a:solidFill>
                <a:latin typeface="Consolas" panose="020B0609020204030204" pitchFamily="49" charset="0"/>
              </a:rPr>
              <a:t>) 			// Relational operators result is true or false</a:t>
            </a:r>
            <a:br>
              <a:rPr lang="en-US" sz="1600" dirty="0">
                <a:solidFill>
                  <a:srgbClr val="D6FB68"/>
                </a:solidFill>
                <a:latin typeface="Consolas" panose="020B0609020204030204" pitchFamily="49" charset="0"/>
              </a:rPr>
            </a:br>
            <a:endParaRPr lang="en-US" sz="1600" dirty="0">
              <a:solidFill>
                <a:srgbClr val="D6FB68"/>
              </a:solidFill>
              <a:latin typeface="Consolas" panose="020B0609020204030204" pitchFamily="49" charset="0"/>
            </a:endParaRPr>
          </a:p>
          <a:p>
            <a:pPr marL="457200" lvl="1" indent="0">
              <a:buNone/>
            </a:pPr>
            <a:r>
              <a:rPr lang="en-US" sz="1600" dirty="0">
                <a:solidFill>
                  <a:srgbClr val="D6FB68"/>
                </a:solidFill>
                <a:latin typeface="Consolas" panose="020B0609020204030204" pitchFamily="49" charset="0"/>
              </a:rPr>
              <a:t>(</a:t>
            </a:r>
            <a:r>
              <a:rPr lang="en-US" sz="1600" dirty="0">
                <a:solidFill>
                  <a:srgbClr val="C00000"/>
                </a:solidFill>
                <a:latin typeface="Consolas" panose="020B0609020204030204" pitchFamily="49" charset="0"/>
              </a:rPr>
              <a:t>success &amp;&amp; age &gt;= 18</a:t>
            </a:r>
            <a:r>
              <a:rPr lang="en-US" sz="1600" dirty="0">
                <a:solidFill>
                  <a:srgbClr val="D6FB68"/>
                </a:solidFill>
                <a:latin typeface="Consolas" panose="020B0609020204030204" pitchFamily="49" charset="0"/>
              </a:rPr>
              <a:t>)	// Conditional operators result is true or false</a:t>
            </a:r>
            <a:br>
              <a:rPr lang="en-US" sz="1600" dirty="0">
                <a:solidFill>
                  <a:srgbClr val="D6FB68"/>
                </a:solidFill>
                <a:latin typeface="Consolas" panose="020B0609020204030204" pitchFamily="49" charset="0"/>
              </a:rPr>
            </a:br>
            <a:br>
              <a:rPr lang="en-US" sz="1600" dirty="0">
                <a:solidFill>
                  <a:srgbClr val="D6FB68"/>
                </a:solidFill>
                <a:latin typeface="Consolas" panose="020B0609020204030204" pitchFamily="49" charset="0"/>
              </a:rPr>
            </a:br>
            <a:r>
              <a:rPr lang="en-US" sz="1600" dirty="0">
                <a:solidFill>
                  <a:srgbClr val="D6FB68"/>
                </a:solidFill>
                <a:latin typeface="Consolas" panose="020B0609020204030204" pitchFamily="49" charset="0"/>
              </a:rPr>
              <a:t>(</a:t>
            </a:r>
            <a:r>
              <a:rPr lang="en-US" sz="1600" dirty="0">
                <a:solidFill>
                  <a:srgbClr val="C00000"/>
                </a:solidFill>
                <a:latin typeface="Consolas" panose="020B0609020204030204" pitchFamily="49" charset="0"/>
              </a:rPr>
              <a:t>!success</a:t>
            </a:r>
            <a:r>
              <a:rPr lang="en-US" sz="1600" dirty="0">
                <a:solidFill>
                  <a:srgbClr val="D6FB68"/>
                </a:solidFill>
                <a:latin typeface="Consolas" panose="020B0609020204030204" pitchFamily="49" charset="0"/>
              </a:rPr>
              <a:t>)			// Negation operator result is true or false</a:t>
            </a:r>
          </a:p>
          <a:p>
            <a:pPr marL="457200" lvl="1" indent="0">
              <a:buNone/>
            </a:pPr>
            <a:br>
              <a:rPr lang="en-US" sz="1600" dirty="0">
                <a:solidFill>
                  <a:srgbClr val="D6FB68"/>
                </a:solidFill>
              </a:rPr>
            </a:br>
            <a:endParaRPr lang="en-US" sz="1600" dirty="0">
              <a:solidFill>
                <a:srgbClr val="D6FB68"/>
              </a:solidFill>
            </a:endParaRPr>
          </a:p>
        </p:txBody>
      </p:sp>
    </p:spTree>
    <p:extLst>
      <p:ext uri="{BB962C8B-B14F-4D97-AF65-F5344CB8AC3E}">
        <p14:creationId xmlns:p14="http://schemas.microsoft.com/office/powerpoint/2010/main" val="3999527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A9BE8-73BA-412D-AB90-06DC98484489}"/>
              </a:ext>
            </a:extLst>
          </p:cNvPr>
          <p:cNvSpPr>
            <a:spLocks noGrp="1"/>
          </p:cNvSpPr>
          <p:nvPr>
            <p:ph type="title"/>
          </p:nvPr>
        </p:nvSpPr>
        <p:spPr>
          <a:xfrm>
            <a:off x="1141413" y="618518"/>
            <a:ext cx="9905998" cy="984651"/>
          </a:xfrm>
        </p:spPr>
        <p:txBody>
          <a:bodyPr/>
          <a:lstStyle/>
          <a:p>
            <a:r>
              <a:rPr lang="en-US" dirty="0">
                <a:solidFill>
                  <a:srgbClr val="D6FB68"/>
                </a:solidFill>
              </a:rPr>
              <a:t>Program flow control</a:t>
            </a:r>
          </a:p>
        </p:txBody>
      </p:sp>
      <p:sp>
        <p:nvSpPr>
          <p:cNvPr id="3" name="Content Placeholder 2">
            <a:extLst>
              <a:ext uri="{FF2B5EF4-FFF2-40B4-BE49-F238E27FC236}">
                <a16:creationId xmlns:a16="http://schemas.microsoft.com/office/drawing/2014/main" id="{28926BD7-3F28-4631-BC9F-F4FA588AB37A}"/>
              </a:ext>
            </a:extLst>
          </p:cNvPr>
          <p:cNvSpPr>
            <a:spLocks noGrp="1"/>
          </p:cNvSpPr>
          <p:nvPr>
            <p:ph idx="1"/>
          </p:nvPr>
        </p:nvSpPr>
        <p:spPr>
          <a:xfrm>
            <a:off x="1141412" y="1603169"/>
            <a:ext cx="9905999" cy="4188032"/>
          </a:xfrm>
        </p:spPr>
        <p:txBody>
          <a:bodyPr>
            <a:normAutofit/>
          </a:bodyPr>
          <a:lstStyle/>
          <a:p>
            <a:r>
              <a:rPr lang="en-US" sz="2800" dirty="0">
                <a:solidFill>
                  <a:srgbClr val="D6FB68"/>
                </a:solidFill>
              </a:rPr>
              <a:t>Possible code paths</a:t>
            </a:r>
          </a:p>
          <a:p>
            <a:pPr lvl="1"/>
            <a:r>
              <a:rPr lang="en-US" sz="2400" dirty="0">
                <a:solidFill>
                  <a:srgbClr val="D6FB68"/>
                </a:solidFill>
              </a:rPr>
              <a:t>Program execution follows one of four patterns</a:t>
            </a:r>
          </a:p>
          <a:p>
            <a:pPr lvl="2"/>
            <a:r>
              <a:rPr lang="en-US" sz="2000" dirty="0">
                <a:solidFill>
                  <a:srgbClr val="D6FB68"/>
                </a:solidFill>
              </a:rPr>
              <a:t>Sequential – just execute the lines in the order they are written</a:t>
            </a:r>
          </a:p>
          <a:p>
            <a:pPr lvl="2"/>
            <a:r>
              <a:rPr lang="en-US" sz="2000" dirty="0">
                <a:solidFill>
                  <a:srgbClr val="D6FB68"/>
                </a:solidFill>
              </a:rPr>
              <a:t>Selection (or branching) – select the next line to execute based on a Boolean condition</a:t>
            </a:r>
          </a:p>
          <a:p>
            <a:pPr lvl="2"/>
            <a:r>
              <a:rPr lang="en-US" sz="2000" dirty="0">
                <a:solidFill>
                  <a:srgbClr val="D6FB68"/>
                </a:solidFill>
              </a:rPr>
              <a:t>Iteration (or looping) – repeat a segment of the code while a Boolean condition is true</a:t>
            </a:r>
          </a:p>
          <a:p>
            <a:pPr lvl="2"/>
            <a:r>
              <a:rPr lang="en-US" sz="2000" dirty="0">
                <a:solidFill>
                  <a:srgbClr val="D6FB68"/>
                </a:solidFill>
              </a:rPr>
              <a:t>Method calls – essentially a variation on branching but is not necessarily based on a condition, calls a named code segment to perform a specific task</a:t>
            </a:r>
          </a:p>
          <a:p>
            <a:endParaRPr lang="en-US" dirty="0">
              <a:solidFill>
                <a:srgbClr val="D6FB68"/>
              </a:solidFill>
            </a:endParaRPr>
          </a:p>
        </p:txBody>
      </p:sp>
    </p:spTree>
    <p:extLst>
      <p:ext uri="{BB962C8B-B14F-4D97-AF65-F5344CB8AC3E}">
        <p14:creationId xmlns:p14="http://schemas.microsoft.com/office/powerpoint/2010/main" val="3243268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A9BE8-73BA-412D-AB90-06DC98484489}"/>
              </a:ext>
            </a:extLst>
          </p:cNvPr>
          <p:cNvSpPr>
            <a:spLocks noGrp="1"/>
          </p:cNvSpPr>
          <p:nvPr>
            <p:ph type="title"/>
          </p:nvPr>
        </p:nvSpPr>
        <p:spPr>
          <a:xfrm>
            <a:off x="1141413" y="618518"/>
            <a:ext cx="9905998" cy="984651"/>
          </a:xfrm>
        </p:spPr>
        <p:txBody>
          <a:bodyPr>
            <a:normAutofit/>
          </a:bodyPr>
          <a:lstStyle/>
          <a:p>
            <a:endParaRPr lang="en-US" dirty="0">
              <a:solidFill>
                <a:srgbClr val="D6FB68"/>
              </a:solidFill>
            </a:endParaRPr>
          </a:p>
        </p:txBody>
      </p:sp>
      <p:sp>
        <p:nvSpPr>
          <p:cNvPr id="3" name="Content Placeholder 2">
            <a:extLst>
              <a:ext uri="{FF2B5EF4-FFF2-40B4-BE49-F238E27FC236}">
                <a16:creationId xmlns:a16="http://schemas.microsoft.com/office/drawing/2014/main" id="{28926BD7-3F28-4631-BC9F-F4FA588AB37A}"/>
              </a:ext>
            </a:extLst>
          </p:cNvPr>
          <p:cNvSpPr>
            <a:spLocks noGrp="1"/>
          </p:cNvSpPr>
          <p:nvPr>
            <p:ph idx="1"/>
          </p:nvPr>
        </p:nvSpPr>
        <p:spPr>
          <a:xfrm>
            <a:off x="1141412" y="1603168"/>
            <a:ext cx="9905999" cy="4488873"/>
          </a:xfrm>
        </p:spPr>
        <p:txBody>
          <a:bodyPr>
            <a:normAutofit/>
          </a:bodyPr>
          <a:lstStyle/>
          <a:p>
            <a:pPr marL="0" indent="0">
              <a:buNone/>
            </a:pPr>
            <a:endParaRPr lang="en-US" sz="1400" dirty="0">
              <a:solidFill>
                <a:srgbClr val="D6FB68"/>
              </a:solidFill>
              <a:latin typeface="Consolas" panose="020B0609020204030204" pitchFamily="49" charset="0"/>
            </a:endParaRPr>
          </a:p>
        </p:txBody>
      </p:sp>
    </p:spTree>
    <p:extLst>
      <p:ext uri="{BB962C8B-B14F-4D97-AF65-F5344CB8AC3E}">
        <p14:creationId xmlns:p14="http://schemas.microsoft.com/office/powerpoint/2010/main" val="3026315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A9BE8-73BA-412D-AB90-06DC98484489}"/>
              </a:ext>
            </a:extLst>
          </p:cNvPr>
          <p:cNvSpPr>
            <a:spLocks noGrp="1"/>
          </p:cNvSpPr>
          <p:nvPr>
            <p:ph type="title"/>
          </p:nvPr>
        </p:nvSpPr>
        <p:spPr>
          <a:xfrm>
            <a:off x="1141413" y="618518"/>
            <a:ext cx="9905998" cy="984651"/>
          </a:xfrm>
        </p:spPr>
        <p:txBody>
          <a:bodyPr>
            <a:normAutofit/>
          </a:bodyPr>
          <a:lstStyle/>
          <a:p>
            <a:r>
              <a:rPr lang="en-US" dirty="0">
                <a:solidFill>
                  <a:srgbClr val="D6FB68"/>
                </a:solidFill>
              </a:rPr>
              <a:t>Branching </a:t>
            </a:r>
            <a:r>
              <a:rPr lang="en-US" cap="none" dirty="0">
                <a:solidFill>
                  <a:srgbClr val="D6FB68"/>
                </a:solidFill>
              </a:rPr>
              <a:t>and</a:t>
            </a:r>
            <a:r>
              <a:rPr lang="en-US" dirty="0">
                <a:solidFill>
                  <a:srgbClr val="D6FB68"/>
                </a:solidFill>
              </a:rPr>
              <a:t> Selection Statements</a:t>
            </a:r>
          </a:p>
        </p:txBody>
      </p:sp>
      <p:sp>
        <p:nvSpPr>
          <p:cNvPr id="3" name="Content Placeholder 2">
            <a:extLst>
              <a:ext uri="{FF2B5EF4-FFF2-40B4-BE49-F238E27FC236}">
                <a16:creationId xmlns:a16="http://schemas.microsoft.com/office/drawing/2014/main" id="{28926BD7-3F28-4631-BC9F-F4FA588AB37A}"/>
              </a:ext>
            </a:extLst>
          </p:cNvPr>
          <p:cNvSpPr>
            <a:spLocks noGrp="1"/>
          </p:cNvSpPr>
          <p:nvPr>
            <p:ph idx="1"/>
          </p:nvPr>
        </p:nvSpPr>
        <p:spPr>
          <a:xfrm>
            <a:off x="1141412" y="1603168"/>
            <a:ext cx="9905999" cy="4488873"/>
          </a:xfrm>
        </p:spPr>
        <p:txBody>
          <a:bodyPr>
            <a:normAutofit/>
          </a:bodyPr>
          <a:lstStyle/>
          <a:p>
            <a:r>
              <a:rPr lang="en-US" dirty="0">
                <a:solidFill>
                  <a:srgbClr val="D6FB68"/>
                </a:solidFill>
              </a:rPr>
              <a:t>if statement</a:t>
            </a:r>
          </a:p>
          <a:p>
            <a:pPr lvl="1"/>
            <a:r>
              <a:rPr lang="en-US" dirty="0">
                <a:solidFill>
                  <a:srgbClr val="D6FB68"/>
                </a:solidFill>
              </a:rPr>
              <a:t>Header </a:t>
            </a:r>
            <a:r>
              <a:rPr lang="en-US" dirty="0">
                <a:solidFill>
                  <a:srgbClr val="D6FB68"/>
                </a:solidFill>
                <a:sym typeface="Wingdings" panose="05000000000000000000" pitchFamily="2" charset="2"/>
              </a:rPr>
              <a:t> </a:t>
            </a:r>
            <a:r>
              <a:rPr lang="en-US" dirty="0">
                <a:solidFill>
                  <a:srgbClr val="D6FB68"/>
                </a:solidFill>
              </a:rPr>
              <a:t>if(</a:t>
            </a:r>
            <a:r>
              <a:rPr lang="en-US" dirty="0">
                <a:solidFill>
                  <a:srgbClr val="C00000"/>
                </a:solidFill>
              </a:rPr>
              <a:t>condition</a:t>
            </a:r>
            <a:r>
              <a:rPr lang="en-US" dirty="0">
                <a:solidFill>
                  <a:srgbClr val="D6FB68"/>
                </a:solidFill>
              </a:rPr>
              <a:t>)</a:t>
            </a:r>
          </a:p>
          <a:p>
            <a:pPr lvl="1"/>
            <a:r>
              <a:rPr lang="en-US" dirty="0">
                <a:solidFill>
                  <a:srgbClr val="D6FB68"/>
                </a:solidFill>
              </a:rPr>
              <a:t>Body of ‘if’ will execute only when the condition is true</a:t>
            </a:r>
          </a:p>
          <a:p>
            <a:pPr lvl="1"/>
            <a:r>
              <a:rPr lang="en-US" dirty="0">
                <a:solidFill>
                  <a:srgbClr val="D6FB68"/>
                </a:solidFill>
              </a:rPr>
              <a:t>Body is skipped and execution continues with first line after body when the condition is false;</a:t>
            </a:r>
          </a:p>
          <a:p>
            <a:pPr lvl="1"/>
            <a:r>
              <a:rPr lang="en-US" dirty="0">
                <a:solidFill>
                  <a:srgbClr val="D6FB68"/>
                </a:solidFill>
              </a:rPr>
              <a:t>The body consists of a single line (ending with a semicolon) or multiple lines enclosed in braces. Statements enclosed in braces are considered/treated as a single statement</a:t>
            </a:r>
          </a:p>
          <a:p>
            <a:pPr lvl="1"/>
            <a:r>
              <a:rPr lang="en-US" dirty="0">
                <a:solidFill>
                  <a:srgbClr val="D6FB68"/>
                </a:solidFill>
              </a:rPr>
              <a:t>Syntax</a:t>
            </a:r>
            <a:br>
              <a:rPr lang="en-US" dirty="0">
                <a:solidFill>
                  <a:srgbClr val="D6FB68"/>
                </a:solidFill>
              </a:rPr>
            </a:br>
            <a:r>
              <a:rPr lang="en-US" sz="1400" dirty="0">
                <a:solidFill>
                  <a:srgbClr val="D6FB68"/>
                </a:solidFill>
                <a:latin typeface="Consolas" panose="020B0609020204030204" pitchFamily="49" charset="0"/>
              </a:rPr>
              <a:t>if(</a:t>
            </a:r>
            <a:r>
              <a:rPr lang="en-US" sz="1400" dirty="0">
                <a:solidFill>
                  <a:srgbClr val="C00000"/>
                </a:solidFill>
                <a:latin typeface="Consolas" panose="020B0609020204030204" pitchFamily="49" charset="0"/>
              </a:rPr>
              <a:t>condition</a:t>
            </a:r>
            <a:r>
              <a:rPr lang="en-US" sz="1400" dirty="0">
                <a:solidFill>
                  <a:srgbClr val="D6FB68"/>
                </a:solidFill>
                <a:latin typeface="Consolas" panose="020B0609020204030204" pitchFamily="49" charset="0"/>
              </a:rPr>
              <a:t>)</a:t>
            </a:r>
            <a:br>
              <a:rPr lang="en-US" sz="1400" dirty="0">
                <a:solidFill>
                  <a:srgbClr val="D6FB68"/>
                </a:solidFill>
                <a:latin typeface="Consolas" panose="020B0609020204030204" pitchFamily="49" charset="0"/>
              </a:rPr>
            </a:br>
            <a:r>
              <a:rPr lang="en-US" sz="1400" dirty="0">
                <a:solidFill>
                  <a:srgbClr val="D6FB68"/>
                </a:solidFill>
                <a:latin typeface="Consolas" panose="020B0609020204030204" pitchFamily="49" charset="0"/>
              </a:rPr>
              <a:t>{</a:t>
            </a:r>
            <a:br>
              <a:rPr lang="en-US" sz="1400" dirty="0">
                <a:solidFill>
                  <a:srgbClr val="D6FB68"/>
                </a:solidFill>
                <a:latin typeface="Consolas" panose="020B0609020204030204" pitchFamily="49" charset="0"/>
              </a:rPr>
            </a:br>
            <a:r>
              <a:rPr lang="en-US" sz="1400" dirty="0">
                <a:solidFill>
                  <a:srgbClr val="D6FB68"/>
                </a:solidFill>
                <a:latin typeface="Consolas" panose="020B0609020204030204" pitchFamily="49" charset="0"/>
              </a:rPr>
              <a:t>    // body’s programming statements</a:t>
            </a:r>
            <a:br>
              <a:rPr lang="en-US" sz="1400" dirty="0">
                <a:solidFill>
                  <a:srgbClr val="D6FB68"/>
                </a:solidFill>
                <a:latin typeface="Consolas" panose="020B0609020204030204" pitchFamily="49" charset="0"/>
              </a:rPr>
            </a:br>
            <a:r>
              <a:rPr lang="en-US" sz="1400" dirty="0">
                <a:solidFill>
                  <a:srgbClr val="D6FB68"/>
                </a:solidFill>
                <a:latin typeface="Consolas" panose="020B0609020204030204" pitchFamily="49" charset="0"/>
              </a:rPr>
              <a:t>}</a:t>
            </a:r>
          </a:p>
        </p:txBody>
      </p:sp>
    </p:spTree>
    <p:extLst>
      <p:ext uri="{BB962C8B-B14F-4D97-AF65-F5344CB8AC3E}">
        <p14:creationId xmlns:p14="http://schemas.microsoft.com/office/powerpoint/2010/main" val="2126526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A9BE8-73BA-412D-AB90-06DC98484489}"/>
              </a:ext>
            </a:extLst>
          </p:cNvPr>
          <p:cNvSpPr>
            <a:spLocks noGrp="1"/>
          </p:cNvSpPr>
          <p:nvPr>
            <p:ph type="title"/>
          </p:nvPr>
        </p:nvSpPr>
        <p:spPr>
          <a:xfrm>
            <a:off x="1141413" y="618518"/>
            <a:ext cx="9905998" cy="984651"/>
          </a:xfrm>
        </p:spPr>
        <p:txBody>
          <a:bodyPr>
            <a:normAutofit/>
          </a:bodyPr>
          <a:lstStyle/>
          <a:p>
            <a:r>
              <a:rPr lang="en-US" dirty="0">
                <a:solidFill>
                  <a:srgbClr val="D6FB68"/>
                </a:solidFill>
              </a:rPr>
              <a:t>Branching </a:t>
            </a:r>
            <a:r>
              <a:rPr lang="en-US" cap="none" dirty="0">
                <a:solidFill>
                  <a:srgbClr val="D6FB68"/>
                </a:solidFill>
              </a:rPr>
              <a:t>and</a:t>
            </a:r>
            <a:r>
              <a:rPr lang="en-US" dirty="0">
                <a:solidFill>
                  <a:srgbClr val="D6FB68"/>
                </a:solidFill>
              </a:rPr>
              <a:t> Selection Statements</a:t>
            </a:r>
          </a:p>
        </p:txBody>
      </p:sp>
      <p:sp>
        <p:nvSpPr>
          <p:cNvPr id="3" name="Content Placeholder 2">
            <a:extLst>
              <a:ext uri="{FF2B5EF4-FFF2-40B4-BE49-F238E27FC236}">
                <a16:creationId xmlns:a16="http://schemas.microsoft.com/office/drawing/2014/main" id="{28926BD7-3F28-4631-BC9F-F4FA588AB37A}"/>
              </a:ext>
            </a:extLst>
          </p:cNvPr>
          <p:cNvSpPr>
            <a:spLocks noGrp="1"/>
          </p:cNvSpPr>
          <p:nvPr>
            <p:ph idx="1"/>
          </p:nvPr>
        </p:nvSpPr>
        <p:spPr>
          <a:xfrm>
            <a:off x="1141412" y="1603169"/>
            <a:ext cx="9905999" cy="4188032"/>
          </a:xfrm>
        </p:spPr>
        <p:txBody>
          <a:bodyPr>
            <a:normAutofit/>
          </a:bodyPr>
          <a:lstStyle/>
          <a:p>
            <a:r>
              <a:rPr lang="en-US" dirty="0">
                <a:solidFill>
                  <a:srgbClr val="D6FB68"/>
                </a:solidFill>
              </a:rPr>
              <a:t>if-else </a:t>
            </a:r>
          </a:p>
          <a:p>
            <a:pPr lvl="1"/>
            <a:r>
              <a:rPr lang="en-US" dirty="0">
                <a:solidFill>
                  <a:srgbClr val="D6FB68"/>
                </a:solidFill>
              </a:rPr>
              <a:t>The simplest variation of an if statement</a:t>
            </a:r>
          </a:p>
          <a:p>
            <a:pPr lvl="1"/>
            <a:r>
              <a:rPr lang="en-US" dirty="0">
                <a:solidFill>
                  <a:srgbClr val="D6FB68"/>
                </a:solidFill>
              </a:rPr>
              <a:t>It behaves like the if when the condition is true – that is the body of the if is executed</a:t>
            </a:r>
          </a:p>
          <a:p>
            <a:pPr lvl="1"/>
            <a:r>
              <a:rPr lang="en-US" dirty="0">
                <a:solidFill>
                  <a:srgbClr val="D6FB68"/>
                </a:solidFill>
              </a:rPr>
              <a:t>When the condition is false, control is passed to the next executable line but with if-else, the next executable line is else</a:t>
            </a:r>
          </a:p>
          <a:p>
            <a:pPr lvl="1"/>
            <a:r>
              <a:rPr lang="en-US" dirty="0">
                <a:solidFill>
                  <a:srgbClr val="D6FB68"/>
                </a:solidFill>
              </a:rPr>
              <a:t>Like the if body, the else body consists of a single line (ending with a semicolon) or multiple lines enclosed in braces. </a:t>
            </a:r>
          </a:p>
        </p:txBody>
      </p:sp>
    </p:spTree>
    <p:extLst>
      <p:ext uri="{BB962C8B-B14F-4D97-AF65-F5344CB8AC3E}">
        <p14:creationId xmlns:p14="http://schemas.microsoft.com/office/powerpoint/2010/main" val="3659906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A9BE8-73BA-412D-AB90-06DC98484489}"/>
              </a:ext>
            </a:extLst>
          </p:cNvPr>
          <p:cNvSpPr>
            <a:spLocks noGrp="1"/>
          </p:cNvSpPr>
          <p:nvPr>
            <p:ph type="title"/>
          </p:nvPr>
        </p:nvSpPr>
        <p:spPr>
          <a:xfrm>
            <a:off x="1141413" y="618518"/>
            <a:ext cx="9905998" cy="984651"/>
          </a:xfrm>
        </p:spPr>
        <p:txBody>
          <a:bodyPr>
            <a:normAutofit/>
          </a:bodyPr>
          <a:lstStyle/>
          <a:p>
            <a:r>
              <a:rPr lang="en-US" dirty="0">
                <a:solidFill>
                  <a:srgbClr val="D6FB68"/>
                </a:solidFill>
              </a:rPr>
              <a:t>Branching </a:t>
            </a:r>
            <a:r>
              <a:rPr lang="en-US" cap="none" dirty="0">
                <a:solidFill>
                  <a:srgbClr val="D6FB68"/>
                </a:solidFill>
              </a:rPr>
              <a:t>and</a:t>
            </a:r>
            <a:r>
              <a:rPr lang="en-US" dirty="0">
                <a:solidFill>
                  <a:srgbClr val="D6FB68"/>
                </a:solidFill>
              </a:rPr>
              <a:t> Selection Statements</a:t>
            </a:r>
          </a:p>
        </p:txBody>
      </p:sp>
      <p:sp>
        <p:nvSpPr>
          <p:cNvPr id="3" name="Content Placeholder 2">
            <a:extLst>
              <a:ext uri="{FF2B5EF4-FFF2-40B4-BE49-F238E27FC236}">
                <a16:creationId xmlns:a16="http://schemas.microsoft.com/office/drawing/2014/main" id="{28926BD7-3F28-4631-BC9F-F4FA588AB37A}"/>
              </a:ext>
            </a:extLst>
          </p:cNvPr>
          <p:cNvSpPr>
            <a:spLocks noGrp="1"/>
          </p:cNvSpPr>
          <p:nvPr>
            <p:ph idx="1"/>
          </p:nvPr>
        </p:nvSpPr>
        <p:spPr>
          <a:xfrm>
            <a:off x="1141412" y="1603169"/>
            <a:ext cx="9905999" cy="4188032"/>
          </a:xfrm>
        </p:spPr>
        <p:txBody>
          <a:bodyPr>
            <a:normAutofit/>
          </a:bodyPr>
          <a:lstStyle/>
          <a:p>
            <a:r>
              <a:rPr lang="en-US" dirty="0">
                <a:solidFill>
                  <a:srgbClr val="D6FB68"/>
                </a:solidFill>
              </a:rPr>
              <a:t>if-else </a:t>
            </a:r>
          </a:p>
          <a:p>
            <a:pPr lvl="1"/>
            <a:r>
              <a:rPr lang="en-US" dirty="0">
                <a:solidFill>
                  <a:srgbClr val="D6FB68"/>
                </a:solidFill>
              </a:rPr>
              <a:t>The bodies are mutually exclusive (mutually exclusive (n) the occurrence of one precludes the occurrence of the other) – only one body executes, either the if body or the else body – never both</a:t>
            </a:r>
          </a:p>
          <a:p>
            <a:pPr lvl="1"/>
            <a:r>
              <a:rPr lang="en-US" dirty="0">
                <a:solidFill>
                  <a:srgbClr val="D6FB68"/>
                </a:solidFill>
              </a:rPr>
              <a:t>Syntax</a:t>
            </a:r>
            <a:br>
              <a:rPr lang="en-US" dirty="0">
                <a:solidFill>
                  <a:srgbClr val="D6FB68"/>
                </a:solidFill>
              </a:rPr>
            </a:br>
            <a:r>
              <a:rPr lang="en-US" sz="1400" dirty="0">
                <a:solidFill>
                  <a:srgbClr val="D6FB68"/>
                </a:solidFill>
                <a:latin typeface="Consolas" panose="020B0609020204030204" pitchFamily="49" charset="0"/>
              </a:rPr>
              <a:t>if(</a:t>
            </a:r>
            <a:r>
              <a:rPr lang="en-US" sz="1400" dirty="0">
                <a:solidFill>
                  <a:srgbClr val="C00000"/>
                </a:solidFill>
                <a:latin typeface="Consolas" panose="020B0609020204030204" pitchFamily="49" charset="0"/>
              </a:rPr>
              <a:t>condition</a:t>
            </a:r>
            <a:r>
              <a:rPr lang="en-US" sz="1400" dirty="0">
                <a:solidFill>
                  <a:srgbClr val="D6FB68"/>
                </a:solidFill>
                <a:latin typeface="Consolas" panose="020B0609020204030204" pitchFamily="49" charset="0"/>
              </a:rPr>
              <a:t>)</a:t>
            </a:r>
            <a:br>
              <a:rPr lang="en-US" sz="1400" dirty="0">
                <a:solidFill>
                  <a:srgbClr val="D6FB68"/>
                </a:solidFill>
                <a:latin typeface="Consolas" panose="020B0609020204030204" pitchFamily="49" charset="0"/>
              </a:rPr>
            </a:br>
            <a:r>
              <a:rPr lang="en-US" sz="1400" dirty="0">
                <a:solidFill>
                  <a:srgbClr val="D6FB68"/>
                </a:solidFill>
                <a:latin typeface="Consolas" panose="020B0609020204030204" pitchFamily="49" charset="0"/>
              </a:rPr>
              <a:t>{</a:t>
            </a:r>
            <a:br>
              <a:rPr lang="en-US" sz="1400" dirty="0">
                <a:solidFill>
                  <a:srgbClr val="D6FB68"/>
                </a:solidFill>
                <a:latin typeface="Consolas" panose="020B0609020204030204" pitchFamily="49" charset="0"/>
              </a:rPr>
            </a:br>
            <a:r>
              <a:rPr lang="en-US" sz="1400" dirty="0">
                <a:solidFill>
                  <a:srgbClr val="D6FB68"/>
                </a:solidFill>
                <a:latin typeface="Consolas" panose="020B0609020204030204" pitchFamily="49" charset="0"/>
              </a:rPr>
              <a:t>    //true condition programming statements</a:t>
            </a:r>
            <a:br>
              <a:rPr lang="en-US" sz="1400" dirty="0">
                <a:solidFill>
                  <a:srgbClr val="D6FB68"/>
                </a:solidFill>
                <a:latin typeface="Consolas" panose="020B0609020204030204" pitchFamily="49" charset="0"/>
              </a:rPr>
            </a:br>
            <a:r>
              <a:rPr lang="en-US" sz="1400" dirty="0">
                <a:solidFill>
                  <a:srgbClr val="D6FB68"/>
                </a:solidFill>
                <a:latin typeface="Consolas" panose="020B0609020204030204" pitchFamily="49" charset="0"/>
              </a:rPr>
              <a:t>}</a:t>
            </a:r>
            <a:br>
              <a:rPr lang="en-US" sz="1400" dirty="0">
                <a:solidFill>
                  <a:srgbClr val="D6FB68"/>
                </a:solidFill>
                <a:latin typeface="Consolas" panose="020B0609020204030204" pitchFamily="49" charset="0"/>
              </a:rPr>
            </a:br>
            <a:r>
              <a:rPr lang="en-US" sz="1400" dirty="0">
                <a:solidFill>
                  <a:srgbClr val="D6FB68"/>
                </a:solidFill>
                <a:latin typeface="Consolas" panose="020B0609020204030204" pitchFamily="49" charset="0"/>
              </a:rPr>
              <a:t>else</a:t>
            </a:r>
            <a:br>
              <a:rPr lang="en-US" sz="1400" dirty="0">
                <a:solidFill>
                  <a:srgbClr val="D6FB68"/>
                </a:solidFill>
                <a:latin typeface="Consolas" panose="020B0609020204030204" pitchFamily="49" charset="0"/>
              </a:rPr>
            </a:br>
            <a:r>
              <a:rPr lang="en-US" sz="1400" dirty="0">
                <a:solidFill>
                  <a:srgbClr val="D6FB68"/>
                </a:solidFill>
                <a:latin typeface="Consolas" panose="020B0609020204030204" pitchFamily="49" charset="0"/>
              </a:rPr>
              <a:t>{</a:t>
            </a:r>
            <a:br>
              <a:rPr lang="en-US" sz="1400" dirty="0">
                <a:solidFill>
                  <a:srgbClr val="D6FB68"/>
                </a:solidFill>
                <a:latin typeface="Consolas" panose="020B0609020204030204" pitchFamily="49" charset="0"/>
              </a:rPr>
            </a:br>
            <a:r>
              <a:rPr lang="en-US" sz="1400" dirty="0">
                <a:solidFill>
                  <a:srgbClr val="D6FB68"/>
                </a:solidFill>
                <a:latin typeface="Consolas" panose="020B0609020204030204" pitchFamily="49" charset="0"/>
              </a:rPr>
              <a:t>    //false condition programming statements</a:t>
            </a:r>
            <a:br>
              <a:rPr lang="en-US" sz="1400" dirty="0">
                <a:solidFill>
                  <a:srgbClr val="D6FB68"/>
                </a:solidFill>
                <a:latin typeface="Consolas" panose="020B0609020204030204" pitchFamily="49" charset="0"/>
              </a:rPr>
            </a:br>
            <a:r>
              <a:rPr lang="en-US" sz="1400" dirty="0">
                <a:solidFill>
                  <a:srgbClr val="D6FB68"/>
                </a:solidFill>
                <a:latin typeface="Consolas" panose="020B0609020204030204" pitchFamily="49" charset="0"/>
              </a:rPr>
              <a:t>}</a:t>
            </a:r>
          </a:p>
          <a:p>
            <a:pPr marL="457200" lvl="1" indent="0">
              <a:buNone/>
            </a:pPr>
            <a:endParaRPr lang="en-US" dirty="0"/>
          </a:p>
        </p:txBody>
      </p:sp>
    </p:spTree>
    <p:extLst>
      <p:ext uri="{BB962C8B-B14F-4D97-AF65-F5344CB8AC3E}">
        <p14:creationId xmlns:p14="http://schemas.microsoft.com/office/powerpoint/2010/main" val="10515396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Circuit</Template>
  <TotalTime>694</TotalTime>
  <Words>2129</Words>
  <Application>Microsoft Office PowerPoint</Application>
  <PresentationFormat>Widescreen</PresentationFormat>
  <Paragraphs>119</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Century Gothic</vt:lpstr>
      <vt:lpstr>Consolas</vt:lpstr>
      <vt:lpstr>Tw Cen MT</vt:lpstr>
      <vt:lpstr>Circuit</vt:lpstr>
      <vt:lpstr>Introduction to Program Flow</vt:lpstr>
      <vt:lpstr>Agenda</vt:lpstr>
      <vt:lpstr>Program flow control</vt:lpstr>
      <vt:lpstr>Program flow control</vt:lpstr>
      <vt:lpstr>Program flow control</vt:lpstr>
      <vt:lpstr>PowerPoint Presentation</vt:lpstr>
      <vt:lpstr>Branching and Selection Statements</vt:lpstr>
      <vt:lpstr>Branching and Selection Statements</vt:lpstr>
      <vt:lpstr>Branching and Selection Statements</vt:lpstr>
      <vt:lpstr>Branching and Selection Statements</vt:lpstr>
      <vt:lpstr>Branching and Selection Statements</vt:lpstr>
      <vt:lpstr>Branching and Selection Statements</vt:lpstr>
      <vt:lpstr>Branching and Selection Statements</vt:lpstr>
      <vt:lpstr>Branching and Selection Statements</vt:lpstr>
      <vt:lpstr>Branching and Selection Statements</vt:lpstr>
      <vt:lpstr>PowerPoint Presentation</vt:lpstr>
      <vt:lpstr>PowerPoint Presentation</vt:lpstr>
      <vt:lpstr>Branching and Selection Statements</vt:lpstr>
      <vt:lpstr>Branching and Selection Statements</vt:lpstr>
      <vt:lpstr>Branching and Selection Statements</vt:lpstr>
      <vt:lpstr>Branching and Selection Statements</vt:lpstr>
      <vt:lpstr>PowerPoint Presentation</vt:lpstr>
      <vt:lpstr>enum</vt:lpstr>
      <vt:lpstr>enum</vt:lpstr>
      <vt:lpstr>enum</vt:lpstr>
      <vt:lpstr>Using enum with selection statements</vt:lpstr>
      <vt:lpstr>Using enum with selection statements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 Flow</dc:title>
  <dc:creator>Martin, Charles</dc:creator>
  <cp:lastModifiedBy>Martin, Charles</cp:lastModifiedBy>
  <cp:revision>38</cp:revision>
  <dcterms:created xsi:type="dcterms:W3CDTF">2020-01-14T14:36:15Z</dcterms:created>
  <dcterms:modified xsi:type="dcterms:W3CDTF">2021-04-12T03:56:50Z</dcterms:modified>
</cp:coreProperties>
</file>