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5" r:id="rId6"/>
    <p:sldId id="278" r:id="rId7"/>
    <p:sldId id="260" r:id="rId8"/>
    <p:sldId id="271" r:id="rId9"/>
    <p:sldId id="279" r:id="rId10"/>
    <p:sldId id="261" r:id="rId11"/>
    <p:sldId id="277" r:id="rId12"/>
    <p:sldId id="272" r:id="rId13"/>
    <p:sldId id="266" r:id="rId14"/>
    <p:sldId id="268" r:id="rId15"/>
    <p:sldId id="262" r:id="rId16"/>
    <p:sldId id="270" r:id="rId17"/>
    <p:sldId id="280" r:id="rId18"/>
    <p:sldId id="269" r:id="rId19"/>
    <p:sldId id="264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7758-4181-4498-BFF3-4297FACE929D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77FCA-5BCA-4B35-9A99-03BDBB8D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6A70-622C-4594-935E-F3D57CC40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81138-C177-4E31-901E-4A1A0E826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8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The array operator is a set of brackets, </a:t>
            </a:r>
            <a:r>
              <a:rPr lang="en-US" sz="2000" dirty="0">
                <a:solidFill>
                  <a:srgbClr val="FFFF00"/>
                </a:solidFill>
              </a:rPr>
              <a:t>[]</a:t>
            </a:r>
          </a:p>
          <a:p>
            <a:r>
              <a:rPr lang="en-US" sz="2000" dirty="0"/>
              <a:t>The operator is used to </a:t>
            </a:r>
          </a:p>
          <a:p>
            <a:pPr lvl="1"/>
            <a:r>
              <a:rPr lang="en-US" sz="1800" dirty="0"/>
              <a:t>Declare an array</a:t>
            </a:r>
          </a:p>
          <a:p>
            <a:pPr lvl="2"/>
            <a:r>
              <a:rPr lang="en-US" sz="1600" dirty="0"/>
              <a:t>Declare an int array with an identifier name of numbers, </a:t>
            </a:r>
            <a:br>
              <a:rPr lang="en-US" sz="1600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int [] numbers;</a:t>
            </a:r>
          </a:p>
          <a:p>
            <a:pPr lvl="1"/>
            <a:r>
              <a:rPr lang="en-US" sz="1800" dirty="0"/>
              <a:t>Set the size of an array</a:t>
            </a:r>
          </a:p>
          <a:p>
            <a:pPr lvl="2"/>
            <a:r>
              <a:rPr lang="en-US" sz="1600" dirty="0"/>
              <a:t>Set the size of the numbers array to 10 elements,</a:t>
            </a:r>
            <a:br>
              <a:rPr lang="en-US" sz="1600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numbers = new int [10];</a:t>
            </a:r>
          </a:p>
          <a:p>
            <a:pPr lvl="2"/>
            <a:r>
              <a:rPr lang="en-US" sz="1600" dirty="0"/>
              <a:t>The value of each element of the array is set to the default value for the data type of the array</a:t>
            </a:r>
          </a:p>
        </p:txBody>
      </p:sp>
    </p:spTree>
    <p:extLst>
      <p:ext uri="{BB962C8B-B14F-4D97-AF65-F5344CB8AC3E}">
        <p14:creationId xmlns:p14="http://schemas.microsoft.com/office/powerpoint/2010/main" val="37854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The operator is also used to </a:t>
            </a:r>
          </a:p>
          <a:p>
            <a:pPr lvl="1"/>
            <a:r>
              <a:rPr lang="en-US" sz="1800" dirty="0"/>
              <a:t>Access each element of an array</a:t>
            </a:r>
          </a:p>
          <a:p>
            <a:pPr lvl="2"/>
            <a:r>
              <a:rPr lang="en-US" sz="1600" dirty="0"/>
              <a:t>Assign 27 as the value stored in the first element of the array (index = 0),</a:t>
            </a:r>
            <a:br>
              <a:rPr lang="en-US" sz="1600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numbers[0] = 27; </a:t>
            </a:r>
          </a:p>
          <a:p>
            <a:pPr lvl="1"/>
            <a:r>
              <a:rPr lang="en-US" sz="1800" dirty="0"/>
              <a:t>Recall that the index can be any literal int value, any int variable or any expression that evaluates to an in</a:t>
            </a:r>
          </a:p>
          <a:p>
            <a:pPr lvl="2"/>
            <a:r>
              <a:rPr lang="en-US" sz="1600" dirty="0"/>
              <a:t>Examples</a:t>
            </a:r>
            <a:br>
              <a:rPr lang="en-US" sz="1600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= 7;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numbers[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] = 49;</a:t>
            </a: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places the value 49 in the numbers array at index 7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numbers[41%3] = 12;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places the value 12 in the numbers array at index 2 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						// since 41%3 = 2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/>
              <a:t>It is very important to avoid confusing the index value with the stored valued</a:t>
            </a:r>
          </a:p>
          <a:p>
            <a:pPr lvl="1"/>
            <a:r>
              <a:rPr lang="en-US" dirty="0"/>
              <a:t>I.e. the first element of an array is stored at index 0, but the value stored there might be 97</a:t>
            </a:r>
          </a:p>
          <a:p>
            <a:pPr lvl="1"/>
            <a:r>
              <a:rPr lang="en-US" dirty="0"/>
              <a:t>The index is analogous to a cell in Excel (i.e. A7) in that it refers to a location. By going to the location, it is possible to retrieve or change the value stored there</a:t>
            </a:r>
          </a:p>
          <a:p>
            <a:pPr lvl="1"/>
            <a:endParaRPr lang="en-US" dirty="0"/>
          </a:p>
          <a:p>
            <a:r>
              <a:rPr lang="en-US" dirty="0"/>
              <a:t>The size (length) of an array is available in the array property Length</a:t>
            </a:r>
          </a:p>
          <a:p>
            <a:pPr lvl="1"/>
            <a:r>
              <a:rPr lang="en-US" dirty="0"/>
              <a:t>Given the array, numbers, access its size with the Length property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numbers.Length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the size of the array would be assigned to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									//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arraySize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0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Just as with other variables, it is possible to combine the declaration and assignment into a single statement</a:t>
            </a:r>
            <a:br>
              <a:rPr lang="en-US" sz="2000" dirty="0"/>
            </a:b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int [] numbers = new int [3] { 5, 41, -9 };</a:t>
            </a:r>
            <a:b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OR this will work in the same way</a:t>
            </a:r>
            <a:b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int [] numbers = { 5, 41, -9 };</a:t>
            </a:r>
          </a:p>
          <a:p>
            <a:pPr lvl="1"/>
            <a:r>
              <a:rPr lang="en-US" sz="1800" dirty="0"/>
              <a:t>Creates and initializes the numbers array . Its size (length) is 3</a:t>
            </a:r>
          </a:p>
          <a:p>
            <a:pPr lvl="1"/>
            <a:r>
              <a:rPr lang="en-US" sz="1800" dirty="0"/>
              <a:t>The values stored in each element are</a:t>
            </a:r>
            <a:br>
              <a:rPr lang="en-US" sz="1800" dirty="0"/>
            </a:br>
            <a:r>
              <a:rPr lang="en-US" sz="1800" dirty="0"/>
              <a:t>numbers[0] contains 5</a:t>
            </a:r>
            <a:br>
              <a:rPr lang="en-US" sz="1800" dirty="0"/>
            </a:br>
            <a:r>
              <a:rPr lang="en-US" sz="1800" dirty="0"/>
              <a:t>numbers[1] contains 41</a:t>
            </a:r>
            <a:br>
              <a:rPr lang="en-US" sz="1800" dirty="0"/>
            </a:br>
            <a:r>
              <a:rPr lang="en-US" sz="1800" dirty="0"/>
              <a:t>numbers[2] contains -9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7089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Another example</a:t>
            </a:r>
          </a:p>
          <a:p>
            <a:pPr lvl="1"/>
            <a:r>
              <a:rPr lang="en-US" sz="1800" dirty="0"/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int [] numbers = new int [5] { 5, 41, -9 };</a:t>
            </a:r>
          </a:p>
          <a:p>
            <a:pPr lvl="1"/>
            <a:r>
              <a:rPr lang="en-US" sz="1800" dirty="0"/>
              <a:t>Creates and initializes the numbers array . Its size (length) is 5, but only the first 3 elements are assigned. The remaining elements are assigned the default value for the data type (in this case, 0 for int)</a:t>
            </a:r>
          </a:p>
          <a:p>
            <a:pPr lvl="1"/>
            <a:r>
              <a:rPr lang="en-US" sz="1800" dirty="0"/>
              <a:t>The values stored in each element are</a:t>
            </a:r>
            <a:br>
              <a:rPr lang="en-US" sz="1800" dirty="0"/>
            </a:br>
            <a:r>
              <a:rPr lang="en-US" sz="1800" dirty="0"/>
              <a:t>numbers[0] contains 5</a:t>
            </a:r>
            <a:br>
              <a:rPr lang="en-US" sz="1800" dirty="0"/>
            </a:br>
            <a:r>
              <a:rPr lang="en-US" sz="1800" dirty="0"/>
              <a:t>numbers[1] contains 41</a:t>
            </a:r>
            <a:br>
              <a:rPr lang="en-US" sz="1800" dirty="0"/>
            </a:br>
            <a:r>
              <a:rPr lang="en-US" sz="1800" dirty="0"/>
              <a:t>numbers[2] contains -9</a:t>
            </a:r>
            <a:br>
              <a:rPr lang="en-US" sz="1800" dirty="0"/>
            </a:br>
            <a:r>
              <a:rPr lang="en-US" sz="1800" dirty="0"/>
              <a:t>numbers[3] contains 0</a:t>
            </a:r>
            <a:br>
              <a:rPr lang="en-US" sz="1800" dirty="0"/>
            </a:br>
            <a:r>
              <a:rPr lang="en-US" sz="1800" dirty="0"/>
              <a:t>numbers[4] contains 0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860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SIZES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Up until now, all the information has referred to one-dimension arrays</a:t>
            </a:r>
          </a:p>
          <a:p>
            <a:endParaRPr lang="en-US" sz="2000" dirty="0"/>
          </a:p>
          <a:p>
            <a:r>
              <a:rPr lang="en-US" sz="2000" dirty="0"/>
              <a:t>To create a multi-dimensional array, use the same operator (brackets) but insert a commas in the brackets to separate the individual size for each dimension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Example, define a two-dimensional array of characters (char) named puzzle</a:t>
            </a:r>
            <a:br>
              <a:rPr lang="en-US" sz="1800" dirty="0"/>
            </a:br>
            <a:r>
              <a:rPr lang="en-US" sz="1800" dirty="0"/>
              <a:t>char [,] puzzle;	// data type is char, since there is a single comma, it is a 2D array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The dimensions of an array can be determined by counting the commas – just add 1 to the number of commas </a:t>
            </a:r>
            <a:r>
              <a:rPr lang="en-US" sz="1800" dirty="0">
                <a:sym typeface="Wingdings" panose="05000000000000000000" pitchFamily="2" charset="2"/>
              </a:rPr>
              <a:t> no commas = 1 dimension; 3 commas = 4 dimensions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etc</a:t>
            </a: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6911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SIZES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It probably easiest to think of 2D arrays as having ‘rows’ (the first dimension) and columns (the second dimension)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 3-dimensional would add the concept of height to rows and columns in a 2D array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size of a one-dimensional array is available using the Length property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the Length property on a 2-dimensional array will provide the size of the first dimension only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432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SIZES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To get the dimension of each dimension, use the </a:t>
            </a:r>
            <a:r>
              <a:rPr lang="en-US" dirty="0" err="1">
                <a:sym typeface="Wingdings" panose="05000000000000000000" pitchFamily="2" charset="2"/>
              </a:rPr>
              <a:t>GetLength</a:t>
            </a:r>
            <a:r>
              <a:rPr lang="en-US" dirty="0">
                <a:sym typeface="Wingdings" panose="05000000000000000000" pitchFamily="2" charset="2"/>
              </a:rPr>
              <a:t>(#) method. Just replace # with the desired dimension (minus 1)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Given a 2D int array, matrix, recover rows (first dimension) and columns (second dimension)</a:t>
            </a:r>
            <a:br>
              <a:rPr lang="en-US" dirty="0">
                <a:sym typeface="Wingdings" panose="05000000000000000000" pitchFamily="2" charset="2"/>
              </a:rPr>
            </a:b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 rows =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matrix.GetLength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(0);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use the dimension minus 1  1st -1 = 0</a:t>
            </a:r>
            <a:br>
              <a:rPr 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 cols =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matrix.GetLength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(1);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use the dimension minus 1  2nd -1 = 1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This applies to any number of dimensions</a:t>
            </a:r>
          </a:p>
        </p:txBody>
      </p:sp>
    </p:spTree>
    <p:extLst>
      <p:ext uri="{BB962C8B-B14F-4D97-AF65-F5344CB8AC3E}">
        <p14:creationId xmlns:p14="http://schemas.microsoft.com/office/powerpoint/2010/main" val="243840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SIZES and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/>
              <a:t>In some programming languages, multi-dimensional arrays are implemented as arrays of arrays</a:t>
            </a:r>
          </a:p>
          <a:p>
            <a:pPr lvl="1"/>
            <a:r>
              <a:rPr lang="en-US" dirty="0"/>
              <a:t>This is an available option is C#</a:t>
            </a:r>
          </a:p>
          <a:p>
            <a:pPr lvl="1"/>
            <a:r>
              <a:rPr lang="en-US" dirty="0"/>
              <a:t>The syntax for declaration is a little different. To create an array of char arrays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char [][] puzzle = new char [3];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creates 3 rows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puzzle[0] = new char[5]; 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creates an array with 5 elements as the 1st row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puzzle[1] = new char[7];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creates an array with 7 elements as the 2nd row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puzzle[2] = { ‘F’, ‘u’, ‘l’, ‘ l’, ‘ ’, ‘S’, ‘a’, ‘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’, ‘l’ };</a:t>
            </a:r>
            <a:b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					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creates &amp; initializes the third row (9 elements)</a:t>
            </a:r>
          </a:p>
          <a:p>
            <a:pPr lvl="1"/>
            <a:r>
              <a:rPr lang="en-US" dirty="0"/>
              <a:t>In an array of arrays, each column can have a different length (jagged instead of rectangular)</a:t>
            </a:r>
          </a:p>
          <a:p>
            <a:pPr lvl="1"/>
            <a:r>
              <a:rPr lang="en-US" dirty="0"/>
              <a:t>A common example of an array of arrays is an array of strings, since strings are treated as arrays of char</a:t>
            </a:r>
          </a:p>
        </p:txBody>
      </p:sp>
    </p:spTree>
    <p:extLst>
      <p:ext uri="{BB962C8B-B14F-4D97-AF65-F5344CB8AC3E}">
        <p14:creationId xmlns:p14="http://schemas.microsoft.com/office/powerpoint/2010/main" val="181721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Since the index for an array is a one-up numeric value, a </a:t>
            </a:r>
            <a:r>
              <a:rPr lang="en-US" dirty="0">
                <a:solidFill>
                  <a:srgbClr val="FFFF00"/>
                </a:solidFill>
              </a:rPr>
              <a:t>for</a:t>
            </a:r>
            <a:r>
              <a:rPr lang="en-US" dirty="0"/>
              <a:t> loop is a convenient way to step through the elements of an array, one-by-one</a:t>
            </a:r>
          </a:p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char [] vowels = { ‘A’, ‘E’, ‘I’, ‘O’, ‘U’ };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for(int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= 0;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vowels.Length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++)	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 err="1">
                <a:solidFill>
                  <a:srgbClr val="00B050"/>
                </a:solidFill>
                <a:latin typeface="Consolas" panose="020B0609020204030204" pitchFamily="49" charset="0"/>
              </a:rPr>
              <a:t>vowels.Length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 = 5, process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{												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0-4, then exit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+ “: “ + vowels[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ndx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]);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index, a colon,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}												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then the stored value</a:t>
            </a:r>
          </a:p>
          <a:p>
            <a:r>
              <a:rPr lang="en-US" dirty="0"/>
              <a:t>The output of the previous example is</a:t>
            </a:r>
            <a:br>
              <a:rPr lang="en-US" dirty="0"/>
            </a:br>
            <a:r>
              <a:rPr lang="en-US" dirty="0"/>
              <a:t>0: A</a:t>
            </a:r>
            <a:br>
              <a:rPr lang="en-US" dirty="0"/>
            </a:br>
            <a:r>
              <a:rPr lang="en-US" dirty="0"/>
              <a:t>1: E</a:t>
            </a:r>
            <a:br>
              <a:rPr lang="en-US" dirty="0"/>
            </a:br>
            <a:r>
              <a:rPr lang="en-US" dirty="0"/>
              <a:t>2: I</a:t>
            </a:r>
            <a:br>
              <a:rPr lang="en-US" dirty="0"/>
            </a:br>
            <a:r>
              <a:rPr lang="en-US" dirty="0"/>
              <a:t>3: O</a:t>
            </a:r>
            <a:br>
              <a:rPr lang="en-US" dirty="0"/>
            </a:br>
            <a:r>
              <a:rPr lang="en-US" dirty="0"/>
              <a:t>4: U</a:t>
            </a:r>
          </a:p>
        </p:txBody>
      </p:sp>
    </p:spTree>
    <p:extLst>
      <p:ext uri="{BB962C8B-B14F-4D97-AF65-F5344CB8AC3E}">
        <p14:creationId xmlns:p14="http://schemas.microsoft.com/office/powerpoint/2010/main" val="405642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Definition &amp; Purpose</a:t>
            </a:r>
          </a:p>
          <a:p>
            <a:r>
              <a:rPr lang="en-US" sz="2000" dirty="0"/>
              <a:t>Data type</a:t>
            </a:r>
          </a:p>
          <a:p>
            <a:r>
              <a:rPr lang="en-US" sz="2000" dirty="0"/>
              <a:t>Rules</a:t>
            </a:r>
          </a:p>
          <a:p>
            <a:r>
              <a:rPr lang="en-US" sz="2000" dirty="0"/>
              <a:t>Operator</a:t>
            </a:r>
          </a:p>
          <a:p>
            <a:r>
              <a:rPr lang="en-US" sz="2000" dirty="0"/>
              <a:t>Sizes and ‘shapes’</a:t>
            </a:r>
          </a:p>
          <a:p>
            <a:pPr lvl="1"/>
            <a:r>
              <a:rPr lang="en-US" sz="1800" dirty="0"/>
              <a:t>One-dimensional</a:t>
            </a:r>
          </a:p>
          <a:p>
            <a:pPr lvl="1"/>
            <a:r>
              <a:rPr lang="en-US" sz="1800" dirty="0"/>
              <a:t>Multi-dimensional</a:t>
            </a:r>
          </a:p>
          <a:p>
            <a:pPr lvl="1"/>
            <a:r>
              <a:rPr lang="en-US" sz="1800" dirty="0"/>
              <a:t>Array of arrays</a:t>
            </a:r>
          </a:p>
          <a:p>
            <a:r>
              <a:rPr lang="en-US" sz="2000" dirty="0"/>
              <a:t>Using loops with arrays</a:t>
            </a:r>
          </a:p>
        </p:txBody>
      </p:sp>
    </p:spTree>
    <p:extLst>
      <p:ext uri="{BB962C8B-B14F-4D97-AF65-F5344CB8AC3E}">
        <p14:creationId xmlns:p14="http://schemas.microsoft.com/office/powerpoint/2010/main" val="193587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 fontScale="92500"/>
          </a:bodyPr>
          <a:lstStyle/>
          <a:p>
            <a:r>
              <a:rPr lang="en-US" dirty="0"/>
              <a:t>Another example, assigning values to the array elements</a:t>
            </a:r>
            <a:br>
              <a:rPr lang="en-US" dirty="0"/>
            </a:br>
            <a:br>
              <a:rPr lang="en-US" dirty="0"/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int [] numbers = new int [5];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for(int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cntr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– 1;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cntr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&gt;= 0; 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cntr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--)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counts backward from 4 to 0</a:t>
            </a:r>
            <a:b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   numbers[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cntr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] = (cntr+1) * (</a:t>
            </a:r>
            <a:r>
              <a:rPr lang="en-US" sz="1700" dirty="0" err="1">
                <a:solidFill>
                  <a:srgbClr val="FFFF00"/>
                </a:solidFill>
                <a:latin typeface="Consolas" panose="020B0609020204030204" pitchFamily="49" charset="0"/>
              </a:rPr>
              <a:t>cntr</a:t>
            </a: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 + 1);			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assigns the square of 5, 4, 3, 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}														</a:t>
            </a:r>
            <a:r>
              <a:rPr lang="en-US" sz="1700" dirty="0">
                <a:solidFill>
                  <a:srgbClr val="00B050"/>
                </a:solidFill>
                <a:latin typeface="Consolas" panose="020B0609020204030204" pitchFamily="49" charset="0"/>
              </a:rPr>
              <a:t>// 2, &amp; 1 to the array elements </a:t>
            </a:r>
            <a:b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FFFF00"/>
                </a:solidFill>
                <a:latin typeface="Consolas" panose="020B0609020204030204" pitchFamily="49" charset="0"/>
              </a:rPr>
              <a:t>														</a:t>
            </a:r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9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/>
              <a:t>An array is a collection, so a foreach will work in a similar way to a for loop; however, a foreach does not provide an index value, so it isn’t possible to modify the contents of the array in a foreach (unless you create an alternate index variable)</a:t>
            </a:r>
          </a:p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Point [] points = new Point [3] (new Point(7,5), new Point(4,-9), new Point(-3.3, -1.92)}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foreach( Point p in points)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(p);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1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string [] words = {“Now”, “is”, “the”, “time”, “for”, “fun” };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foreach(string s in words)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(s + “ “);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This would display:</a:t>
            </a:r>
            <a:br>
              <a:rPr lang="en-US" dirty="0"/>
            </a:br>
            <a:r>
              <a:rPr lang="en-US" dirty="0"/>
              <a:t>Now is the time for fun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9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LOOPS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dirty="0"/>
              <a:t>Using nested loops in conjunction with multi-dimensional arrays allows access to each individual dimension</a:t>
            </a:r>
          </a:p>
          <a:p>
            <a:r>
              <a:rPr lang="en-US" dirty="0"/>
              <a:t>Example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int [,] matrix = new int [5,5];						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create a 5X5 two-dimensional 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array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for(int row  = 0; row &lt;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matrix.GetLength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(0); row++)	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Step through each row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for(int col = 0; col &lt; 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matrix.GetLength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(1); col++)	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step through each column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{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    matrix[</a:t>
            </a:r>
            <a:r>
              <a:rPr lang="en-US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row,col</a:t>
            </a: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] = (row+1) * (col+1);			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fill in values for each cell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    }</a:t>
            </a:r>
            <a:b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39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DEFINITION	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96" y="2222287"/>
            <a:ext cx="10601390" cy="3929131"/>
          </a:xfrm>
        </p:spPr>
        <p:txBody>
          <a:bodyPr>
            <a:normAutofit/>
          </a:bodyPr>
          <a:lstStyle/>
          <a:p>
            <a:r>
              <a:rPr lang="en-US" sz="2000" dirty="0"/>
              <a:t>Definition</a:t>
            </a:r>
          </a:p>
          <a:p>
            <a:pPr lvl="1"/>
            <a:r>
              <a:rPr lang="en-US" sz="1800" dirty="0"/>
              <a:t>An array is a collection of data stored together in memory using a single identifier (variable) name</a:t>
            </a:r>
          </a:p>
          <a:p>
            <a:pPr lvl="2"/>
            <a:r>
              <a:rPr lang="en-US" sz="1600" dirty="0"/>
              <a:t>Memory is contiguous</a:t>
            </a:r>
            <a:r>
              <a:rPr lang="en-US" sz="1600" baseline="30000" dirty="0"/>
              <a:t>*</a:t>
            </a:r>
          </a:p>
          <a:p>
            <a:pPr lvl="2"/>
            <a:r>
              <a:rPr lang="en-US" sz="1600" dirty="0"/>
              <a:t>Data must be of the same data type</a:t>
            </a:r>
          </a:p>
          <a:p>
            <a:endParaRPr lang="en-US" sz="2000" dirty="0"/>
          </a:p>
          <a:p>
            <a:r>
              <a:rPr lang="en-US" sz="2000" dirty="0"/>
              <a:t>Purpose</a:t>
            </a:r>
          </a:p>
          <a:p>
            <a:pPr lvl="1"/>
            <a:r>
              <a:rPr lang="en-US" sz="1800" dirty="0"/>
              <a:t>Arrays allow developers to refer to large collections or data sets by a single name</a:t>
            </a:r>
          </a:p>
          <a:p>
            <a:pPr lvl="2"/>
            <a:r>
              <a:rPr lang="en-US" sz="1600" dirty="0"/>
              <a:t>This prevents the need to define variables that refer to a group of related data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3BD6E-F350-4EFB-9900-572CF226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1896" y="6041362"/>
            <a:ext cx="10601390" cy="365125"/>
          </a:xfrm>
        </p:spPr>
        <p:txBody>
          <a:bodyPr/>
          <a:lstStyle/>
          <a:p>
            <a:r>
              <a:rPr lang="en-US" sz="1200" dirty="0">
                <a:solidFill>
                  <a:srgbClr val="FFFF00"/>
                </a:solidFill>
              </a:rPr>
              <a:t>*Contiguous - sharing a common border; touching</a:t>
            </a:r>
          </a:p>
        </p:txBody>
      </p:sp>
    </p:spTree>
    <p:extLst>
      <p:ext uri="{BB962C8B-B14F-4D97-AF65-F5344CB8AC3E}">
        <p14:creationId xmlns:p14="http://schemas.microsoft.com/office/powerpoint/2010/main" val="303533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Arrays are a reference type</a:t>
            </a:r>
          </a:p>
          <a:p>
            <a:pPr lvl="1"/>
            <a:r>
              <a:rPr lang="en-US" sz="1800" dirty="0"/>
              <a:t>The identifier name associated with an array refers to the location in memory at the beginning of the stored data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Individual elements (members of the array) are accessed by using the reference location and an offset</a:t>
            </a:r>
          </a:p>
          <a:p>
            <a:pPr lvl="2"/>
            <a:r>
              <a:rPr lang="en-US" sz="1600" dirty="0"/>
              <a:t>The offset is determined by using the element’s relative location (</a:t>
            </a:r>
            <a:r>
              <a:rPr lang="en-US" sz="1600" dirty="0">
                <a:solidFill>
                  <a:srgbClr val="FFFF00"/>
                </a:solidFill>
              </a:rPr>
              <a:t>index</a:t>
            </a:r>
            <a:r>
              <a:rPr lang="en-US" sz="1600" dirty="0"/>
              <a:t>) and the data’s size</a:t>
            </a:r>
          </a:p>
          <a:p>
            <a:pPr lvl="3"/>
            <a:r>
              <a:rPr lang="en-US" sz="1400" dirty="0"/>
              <a:t>Array indexes are int values and begin at zero. The highest valid index for an array is the array size minus one</a:t>
            </a:r>
          </a:p>
          <a:p>
            <a:pPr lvl="3"/>
            <a:r>
              <a:rPr lang="en-US" sz="1400" dirty="0"/>
              <a:t>The index value can be represented by an int value, identifier or expression that is evaluated as an int</a:t>
            </a:r>
          </a:p>
          <a:p>
            <a:pPr lvl="3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832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As an example, assume you have an int array with 5 elements</a:t>
            </a:r>
          </a:p>
          <a:p>
            <a:pPr lvl="1"/>
            <a:r>
              <a:rPr lang="en-US" sz="1800" dirty="0"/>
              <a:t>The indexes would be 0 through 4 (5 minus 1)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Assume the beginning reference (or address) for this array is: 0X88A0 (the 0X means the following digits represent a hexadecimal value)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access any element, first multiply the size of the data (int is 4 byte) by the desired element’s index, finally add the result to the reference location (memory address)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1969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000" dirty="0"/>
              <a:t>Continuing the example</a:t>
            </a:r>
          </a:p>
          <a:p>
            <a:pPr lvl="1"/>
            <a:r>
              <a:rPr lang="en-US" sz="1800" dirty="0"/>
              <a:t>To get the first element (index is 0), multiply the index (0) by the size (4 bytes) to get 0, and add that to the reference (0X88A0) – the first element is stored at 0X88A0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To get the third element (index is 2), multiply the index (2) by the size (still 4 bytes) to get 8, finally add the 8 to the reference </a:t>
            </a:r>
            <a:r>
              <a:rPr lang="en-US" sz="1800" dirty="0">
                <a:sym typeface="Wingdings" panose="05000000000000000000" pitchFamily="2" charset="2"/>
              </a:rPr>
              <a:t> 0X88A0 + 8 = 0X88A8, so the 2 element begins at 0X88A8</a:t>
            </a: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391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400" dirty="0"/>
              <a:t>All elements must be the same data type</a:t>
            </a:r>
          </a:p>
          <a:p>
            <a:endParaRPr lang="en-US" sz="2400" dirty="0"/>
          </a:p>
          <a:p>
            <a:r>
              <a:rPr lang="en-US" sz="2400" dirty="0"/>
              <a:t>An array can be </a:t>
            </a:r>
          </a:p>
          <a:p>
            <a:pPr lvl="1"/>
            <a:r>
              <a:rPr lang="en-US" sz="2000" dirty="0"/>
              <a:t>All int, char, string, boo, Circle, or any other data type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It is not possible to mix two different data types in the same array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690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400" dirty="0"/>
              <a:t>Have a fixed size (the size is </a:t>
            </a:r>
            <a:r>
              <a:rPr lang="en-US" sz="2400" dirty="0">
                <a:solidFill>
                  <a:srgbClr val="FFFF00"/>
                </a:solidFill>
              </a:rPr>
              <a:t>immutable</a:t>
            </a:r>
            <a:r>
              <a:rPr lang="en-US" sz="2400" baseline="30000" dirty="0"/>
              <a:t>*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Once an array is defined, its size cannot be changed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Attempting to access an index less than 0 or greater than the array’s length minus 1 will create a runtime error (</a:t>
            </a:r>
            <a:r>
              <a:rPr lang="en-US" sz="2000" dirty="0" err="1"/>
              <a:t>IndexOutOfRangeException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There are work-arounds to change the size of an array (sort of)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F70F5-6D98-419F-AB36-A5F5B25B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4394" y="6041362"/>
            <a:ext cx="10657604" cy="365125"/>
          </a:xfrm>
        </p:spPr>
        <p:txBody>
          <a:bodyPr/>
          <a:lstStyle/>
          <a:p>
            <a:r>
              <a:rPr lang="en-US" sz="1200" dirty="0">
                <a:solidFill>
                  <a:srgbClr val="FFFF00"/>
                </a:solidFill>
              </a:rPr>
              <a:t>*immutable - unable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00044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249-746A-4448-897F-DF8E8949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9082-379C-47AA-A3F6-71D8B7D9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29131"/>
          </a:xfrm>
        </p:spPr>
        <p:txBody>
          <a:bodyPr>
            <a:normAutofit/>
          </a:bodyPr>
          <a:lstStyle/>
          <a:p>
            <a:r>
              <a:rPr lang="en-US" sz="2200" dirty="0"/>
              <a:t>Here is one example of a work-around</a:t>
            </a:r>
          </a:p>
          <a:p>
            <a:pPr lvl="1"/>
            <a:r>
              <a:rPr lang="en-US" sz="2000" dirty="0"/>
              <a:t>Define a second array (reference) with the desired size</a:t>
            </a:r>
          </a:p>
          <a:p>
            <a:pPr lvl="1"/>
            <a:r>
              <a:rPr lang="en-US" sz="2000" dirty="0"/>
              <a:t>Copy each element of the existing array to the new array</a:t>
            </a:r>
          </a:p>
          <a:p>
            <a:pPr lvl="1"/>
            <a:r>
              <a:rPr lang="en-US" sz="2000" dirty="0"/>
              <a:t>Change the reference of the original array to refer to the new array (use the assignment operator)</a:t>
            </a:r>
          </a:p>
          <a:p>
            <a:pPr lvl="2"/>
            <a:endParaRPr lang="en-US" sz="1800" dirty="0"/>
          </a:p>
          <a:p>
            <a:r>
              <a:rPr lang="en-US" sz="2200" dirty="0"/>
              <a:t>Use this cautiously – it uses additional computing resources (memory and processing cycles)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2209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{3FED8AC1-46E6-46D7-959B-2AFB17102E66}tf03457503</Template>
  <TotalTime>346</TotalTime>
  <Words>2232</Words>
  <Application>Microsoft Office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Century Gothic</vt:lpstr>
      <vt:lpstr>Consolas</vt:lpstr>
      <vt:lpstr>Wingdings 2</vt:lpstr>
      <vt:lpstr>Quotable</vt:lpstr>
      <vt:lpstr>Arrays</vt:lpstr>
      <vt:lpstr>AGENDA</vt:lpstr>
      <vt:lpstr>DEFINITION  &amp; PURPOSE</vt:lpstr>
      <vt:lpstr>DATA TYPE</vt:lpstr>
      <vt:lpstr>DATA TYPE</vt:lpstr>
      <vt:lpstr>DATA TYPE</vt:lpstr>
      <vt:lpstr>RULES</vt:lpstr>
      <vt:lpstr>RULES</vt:lpstr>
      <vt:lpstr>RULES</vt:lpstr>
      <vt:lpstr>OPERATOR</vt:lpstr>
      <vt:lpstr>OPERATOR</vt:lpstr>
      <vt:lpstr>OPERATOR</vt:lpstr>
      <vt:lpstr>OPERATOR</vt:lpstr>
      <vt:lpstr>OPERATOR</vt:lpstr>
      <vt:lpstr>SIZES and SHAPES</vt:lpstr>
      <vt:lpstr>SIZES and SHAPES</vt:lpstr>
      <vt:lpstr>SIZES and SHAPES</vt:lpstr>
      <vt:lpstr>SIZES and SHAPES</vt:lpstr>
      <vt:lpstr>USING LOOPS WITH ARRAYS</vt:lpstr>
      <vt:lpstr>USING LOOPS WITH ARRAYS</vt:lpstr>
      <vt:lpstr>USING LOOPS WITH ARRAYS</vt:lpstr>
      <vt:lpstr>USING LOOPS WITH ARRAYS</vt:lpstr>
      <vt:lpstr>USING LOOPS WITH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Martin, Charles</dc:creator>
  <cp:lastModifiedBy>Martin, Charles</cp:lastModifiedBy>
  <cp:revision>29</cp:revision>
  <dcterms:created xsi:type="dcterms:W3CDTF">2020-01-19T22:27:39Z</dcterms:created>
  <dcterms:modified xsi:type="dcterms:W3CDTF">2020-01-20T13:26:28Z</dcterms:modified>
</cp:coreProperties>
</file>