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3" r:id="rId6"/>
    <p:sldId id="264" r:id="rId7"/>
    <p:sldId id="259" r:id="rId8"/>
    <p:sldId id="266" r:id="rId9"/>
    <p:sldId id="267" r:id="rId10"/>
    <p:sldId id="261" r:id="rId11"/>
    <p:sldId id="262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09E6C-B3B6-4055-8F67-75F447368590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6678C-2C46-4A68-B7A6-9CFD1988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97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0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8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4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20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7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8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3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9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2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8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8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5C53D-2106-4B23-82EB-5DF94E44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n-US"/>
              <a:t>Introduction to OOD/OOP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25B01-8E59-4713-A7EF-8250F1EB3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 Design /</a:t>
            </a:r>
            <a:b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 programming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371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>
                <a:effectLst/>
              </a:rPr>
              <a:t>Definitions/terminology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170"/>
            <a:ext cx="10363826" cy="41880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Parameter</a:t>
            </a:r>
            <a:r>
              <a:rPr lang="en-US" cap="none" dirty="0"/>
              <a:t> (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argument</a:t>
            </a:r>
            <a:r>
              <a:rPr lang="en-US" cap="none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Information/data that is passed into a method that provides additional information on how the methods should behave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Special categories of behaviors: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Constructor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Constructors</a:t>
            </a:r>
            <a:r>
              <a:rPr lang="en-US" cap="none" dirty="0"/>
              <a:t> are used to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initialize</a:t>
            </a:r>
            <a:r>
              <a:rPr lang="en-US" cap="none" dirty="0"/>
              <a:t> newly instantiated (created)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Member fields are set to known values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default constructor </a:t>
            </a:r>
            <a:r>
              <a:rPr lang="en-US" cap="none" dirty="0"/>
              <a:t>accepts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no parameters/arguments </a:t>
            </a:r>
            <a:r>
              <a:rPr lang="en-US" cap="none" dirty="0"/>
              <a:t>and sets member fields to default values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Overload constructors </a:t>
            </a:r>
            <a:r>
              <a:rPr lang="en-US" cap="none" dirty="0"/>
              <a:t>accept parameters/arguments. The values passed in the parameters is used as the initialization values for the member fields</a:t>
            </a:r>
            <a:endParaRPr lang="en-US" cap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7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>
                <a:effectLst/>
              </a:rPr>
              <a:t>Definitions/terminology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170"/>
            <a:ext cx="10363826" cy="41880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Accessor</a:t>
            </a:r>
            <a:r>
              <a:rPr lang="en-US" cap="none" dirty="0"/>
              <a:t> (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getter</a:t>
            </a:r>
            <a:r>
              <a:rPr lang="en-US" cap="none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Member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fields</a:t>
            </a:r>
            <a:r>
              <a:rPr lang="en-US" cap="none" dirty="0"/>
              <a:t> should be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defined</a:t>
            </a:r>
            <a:r>
              <a:rPr lang="en-US" cap="none" dirty="0"/>
              <a:t> as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private</a:t>
            </a:r>
            <a:r>
              <a:rPr lang="en-US" cap="none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Methods that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retrieve</a:t>
            </a:r>
            <a:r>
              <a:rPr lang="en-US" cap="none" dirty="0">
                <a:solidFill>
                  <a:srgbClr val="FFFF00"/>
                </a:solidFill>
              </a:rPr>
              <a:t> </a:t>
            </a:r>
            <a:r>
              <a:rPr lang="en-US" cap="none" dirty="0"/>
              <a:t>(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access</a:t>
            </a:r>
            <a:r>
              <a:rPr lang="en-US" cap="none" dirty="0"/>
              <a:t>)</a:t>
            </a:r>
            <a:r>
              <a:rPr lang="en-US" cap="none" dirty="0">
                <a:solidFill>
                  <a:srgbClr val="FFFF00"/>
                </a:solidFill>
              </a:rPr>
              <a:t> </a:t>
            </a:r>
            <a:r>
              <a:rPr lang="en-US" cap="none" dirty="0"/>
              <a:t>the private information are called getters (accessors)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Getters usually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accept no parameters</a:t>
            </a:r>
            <a:r>
              <a:rPr lang="en-US" cap="none" dirty="0">
                <a:solidFill>
                  <a:srgbClr val="FFFF00"/>
                </a:solidFill>
              </a:rPr>
              <a:t> </a:t>
            </a:r>
            <a:r>
              <a:rPr lang="en-US" cap="none" dirty="0"/>
              <a:t>and will always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return a data type that matches the member field’s data type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Mutator</a:t>
            </a:r>
            <a:r>
              <a:rPr lang="en-US" cap="none" dirty="0"/>
              <a:t> (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setter</a:t>
            </a:r>
            <a:r>
              <a:rPr lang="en-US" cap="none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Methods that modify (mutate/change) the private information in member fields are called setters (mutators)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Mutators will always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accept a data type that matches the member field’s data type </a:t>
            </a:r>
            <a:r>
              <a:rPr lang="en-US" cap="none" dirty="0"/>
              <a:t>and will usually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not</a:t>
            </a:r>
            <a:r>
              <a:rPr lang="en-US" cap="none" dirty="0">
                <a:solidFill>
                  <a:srgbClr val="FFFF00"/>
                </a:solidFill>
              </a:rPr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cap="none" dirty="0"/>
              <a:t> (send back)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anything</a:t>
            </a:r>
            <a:r>
              <a:rPr lang="en-US" cap="none" dirty="0"/>
              <a:t> (their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return type is </a:t>
            </a:r>
            <a:r>
              <a:rPr lang="en-US" cap="none" dirty="0"/>
              <a:t>usually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void</a:t>
            </a:r>
            <a:r>
              <a:rPr lang="en-US" cap="non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37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2777"/>
          </a:xfrm>
        </p:spPr>
        <p:txBody>
          <a:bodyPr/>
          <a:lstStyle/>
          <a:p>
            <a:r>
              <a:rPr lang="en-US" dirty="0">
                <a:effectLst/>
              </a:rPr>
              <a:t>Definitions/terminology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91294"/>
            <a:ext cx="10363826" cy="41999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static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Keyword</a:t>
            </a:r>
            <a:r>
              <a:rPr lang="en-US" cap="none" dirty="0"/>
              <a:t> that is used for both member fields and methods to indicate individual objects do not get a separate instance (copy) of the member field/method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All instances</a:t>
            </a:r>
            <a:r>
              <a:rPr lang="en-US" cap="none" dirty="0">
                <a:solidFill>
                  <a:srgbClr val="FFFF00"/>
                </a:solidFill>
              </a:rPr>
              <a:t> </a:t>
            </a:r>
            <a:r>
              <a:rPr lang="en-US" cap="none" dirty="0"/>
              <a:t>(the entire program)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share a single copy </a:t>
            </a:r>
            <a:r>
              <a:rPr lang="en-US" cap="none" dirty="0"/>
              <a:t>of the field or method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Some common examples of static fields and methods: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 err="1"/>
              <a:t>Math.PI</a:t>
            </a:r>
            <a:r>
              <a:rPr lang="en-US" cap="none" dirty="0"/>
              <a:t> (PI is a constant. Since it can never change, there is no need to redefine in each method)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Math methods (.Pow, .Sqrt, .Abs, etc.)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All Console class methods (.Write .WriteLine .</a:t>
            </a:r>
            <a:r>
              <a:rPr lang="en-US" cap="none" dirty="0" err="1"/>
              <a:t>ReadLine</a:t>
            </a:r>
            <a:r>
              <a:rPr lang="en-US" cap="none" dirty="0"/>
              <a:t> .</a:t>
            </a:r>
            <a:r>
              <a:rPr lang="en-US" cap="none" dirty="0" err="1"/>
              <a:t>ReadKey</a:t>
            </a:r>
            <a:r>
              <a:rPr lang="en-US" cap="none" dirty="0"/>
              <a:t>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static</a:t>
            </a:r>
            <a:r>
              <a:rPr lang="en-US" cap="none" dirty="0"/>
              <a:t> members (usually) have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en-US" cap="none" dirty="0"/>
              <a:t> access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2243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>
                <a:effectLst/>
              </a:rPr>
              <a:t>Definitions/terminology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170"/>
            <a:ext cx="10363826" cy="41880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Overloaded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 method is ‘overloaded’ when the same name is used for more than one method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Overloading is accomplished by providing different parameter lists for each method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For example:</a:t>
            </a:r>
            <a:br>
              <a:rPr lang="en-US" cap="none" dirty="0"/>
            </a:br>
            <a:r>
              <a:rPr lang="en-US" cap="none" dirty="0"/>
              <a:t>	Consume(beverage b)</a:t>
            </a:r>
            <a:br>
              <a:rPr lang="en-US" cap="none" dirty="0"/>
            </a:br>
            <a:r>
              <a:rPr lang="en-US" cap="none" dirty="0"/>
              <a:t>	Consume(food f)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The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Consume method is overloaded</a:t>
            </a:r>
            <a:r>
              <a:rPr lang="en-US" cap="none" dirty="0">
                <a:solidFill>
                  <a:srgbClr val="FFFF00"/>
                </a:solidFill>
              </a:rPr>
              <a:t> </a:t>
            </a:r>
            <a:r>
              <a:rPr lang="en-US" cap="none" dirty="0"/>
              <a:t>because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 each version has different parameter types </a:t>
            </a:r>
            <a:r>
              <a:rPr lang="en-US" cap="none" dirty="0"/>
              <a:t>(beverage vs food)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Do not confuse parameter types with variable names</a:t>
            </a:r>
            <a:br>
              <a:rPr lang="en-US" cap="none" dirty="0"/>
            </a:br>
            <a:r>
              <a:rPr lang="en-US" cap="none" dirty="0"/>
              <a:t>Consume(beverage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cap="none" dirty="0"/>
              <a:t>) is the same as Consume(beverage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n-US" cap="none" dirty="0"/>
              <a:t>) because the data type (beverage) is the even though the variable used is different</a:t>
            </a:r>
          </a:p>
        </p:txBody>
      </p:sp>
    </p:spTree>
    <p:extLst>
      <p:ext uri="{BB962C8B-B14F-4D97-AF65-F5344CB8AC3E}">
        <p14:creationId xmlns:p14="http://schemas.microsoft.com/office/powerpoint/2010/main" val="375278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>
                <a:effectLst/>
              </a:rPr>
              <a:t>Definitions/terminology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170"/>
            <a:ext cx="10363826" cy="41880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Identifier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user</a:t>
            </a:r>
            <a:r>
              <a:rPr lang="en-US" cap="none" dirty="0"/>
              <a:t> (that is programmer)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created</a:t>
            </a:r>
            <a:r>
              <a:rPr lang="en-US" cap="none" dirty="0">
                <a:solidFill>
                  <a:srgbClr val="FFFF00"/>
                </a:solidFill>
              </a:rPr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name</a:t>
            </a:r>
            <a:r>
              <a:rPr lang="en-US" cap="none" dirty="0">
                <a:solidFill>
                  <a:srgbClr val="FFFF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Programmers will create names for classes, methods, variables and numerous other programming constructs.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Each programming language has specific rules that describe what constitutes legal identifier names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Has-a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Describes an object-oriented relationship for some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Has-a is a relationship that describes how an object may be comprised of several other objects:</a:t>
            </a:r>
            <a:br>
              <a:rPr lang="en-US" cap="none" dirty="0"/>
            </a:br>
            <a:r>
              <a:rPr lang="en-US" cap="none" dirty="0"/>
              <a:t>An element is comprised of atoms</a:t>
            </a:r>
            <a:br>
              <a:rPr lang="en-US" cap="none" dirty="0"/>
            </a:br>
            <a:r>
              <a:rPr lang="en-US" cap="none" dirty="0"/>
              <a:t>An atom is comprised of protons, electrons and neutrons</a:t>
            </a:r>
            <a:br>
              <a:rPr lang="en-US" cap="none" dirty="0"/>
            </a:br>
            <a:r>
              <a:rPr lang="en-US" cap="none" dirty="0"/>
              <a:t>Protons, electrons and neutrons are comprised of quarks</a:t>
            </a:r>
          </a:p>
        </p:txBody>
      </p:sp>
    </p:spTree>
    <p:extLst>
      <p:ext uri="{BB962C8B-B14F-4D97-AF65-F5344CB8AC3E}">
        <p14:creationId xmlns:p14="http://schemas.microsoft.com/office/powerpoint/2010/main" val="421029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9C53-4743-4642-AC8D-4D063ACF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277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9822-20CB-490E-8C49-74811DAE55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91294"/>
            <a:ext cx="10363826" cy="41999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ffectLst/>
              </a:rPr>
              <a:t>Definitions/terminology</a:t>
            </a:r>
          </a:p>
        </p:txBody>
      </p:sp>
    </p:spTree>
    <p:extLst>
      <p:ext uri="{BB962C8B-B14F-4D97-AF65-F5344CB8AC3E}">
        <p14:creationId xmlns:p14="http://schemas.microsoft.com/office/powerpoint/2010/main" val="30519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2777"/>
          </a:xfrm>
        </p:spPr>
        <p:txBody>
          <a:bodyPr/>
          <a:lstStyle/>
          <a:p>
            <a:r>
              <a:rPr lang="en-US" dirty="0"/>
              <a:t>Purpose of </a:t>
            </a:r>
            <a:r>
              <a:rPr lang="en-US" dirty="0" err="1"/>
              <a:t>Ood</a:t>
            </a:r>
            <a:r>
              <a:rPr lang="en-US" dirty="0"/>
              <a:t>/</a:t>
            </a:r>
            <a:r>
              <a:rPr lang="en-US" dirty="0" err="1"/>
              <a:t>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91294"/>
            <a:ext cx="10363826" cy="41999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What is the goal/aim of object-oriented design/object-oriented (OOD/OOP)?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OOD/OOP attempts to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model ‘real-world’ objects and how they interact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Every object has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attributes</a:t>
            </a:r>
            <a:r>
              <a:rPr lang="en-US" cap="none" dirty="0"/>
              <a:t> (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characteristics</a:t>
            </a:r>
            <a:r>
              <a:rPr lang="en-US" cap="none" dirty="0"/>
              <a:t>) that can be used to describe different versions of the object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Example: A ‘Person’ object might have these characteristics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Name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Height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Weight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Eye color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Hair color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Age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7422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/>
              <a:t>Purpose of </a:t>
            </a:r>
            <a:r>
              <a:rPr lang="en-US" dirty="0" err="1"/>
              <a:t>Ood</a:t>
            </a:r>
            <a:r>
              <a:rPr lang="en-US" dirty="0"/>
              <a:t>/</a:t>
            </a:r>
            <a:r>
              <a:rPr lang="en-US" dirty="0" err="1"/>
              <a:t>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170"/>
            <a:ext cx="10363826" cy="41880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Attributes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describe</a:t>
            </a:r>
            <a:r>
              <a:rPr lang="en-US" cap="none" dirty="0"/>
              <a:t> an object’s current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state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The Marty object’s attributes: </a:t>
            </a:r>
            <a:br>
              <a:rPr lang="en-US" cap="none" dirty="0"/>
            </a:br>
            <a:r>
              <a:rPr lang="en-US" cap="none" dirty="0"/>
              <a:t>	Marty; 5’10”; 18.6 stones; brown eyes; bald; 60 years old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The Velma object’s attributes:</a:t>
            </a:r>
            <a:br>
              <a:rPr lang="en-US" cap="none" dirty="0"/>
            </a:br>
            <a:r>
              <a:rPr lang="en-US" cap="none" dirty="0"/>
              <a:t>	 Velma; 5’3”; 128lbs; brown eyes; auburn hair; 15 years old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The Trip object’s attributes: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Trip; 25”; 9lbs; blue eyes; no hair; 2 months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Each object’s attributes uniquely describe it. If two objects have the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same</a:t>
            </a:r>
            <a:r>
              <a:rPr lang="en-US" cap="none" dirty="0">
                <a:solidFill>
                  <a:srgbClr val="FFFF00"/>
                </a:solidFill>
              </a:rPr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attributes</a:t>
            </a:r>
            <a:r>
              <a:rPr lang="en-US" cap="none" dirty="0"/>
              <a:t>, they are considered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equal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cap="none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52989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/>
              <a:t>Purpose of </a:t>
            </a:r>
            <a:r>
              <a:rPr lang="en-US" dirty="0" err="1"/>
              <a:t>Ood</a:t>
            </a:r>
            <a:r>
              <a:rPr lang="en-US" dirty="0"/>
              <a:t>/</a:t>
            </a:r>
            <a:r>
              <a:rPr lang="en-US" dirty="0" err="1"/>
              <a:t>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170"/>
            <a:ext cx="10363826" cy="41880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Every object also has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behaviors</a:t>
            </a:r>
            <a:r>
              <a:rPr lang="en-US" cap="none" dirty="0"/>
              <a:t> (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actions</a:t>
            </a:r>
            <a:r>
              <a:rPr lang="en-US" cap="none" dirty="0"/>
              <a:t>) they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can perform</a:t>
            </a:r>
            <a:r>
              <a:rPr lang="en-US" cap="none" dirty="0"/>
              <a:t> to accomplish tasks and interact with other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Example: A ‘Person’ object might have these behaviors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Eat (interacting with food)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Sleep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Walk (interacting with surface and locations)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Talk (interacting with another Person)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Learn (interacting with object that is teaching: Person (teacher); Book; Computer, etc.)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Age (interacting with time)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Solve (puzzle, problem)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Each object can independently perform actions: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Marty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eats</a:t>
            </a:r>
            <a:r>
              <a:rPr lang="en-US" cap="none" dirty="0"/>
              <a:t> lunch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Velma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solves</a:t>
            </a:r>
            <a:r>
              <a:rPr lang="en-US" cap="none" dirty="0"/>
              <a:t> mysteries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Trip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sleeps</a:t>
            </a:r>
          </a:p>
        </p:txBody>
      </p:sp>
    </p:spTree>
    <p:extLst>
      <p:ext uri="{BB962C8B-B14F-4D97-AF65-F5344CB8AC3E}">
        <p14:creationId xmlns:p14="http://schemas.microsoft.com/office/powerpoint/2010/main" val="40106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/>
              <a:t>Purpose of </a:t>
            </a:r>
            <a:r>
              <a:rPr lang="en-US" dirty="0" err="1"/>
              <a:t>Ood</a:t>
            </a:r>
            <a:r>
              <a:rPr lang="en-US" dirty="0"/>
              <a:t>/</a:t>
            </a:r>
            <a:r>
              <a:rPr lang="en-US" dirty="0" err="1"/>
              <a:t>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170"/>
            <a:ext cx="10363826" cy="4188029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Try to think of some other common objects and list their attributes and behaviors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Desk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Computer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Keyboard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Bicycle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Padlock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Planet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Ship</a:t>
            </a:r>
          </a:p>
        </p:txBody>
      </p:sp>
    </p:spTree>
    <p:extLst>
      <p:ext uri="{BB962C8B-B14F-4D97-AF65-F5344CB8AC3E}">
        <p14:creationId xmlns:p14="http://schemas.microsoft.com/office/powerpoint/2010/main" val="14182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0901"/>
          </a:xfrm>
        </p:spPr>
        <p:txBody>
          <a:bodyPr/>
          <a:lstStyle/>
          <a:p>
            <a:r>
              <a:rPr lang="en-US" dirty="0">
                <a:effectLst/>
              </a:rPr>
              <a:t>Definitions/terminology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9418"/>
            <a:ext cx="10363826" cy="421178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Requirement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In programming, requirement and problem frequently mean the same thing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Also called: requirement document, requirement specification, problem statement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Describes the task(s) that need to be completed to accomplish the desired tasks or rectify a specific problem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May have hundreds (or thousands) of parts/items to be addressed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Will include the purpose and all intended functionality of a program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Class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 class describes the attributes and behaviors a specific type of object (Person, Car, Boat, etc.)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 common analogy of class is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blueprint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 class will identify/define all attributes necessary to describe an object’s state and any behaviors needed to satisfy the requirements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In designing a class, attributes and behaviors that do not support the requirements are omitted from the design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6110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96527"/>
          </a:xfrm>
        </p:spPr>
        <p:txBody>
          <a:bodyPr/>
          <a:lstStyle/>
          <a:p>
            <a:r>
              <a:rPr lang="en-US" dirty="0">
                <a:effectLst/>
              </a:rPr>
              <a:t>Definitions/terminology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5044"/>
            <a:ext cx="10363826" cy="41761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Encapsulation is one of the principle concepts of object-oriented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It describes the idea of bundling data and methods that work on that data within one unit, e.g., a class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That is behaviors that affect the value (state) of an object’s attributes are stored in the same unit as those attributes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object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An object is an instance (actual) of a class.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Using the analogy of a class being a blueprint, an object would be an actual house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Class is to object like blueprint is to house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Once a class has been designed and created, it is possible to create an unlimited number of objects using that class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Recall the Person class from the previous section, three different instances were referred to: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Marty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Velma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Trip</a:t>
            </a:r>
          </a:p>
        </p:txBody>
      </p:sp>
    </p:spTree>
    <p:extLst>
      <p:ext uri="{BB962C8B-B14F-4D97-AF65-F5344CB8AC3E}">
        <p14:creationId xmlns:p14="http://schemas.microsoft.com/office/powerpoint/2010/main" val="171084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>
                <a:effectLst/>
              </a:rPr>
              <a:t>Definitions/terminology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170"/>
            <a:ext cx="10363826" cy="41880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Attribute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Attributes are referred to as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Member fields </a:t>
            </a:r>
            <a:r>
              <a:rPr lang="en-US" cap="none" dirty="0"/>
              <a:t>or instance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Contain the information that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describe</a:t>
            </a:r>
            <a:r>
              <a:rPr lang="en-US" cap="none" dirty="0"/>
              <a:t> the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current object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Attributes should be declared as </a:t>
            </a:r>
            <a:r>
              <a:rPr lang="en-US" b="1" i="1" cap="none" dirty="0">
                <a:solidFill>
                  <a:schemeClr val="accent6">
                    <a:lumMod val="50000"/>
                  </a:schemeClr>
                </a:solidFill>
              </a:rPr>
              <a:t>private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Behavior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Behaviors are referred to as: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Methods</a:t>
            </a:r>
            <a:r>
              <a:rPr lang="en-US" cap="none" dirty="0"/>
              <a:t>, functions, procedures or subroutines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In PG1, we’ll stick to the term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method</a:t>
            </a:r>
            <a:r>
              <a:rPr lang="en-US" cap="none" dirty="0"/>
              <a:t> (but some documentation may say function)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Describe (in detail)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what tasks </a:t>
            </a:r>
            <a:r>
              <a:rPr lang="en-US" cap="none" dirty="0"/>
              <a:t>an object can perform and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defines the how the tasks are accomplished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May accept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parameters (aka arguments)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Frequently send back (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cap="none" dirty="0"/>
              <a:t>) a response</a:t>
            </a:r>
          </a:p>
        </p:txBody>
      </p:sp>
    </p:spTree>
    <p:extLst>
      <p:ext uri="{BB962C8B-B14F-4D97-AF65-F5344CB8AC3E}">
        <p14:creationId xmlns:p14="http://schemas.microsoft.com/office/powerpoint/2010/main" val="40770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74</TotalTime>
  <Words>1196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Droplet</vt:lpstr>
      <vt:lpstr>Introduction to OOD/OOP</vt:lpstr>
      <vt:lpstr>Agenda</vt:lpstr>
      <vt:lpstr>Purpose of Ood/oop</vt:lpstr>
      <vt:lpstr>Purpose of Ood/oop</vt:lpstr>
      <vt:lpstr>Purpose of Ood/oop</vt:lpstr>
      <vt:lpstr>Purpose of Ood/oop</vt:lpstr>
      <vt:lpstr>Definitions/terminology</vt:lpstr>
      <vt:lpstr>Definitions/terminology</vt:lpstr>
      <vt:lpstr>Definitions/terminology</vt:lpstr>
      <vt:lpstr>Definitions/terminology</vt:lpstr>
      <vt:lpstr>Definitions/terminology</vt:lpstr>
      <vt:lpstr>Definitions/terminology</vt:lpstr>
      <vt:lpstr>Definitions/terminology</vt:lpstr>
      <vt:lpstr>Definitions/terminology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OOD/OOP</dc:title>
  <dc:creator>Martin, Charles</dc:creator>
  <cp:lastModifiedBy>Martin, Charles</cp:lastModifiedBy>
  <cp:revision>11</cp:revision>
  <dcterms:created xsi:type="dcterms:W3CDTF">2020-02-02T02:05:59Z</dcterms:created>
  <dcterms:modified xsi:type="dcterms:W3CDTF">2021-01-03T14:12:47Z</dcterms:modified>
</cp:coreProperties>
</file>