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6"/>
  </p:notesMasterIdLst>
  <p:sldIdLst>
    <p:sldId id="256" r:id="rId2"/>
    <p:sldId id="257" r:id="rId3"/>
    <p:sldId id="260" r:id="rId4"/>
    <p:sldId id="273" r:id="rId5"/>
    <p:sldId id="271" r:id="rId6"/>
    <p:sldId id="274" r:id="rId7"/>
    <p:sldId id="272" r:id="rId8"/>
    <p:sldId id="275" r:id="rId9"/>
    <p:sldId id="276" r:id="rId10"/>
    <p:sldId id="277" r:id="rId11"/>
    <p:sldId id="284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09E6C-B3B6-4055-8F67-75F44736859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6678C-2C46-4A68-B7A6-9CFD1988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0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4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2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7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9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8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5C53D-2106-4B23-82EB-5DF94E44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to OOD/OOP –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25B01-8E59-4713-A7EF-8250F1EB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logic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371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9418"/>
            <a:ext cx="10363826" cy="42117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cap="none" dirty="0"/>
              <a:t>The completed solution can be converted to program code (such as C#, C++, Java, etc.)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cap="none" dirty="0"/>
              <a:t>Some notes from the program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cap="none" dirty="0"/>
              <a:t>The </a:t>
            </a:r>
            <a:r>
              <a:rPr lang="en-US" sz="1600" cap="none" dirty="0" err="1"/>
              <a:t>keepGuessing</a:t>
            </a:r>
            <a:r>
              <a:rPr lang="en-US" sz="1600" cap="none" dirty="0"/>
              <a:t> variable is set to true inside the while(</a:t>
            </a:r>
            <a:r>
              <a:rPr lang="en-US" sz="1600" cap="none" dirty="0" err="1"/>
              <a:t>playAgain</a:t>
            </a:r>
            <a:r>
              <a:rPr lang="en-US" sz="1600" cap="none" dirty="0"/>
              <a:t>) loop even though it starts at true – this is done for replays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cap="none" dirty="0"/>
              <a:t>In a lot of the string literals (enclosed in quotation), there is a backslash n (\n) or backslash t (\t) or both. What are they for?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400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cap="none" dirty="0"/>
              <a:t>This was previously covered in week one, but here as a reminder, the backslash (often called an escape) is used to signify the next character has a special purpose or meaning - \t means insert a tab, \n means add a newline character</a:t>
            </a:r>
          </a:p>
        </p:txBody>
      </p:sp>
    </p:spTree>
    <p:extLst>
      <p:ext uri="{BB962C8B-B14F-4D97-AF65-F5344CB8AC3E}">
        <p14:creationId xmlns:p14="http://schemas.microsoft.com/office/powerpoint/2010/main" val="113522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9418"/>
            <a:ext cx="10363826" cy="42117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cap="none" dirty="0"/>
              <a:t>There are several ‘escape’ code that are used for ‘unprintable’ text</a:t>
            </a:r>
            <a:br>
              <a:rPr lang="en-US" sz="1800" cap="none" dirty="0"/>
            </a:br>
            <a:br>
              <a:rPr lang="en-US" sz="1800" cap="none" dirty="0"/>
            </a:br>
            <a:r>
              <a:rPr lang="en-US" sz="1800" cap="none" dirty="0"/>
              <a:t>\n = insert a new line</a:t>
            </a:r>
            <a:br>
              <a:rPr lang="en-US" sz="1800" cap="none" dirty="0"/>
            </a:br>
            <a:r>
              <a:rPr lang="en-US" sz="1800" cap="none" dirty="0"/>
              <a:t>\t = insert a tab</a:t>
            </a:r>
            <a:br>
              <a:rPr lang="en-US" sz="1800" cap="none" dirty="0"/>
            </a:br>
            <a:r>
              <a:rPr lang="en-US" sz="1800" cap="none" dirty="0"/>
              <a:t>\” = insert a quotation (otherwise the “ would end the string literal)</a:t>
            </a:r>
            <a:br>
              <a:rPr lang="en-US" sz="1800" cap="none" dirty="0"/>
            </a:br>
            <a:r>
              <a:rPr lang="en-US" sz="1800" cap="none" dirty="0"/>
              <a:t>\\ = insert a backslash</a:t>
            </a:r>
            <a:br>
              <a:rPr lang="en-US" sz="1800" cap="none" dirty="0"/>
            </a:br>
            <a:r>
              <a:rPr lang="en-US" sz="1800" cap="none" dirty="0"/>
              <a:t>\b = backspace one space</a:t>
            </a:r>
            <a:br>
              <a:rPr lang="en-US" sz="1800" cap="none" dirty="0"/>
            </a:br>
            <a:r>
              <a:rPr lang="en-US" sz="1800" cap="none" dirty="0"/>
              <a:t>\a = insert alert (causes an audible bell, beep or alert tone to sound</a:t>
            </a:r>
          </a:p>
        </p:txBody>
      </p:sp>
    </p:spTree>
    <p:extLst>
      <p:ext uri="{BB962C8B-B14F-4D97-AF65-F5344CB8AC3E}">
        <p14:creationId xmlns:p14="http://schemas.microsoft.com/office/powerpoint/2010/main" val="48975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9418"/>
            <a:ext cx="10363826" cy="42117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Notes from the program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Int32.Parse(</a:t>
            </a:r>
            <a:r>
              <a:rPr lang="en-US" cap="none" dirty="0" err="1"/>
              <a:t>Console.ReadLine</a:t>
            </a:r>
            <a:r>
              <a:rPr lang="en-US" cap="none" dirty="0"/>
              <a:t>()) is used. What does it do?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br>
              <a:rPr lang="en-US" sz="1800" cap="none" dirty="0"/>
            </a:br>
            <a:r>
              <a:rPr lang="en-US" sz="1800" cap="none" dirty="0"/>
              <a:t>Int32 is the ‘wrapper’ class for the int data and provides several methods</a:t>
            </a:r>
            <a:br>
              <a:rPr lang="en-US" sz="1800" cap="none" dirty="0"/>
            </a:br>
            <a:r>
              <a:rPr lang="en-US" sz="1800" cap="none" dirty="0"/>
              <a:t>Parse - Accepts a string parameter, converts that string to an int and returns the int. If the input cannot be converted, it will create a runtime error (</a:t>
            </a:r>
            <a:r>
              <a:rPr lang="en-US" sz="1800" cap="none" dirty="0" err="1"/>
              <a:t>System.FormatException</a:t>
            </a:r>
            <a:r>
              <a:rPr lang="en-US" sz="1800" cap="none" dirty="0"/>
              <a:t> is ‘thrown’)</a:t>
            </a:r>
            <a:br>
              <a:rPr lang="en-US" sz="1800" cap="none" dirty="0"/>
            </a:br>
            <a:r>
              <a:rPr lang="en-US" sz="1800" cap="none" dirty="0" err="1"/>
              <a:t>TryParse</a:t>
            </a:r>
            <a:r>
              <a:rPr lang="en-US" sz="1800" cap="none" dirty="0"/>
              <a:t> – Accepts a string parameter and an int as the out parameter, returns a bool. If the input can be converted to an int, the int is stored in the out parameter and true is returned; if the input cannot be converted to an int, false is </a:t>
            </a:r>
            <a:r>
              <a:rPr lang="en-US" sz="1800" cap="none" dirty="0" err="1"/>
              <a:t>returne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29107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9418"/>
            <a:ext cx="10363826" cy="42117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/>
              <a:t>Notes from the program</a:t>
            </a:r>
            <a:br>
              <a:rPr lang="en-US" sz="2400" cap="none" dirty="0"/>
            </a:br>
            <a:endParaRPr lang="en-US" sz="2400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 err="1"/>
              <a:t>Thread.Sleep</a:t>
            </a:r>
            <a:r>
              <a:rPr lang="en-US" sz="2400" cap="none" dirty="0"/>
              <a:t>(200) is used. What does it do?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In multi-processing, each process can be sub-divided in to distinct paths – each path is a ‘Thread’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The Sleep method accepts an int parameter and returns void. Sleep makes the currently executing ‘Thread’ pause for a number of milliseconds equal to the value of the parameter (in our example 200 milliseconds or two-tenths of a second)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 err="1"/>
              <a:t>Console.ReadKey</a:t>
            </a:r>
            <a:r>
              <a:rPr lang="en-US" sz="2400" cap="none" dirty="0"/>
              <a:t>() is the last line – this forces the program to wait for user input (any key) before exiting</a:t>
            </a:r>
          </a:p>
        </p:txBody>
      </p:sp>
    </p:spTree>
    <p:extLst>
      <p:ext uri="{BB962C8B-B14F-4D97-AF65-F5344CB8AC3E}">
        <p14:creationId xmlns:p14="http://schemas.microsoft.com/office/powerpoint/2010/main" val="299670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0901"/>
          </a:xfrm>
        </p:spPr>
        <p:txBody>
          <a:bodyPr/>
          <a:lstStyle/>
          <a:p>
            <a:r>
              <a:rPr lang="en-US" dirty="0">
                <a:effectLst/>
              </a:rPr>
              <a:t>Programming logic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9418"/>
            <a:ext cx="10363826" cy="42117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/>
              <a:t>Use the information provided in this lesson to develop the Hi-Lo guessing game</a:t>
            </a:r>
            <a:br>
              <a:rPr lang="en-US" sz="2400" cap="none" dirty="0"/>
            </a:br>
            <a:endParaRPr lang="en-US" sz="2400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cap="none" dirty="0"/>
              <a:t>Review and analyze the requirements given</a:t>
            </a:r>
            <a:br>
              <a:rPr lang="en-US" sz="2200" cap="none" dirty="0"/>
            </a:br>
            <a:endParaRPr lang="en-US" sz="2200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cap="none" dirty="0"/>
              <a:t>Develop a solution that will satisfy all the given requirements (but don’t add anything extra)</a:t>
            </a:r>
            <a:br>
              <a:rPr lang="en-US" sz="2200" cap="none" dirty="0"/>
            </a:br>
            <a:endParaRPr lang="en-US" sz="2200" cap="none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cap="none" dirty="0"/>
              <a:t>Convert your solution into a working C#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73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9C53-4743-4642-AC8D-4D063ACF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277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9822-20CB-490E-8C49-74811DAE55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1294"/>
            <a:ext cx="10363826" cy="41999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</a:rPr>
              <a:t>Programming logic Discussion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Programming logic exercise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 major part of Software Engineering is problem solving. This requires: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Analyzing requirements (that is the problem)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Development a solution (or more than one solution)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Implementing the selected solution</a:t>
            </a:r>
            <a:br>
              <a:rPr lang="en-US" cap="none" dirty="0"/>
            </a:b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Programming logic is the ‘solution’ </a:t>
            </a:r>
            <a:r>
              <a:rPr lang="en-US" cap="none" dirty="0"/>
              <a:t>part of problem-solving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Using the knowledge of programming control statements and flow, each requirement </a:t>
            </a:r>
            <a:r>
              <a:rPr lang="en-US" cap="none"/>
              <a:t>is broken </a:t>
            </a:r>
            <a:r>
              <a:rPr lang="en-US" cap="none" dirty="0"/>
              <a:t>into manageable pieces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6778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2777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1294"/>
            <a:ext cx="10363826" cy="41999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Example task:</a:t>
            </a:r>
            <a:br>
              <a:rPr lang="en-US" cap="none" dirty="0"/>
            </a:b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Create a simple ‘Hi-Lo’ guessing game</a:t>
            </a:r>
            <a:br>
              <a:rPr lang="en-US" cap="none" dirty="0">
                <a:solidFill>
                  <a:srgbClr val="FFFF00"/>
                </a:solidFill>
              </a:rPr>
            </a:br>
            <a:br>
              <a:rPr lang="en-US" cap="none" dirty="0">
                <a:solidFill>
                  <a:srgbClr val="FFFF00"/>
                </a:solidFill>
              </a:rPr>
            </a:br>
            <a:r>
              <a:rPr lang="en-US" cap="none" dirty="0"/>
              <a:t>The game must: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Provide feedback </a:t>
            </a:r>
            <a:r>
              <a:rPr lang="en-US" cap="none" dirty="0"/>
              <a:t>to the user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about</a:t>
            </a:r>
            <a:r>
              <a:rPr lang="en-US" cap="none" dirty="0"/>
              <a:t> their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guess</a:t>
            </a:r>
            <a:r>
              <a:rPr lang="en-US" cap="none" dirty="0"/>
              <a:t> to let them know if their guess is higher or lower than the target value</a:t>
            </a:r>
            <a:br>
              <a:rPr lang="en-US" cap="none" dirty="0"/>
            </a:b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/>
              <a:t>After the user terminates the current guess (either correctly guessing or giving up),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ask</a:t>
            </a:r>
            <a:r>
              <a:rPr lang="en-US" cap="none" dirty="0"/>
              <a:t> if the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en-US" cap="none" dirty="0"/>
              <a:t> wants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another</a:t>
            </a:r>
            <a:r>
              <a:rPr lang="en-US" cap="none" dirty="0"/>
              <a:t> number (i.e. play again)</a:t>
            </a:r>
            <a:br>
              <a:rPr lang="en-US" cap="none" dirty="0"/>
            </a:b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Repeat</a:t>
            </a:r>
            <a:r>
              <a:rPr lang="en-US" cap="none" dirty="0"/>
              <a:t> previous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steps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cap="none" dirty="0"/>
              <a:t> the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wants</a:t>
            </a:r>
            <a:r>
              <a:rPr lang="en-US" cap="none" dirty="0"/>
              <a:t> to ‘play again’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854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none" dirty="0"/>
              <a:t>The first step is to analyze and understanding what the actual requirements (problem) are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cap="none" dirty="0"/>
              <a:t>The example task is to create a game (Create a simple ‘Hi-Lo’ guessing game)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50000"/>
                  </a:schemeClr>
                </a:solidFill>
              </a:rPr>
              <a:t>Repeat</a:t>
            </a:r>
            <a:r>
              <a:rPr lang="en-US" sz="2000" cap="none" dirty="0"/>
              <a:t> previous steps if the user wants to ‘play again’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cap="none" dirty="0">
                <a:solidFill>
                  <a:schemeClr val="accent6">
                    <a:lumMod val="50000"/>
                  </a:schemeClr>
                </a:solidFill>
              </a:rPr>
              <a:t>Loop</a:t>
            </a:r>
            <a:r>
              <a:rPr lang="en-US" sz="1800" cap="none" dirty="0"/>
              <a:t> until the user chooses to exit the program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cap="non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6">
                    <a:lumMod val="50000"/>
                  </a:schemeClr>
                </a:solidFill>
              </a:rPr>
              <a:t>Generate</a:t>
            </a:r>
            <a:r>
              <a:rPr lang="en-US" sz="2000" cap="none" dirty="0"/>
              <a:t> a random number (target value) in a specified range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cap="none" dirty="0"/>
              <a:t>‘</a:t>
            </a:r>
            <a:r>
              <a:rPr lang="en-US" sz="1800" cap="none" dirty="0">
                <a:solidFill>
                  <a:schemeClr val="accent6">
                    <a:lumMod val="50000"/>
                  </a:schemeClr>
                </a:solidFill>
              </a:rPr>
              <a:t>Think</a:t>
            </a:r>
            <a:r>
              <a:rPr lang="en-US" sz="1800" cap="none" dirty="0"/>
              <a:t>’ of a number for the user to guess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9561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/>
              <a:t>Allow the user to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repeatedly</a:t>
            </a:r>
            <a:r>
              <a:rPr lang="en-US" cap="none" dirty="0"/>
              <a:t> attempt to guess the target value until correct OR the user gives up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Keep</a:t>
            </a:r>
            <a:r>
              <a:rPr lang="en-US" cap="none" dirty="0"/>
              <a:t> asking the user to try again or give up</a:t>
            </a:r>
            <a:br>
              <a:rPr lang="en-US" cap="none" dirty="0"/>
            </a:br>
            <a:endParaRPr lang="en-US" cap="none" dirty="0"/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Let</a:t>
            </a:r>
            <a:r>
              <a:rPr lang="en-US" cap="none" dirty="0"/>
              <a:t> the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guess</a:t>
            </a:r>
            <a:r>
              <a:rPr lang="en-US" cap="none" dirty="0"/>
              <a:t> and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provide</a:t>
            </a:r>
            <a:r>
              <a:rPr lang="en-US" cap="none" dirty="0"/>
              <a:t> them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feedback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Provide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feedback</a:t>
            </a:r>
            <a:r>
              <a:rPr lang="en-US" cap="none" dirty="0"/>
              <a:t> to the user about their guess to let them know if their guess is higher or lower than the target value</a:t>
            </a:r>
            <a:br>
              <a:rPr lang="en-US" cap="none" dirty="0"/>
            </a:br>
            <a:endParaRPr lang="en-US" cap="non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/>
              <a:t>After the user terminates the current guess (either correctly guessing or giving up),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ask</a:t>
            </a:r>
            <a:r>
              <a:rPr lang="en-US" cap="none" dirty="0"/>
              <a:t> if the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en-US" cap="none" dirty="0"/>
              <a:t> wants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another</a:t>
            </a:r>
            <a:r>
              <a:rPr lang="en-US" cap="none" dirty="0"/>
              <a:t> number (i.e. play again)</a:t>
            </a:r>
            <a:endParaRPr lang="en-US" cap="none" dirty="0">
              <a:solidFill>
                <a:srgbClr val="FFFF0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Ask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en-US" cap="none" dirty="0"/>
              <a:t> if they want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again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7761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The next step is to break the requirements into manageable pieces. In the example tasks, the break down (decomposition) of the problem was included in the analysis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After all the steps are fully understood and broken down, ‘re-assemble’ them to ensure they satisfy the original requirement(s). Again this step was inherent in the analysis step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Using the decomposed/broken down steps, it is possible to create a program flowchart, pseudocode or other documentation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408973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6527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044"/>
            <a:ext cx="10363826" cy="41761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/>
              <a:t>Begin main loop – repeat until user chooses to terminate the program	</a:t>
            </a:r>
            <a:r>
              <a:rPr lang="en-US" sz="1600" cap="none" dirty="0">
                <a:solidFill>
                  <a:schemeClr val="accent6">
                    <a:lumMod val="50000"/>
                  </a:schemeClr>
                </a:solidFill>
              </a:rPr>
              <a:t>Loop until the user chooses to exit the program</a:t>
            </a:r>
            <a:br>
              <a:rPr lang="en-US" sz="1600" cap="none" dirty="0"/>
            </a:br>
            <a:r>
              <a:rPr lang="en-US" sz="1600" cap="none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cap="none" dirty="0"/>
              <a:t>    Generate target value (random value) in specified range 		</a:t>
            </a:r>
            <a:r>
              <a:rPr lang="en-US" sz="1600" cap="none" dirty="0">
                <a:solidFill>
                  <a:schemeClr val="accent6">
                    <a:lumMod val="50000"/>
                  </a:schemeClr>
                </a:solidFill>
              </a:rPr>
              <a:t>‘Think’ of a number for the user to guess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cap="none" dirty="0"/>
            </a:br>
            <a:r>
              <a:rPr lang="en-US" sz="1600" cap="none" dirty="0"/>
              <a:t>    Begin ‘guessing’ loop – repeat until user gives up or guesses correctly	</a:t>
            </a:r>
            <a:r>
              <a:rPr lang="en-US" sz="1600" cap="none" dirty="0">
                <a:solidFill>
                  <a:schemeClr val="accent6">
                    <a:lumMod val="50000"/>
                  </a:schemeClr>
                </a:solidFill>
              </a:rPr>
              <a:t>Keep asking the user to try again or give 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cap="none" dirty="0"/>
            </a:br>
            <a:r>
              <a:rPr lang="en-US" sz="1600" cap="none" dirty="0"/>
              <a:t>        Prompt user for guess in specified range			</a:t>
            </a:r>
            <a:r>
              <a:rPr lang="en-US" sz="1600" cap="none" dirty="0">
                <a:solidFill>
                  <a:schemeClr val="accent6">
                    <a:lumMod val="50000"/>
                  </a:schemeClr>
                </a:solidFill>
              </a:rPr>
              <a:t>Let the user guess</a:t>
            </a:r>
            <a:br>
              <a:rPr lang="en-US" sz="1600" cap="none" dirty="0"/>
            </a:br>
            <a:r>
              <a:rPr lang="en-US" sz="1600" cap="none" dirty="0"/>
              <a:t>        Accept user’s guess with option to give 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368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3AA5-8C56-4D48-9EFB-FCB1B3F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652"/>
          </a:xfrm>
        </p:spPr>
        <p:txBody>
          <a:bodyPr/>
          <a:lstStyle/>
          <a:p>
            <a:r>
              <a:rPr lang="en-US" dirty="0">
                <a:effectLst/>
              </a:rPr>
              <a:t>Programming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6602-1FB0-4913-8442-EC9A7D835A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3170"/>
            <a:ext cx="10363826" cy="41880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/>
              <a:t>        Compare user’s guess to target value		</a:t>
            </a:r>
            <a:r>
              <a:rPr lang="en-US" sz="1800" cap="none" dirty="0">
                <a:solidFill>
                  <a:schemeClr val="accent6">
                    <a:lumMod val="50000"/>
                  </a:schemeClr>
                </a:solidFill>
              </a:rPr>
              <a:t>Provide feedback to the user about their guess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cap="none" dirty="0"/>
            </a:br>
            <a:r>
              <a:rPr lang="en-US" sz="1800" cap="none" dirty="0"/>
              <a:t>            If user’s guess is higher than the target value</a:t>
            </a:r>
            <a:br>
              <a:rPr lang="en-US" sz="1800" cap="none" dirty="0"/>
            </a:br>
            <a:r>
              <a:rPr lang="en-US" sz="1800" cap="none" dirty="0"/>
              <a:t>                Provide ‘Too high’ feedback statement</a:t>
            </a:r>
            <a:br>
              <a:rPr lang="en-US" sz="1800" cap="none" dirty="0"/>
            </a:br>
            <a:r>
              <a:rPr lang="en-US" sz="1800" cap="none" dirty="0"/>
              <a:t>            If user’s guess is lower than the target value</a:t>
            </a:r>
            <a:br>
              <a:rPr lang="en-US" sz="1800" cap="none" dirty="0"/>
            </a:br>
            <a:r>
              <a:rPr lang="en-US" sz="1800" cap="none" dirty="0"/>
              <a:t>                Provide ‘Too low’ feedback statement</a:t>
            </a:r>
            <a:br>
              <a:rPr lang="en-US" sz="1800" cap="none" dirty="0"/>
            </a:br>
            <a:r>
              <a:rPr lang="en-US" sz="1800" cap="none" dirty="0"/>
              <a:t>            If user’s guess is the same as the target value</a:t>
            </a:r>
            <a:br>
              <a:rPr lang="en-US" sz="1800" cap="none" dirty="0"/>
            </a:br>
            <a:r>
              <a:rPr lang="en-US" sz="1800" cap="none" dirty="0"/>
              <a:t>                Provide ‘Correct’ feedback statement</a:t>
            </a:r>
            <a:br>
              <a:rPr lang="en-US" sz="1800" cap="none" dirty="0"/>
            </a:br>
            <a:r>
              <a:rPr lang="en-US" sz="1800" cap="none" dirty="0"/>
              <a:t>            If user’s guess is the give up value</a:t>
            </a:r>
            <a:br>
              <a:rPr lang="en-US" sz="1800" cap="none" dirty="0"/>
            </a:br>
            <a:r>
              <a:rPr lang="en-US" sz="1800" cap="none" dirty="0"/>
              <a:t>                Provide ‘Give up’ feedback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cap="none" dirty="0"/>
            </a:br>
            <a:r>
              <a:rPr lang="en-US" sz="1800" cap="none" dirty="0"/>
              <a:t>    End guessing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cap="none" dirty="0"/>
              <a:t>    Prompt user to try to guess another			</a:t>
            </a:r>
            <a:r>
              <a:rPr lang="en-US" sz="1800" cap="none" dirty="0">
                <a:solidFill>
                  <a:schemeClr val="accent6">
                    <a:lumMod val="50000"/>
                  </a:schemeClr>
                </a:solidFill>
              </a:rPr>
              <a:t>Ask user if they want to try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cap="none" dirty="0"/>
            </a:br>
            <a:r>
              <a:rPr lang="en-US" sz="1800" cap="none" dirty="0"/>
              <a:t>End main loop</a:t>
            </a:r>
          </a:p>
        </p:txBody>
      </p:sp>
    </p:spTree>
    <p:extLst>
      <p:ext uri="{BB962C8B-B14F-4D97-AF65-F5344CB8AC3E}">
        <p14:creationId xmlns:p14="http://schemas.microsoft.com/office/powerpoint/2010/main" val="6229602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94</TotalTime>
  <Words>1185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Droplet</vt:lpstr>
      <vt:lpstr>Introduction to OOD/OOP – Day 2</vt:lpstr>
      <vt:lpstr>Agenda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</vt:lpstr>
      <vt:lpstr>Programming logic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OOD/OOP</dc:title>
  <dc:creator>Martin, Charles</dc:creator>
  <cp:lastModifiedBy>Martin, Charles</cp:lastModifiedBy>
  <cp:revision>14</cp:revision>
  <dcterms:created xsi:type="dcterms:W3CDTF">2020-02-02T02:05:59Z</dcterms:created>
  <dcterms:modified xsi:type="dcterms:W3CDTF">2020-06-17T04:27:23Z</dcterms:modified>
</cp:coreProperties>
</file>