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0" r:id="rId4"/>
    <p:sldId id="265" r:id="rId5"/>
    <p:sldId id="267" r:id="rId6"/>
    <p:sldId id="266" r:id="rId7"/>
    <p:sldId id="261" r:id="rId8"/>
    <p:sldId id="268" r:id="rId9"/>
    <p:sldId id="269" r:id="rId10"/>
    <p:sldId id="270" r:id="rId11"/>
    <p:sldId id="271" r:id="rId12"/>
    <p:sldId id="272" r:id="rId13"/>
    <p:sldId id="262" r:id="rId14"/>
    <p:sldId id="263" r:id="rId15"/>
    <p:sldId id="273" r:id="rId16"/>
    <p:sldId id="274" r:id="rId17"/>
    <p:sldId id="264" r:id="rId1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1" d="100"/>
          <a:sy n="81" d="100"/>
        </p:scale>
        <p:origin x="85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4/23/2020</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2838-1C50-49AC-9A52-2874C43A27FC}"/>
              </a:ext>
            </a:extLst>
          </p:cNvPr>
          <p:cNvSpPr>
            <a:spLocks noGrp="1"/>
          </p:cNvSpPr>
          <p:nvPr>
            <p:ph type="ctrTitle"/>
          </p:nvPr>
        </p:nvSpPr>
        <p:spPr/>
        <p:txBody>
          <a:bodyPr/>
          <a:lstStyle/>
          <a:p>
            <a:r>
              <a:rPr lang="en-US" dirty="0"/>
              <a:t>Memory and storage</a:t>
            </a:r>
          </a:p>
        </p:txBody>
      </p:sp>
      <p:sp>
        <p:nvSpPr>
          <p:cNvPr id="3" name="Subtitle 2">
            <a:extLst>
              <a:ext uri="{FF2B5EF4-FFF2-40B4-BE49-F238E27FC236}">
                <a16:creationId xmlns:a16="http://schemas.microsoft.com/office/drawing/2014/main" id="{6DB567FD-2482-4F8A-94F9-3C4188A350E6}"/>
              </a:ext>
            </a:extLst>
          </p:cNvPr>
          <p:cNvSpPr>
            <a:spLocks noGrp="1"/>
          </p:cNvSpPr>
          <p:nvPr>
            <p:ph type="subTitle" idx="1"/>
          </p:nvPr>
        </p:nvSpPr>
        <p:spPr/>
        <p:txBody>
          <a:bodyPr/>
          <a:lstStyle/>
          <a:p>
            <a:r>
              <a:rPr lang="en-US" dirty="0"/>
              <a:t>Bits &amp; Bytes</a:t>
            </a:r>
          </a:p>
        </p:txBody>
      </p:sp>
    </p:spTree>
    <p:extLst>
      <p:ext uri="{BB962C8B-B14F-4D97-AF65-F5344CB8AC3E}">
        <p14:creationId xmlns:p14="http://schemas.microsoft.com/office/powerpoint/2010/main" val="10941127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287-4F92-4B47-BBF4-F130FE1D981A}"/>
              </a:ext>
            </a:extLst>
          </p:cNvPr>
          <p:cNvSpPr>
            <a:spLocks noGrp="1"/>
          </p:cNvSpPr>
          <p:nvPr>
            <p:ph type="title"/>
          </p:nvPr>
        </p:nvSpPr>
        <p:spPr>
          <a:xfrm>
            <a:off x="913795" y="609600"/>
            <a:ext cx="10353761" cy="993569"/>
          </a:xfrm>
        </p:spPr>
        <p:txBody>
          <a:bodyPr/>
          <a:lstStyle/>
          <a:p>
            <a:r>
              <a:rPr lang="en-US" dirty="0"/>
              <a:t>Base Conversions</a:t>
            </a:r>
          </a:p>
        </p:txBody>
      </p:sp>
      <p:sp>
        <p:nvSpPr>
          <p:cNvPr id="3" name="Content Placeholder 2">
            <a:extLst>
              <a:ext uri="{FF2B5EF4-FFF2-40B4-BE49-F238E27FC236}">
                <a16:creationId xmlns:a16="http://schemas.microsoft.com/office/drawing/2014/main" id="{961114A5-ED54-459D-BCE9-4AFE091832D3}"/>
              </a:ext>
            </a:extLst>
          </p:cNvPr>
          <p:cNvSpPr>
            <a:spLocks noGrp="1"/>
          </p:cNvSpPr>
          <p:nvPr>
            <p:ph idx="1"/>
          </p:nvPr>
        </p:nvSpPr>
        <p:spPr>
          <a:xfrm>
            <a:off x="913795" y="1603169"/>
            <a:ext cx="10353762" cy="4188031"/>
          </a:xfrm>
        </p:spPr>
        <p:txBody>
          <a:bodyPr>
            <a:normAutofit/>
          </a:bodyPr>
          <a:lstStyle/>
          <a:p>
            <a:r>
              <a:rPr lang="en-US" sz="2400" dirty="0"/>
              <a:t>The process of converting from decimal to any other base is the same for all bases</a:t>
            </a:r>
          </a:p>
          <a:p>
            <a:pPr marL="800100" lvl="1" indent="-342900">
              <a:buFont typeface="+mj-lt"/>
              <a:buAutoNum type="arabicPeriod"/>
            </a:pPr>
            <a:r>
              <a:rPr lang="en-US" sz="2000" dirty="0"/>
              <a:t>Find the largest placeholder that is less than the decimal value being converted</a:t>
            </a:r>
          </a:p>
          <a:p>
            <a:pPr marL="800100" lvl="1" indent="-342900">
              <a:buFont typeface="+mj-lt"/>
              <a:buAutoNum type="arabicPeriod"/>
            </a:pPr>
            <a:r>
              <a:rPr lang="en-US" sz="2000" dirty="0"/>
              <a:t>Perform integer division on the decimal value, dividing it by the placeholder</a:t>
            </a:r>
          </a:p>
          <a:p>
            <a:pPr marL="800100" lvl="1" indent="-342900">
              <a:buFont typeface="+mj-lt"/>
              <a:buAutoNum type="arabicPeriod"/>
            </a:pPr>
            <a:r>
              <a:rPr lang="en-US" sz="2000" dirty="0"/>
              <a:t>Record the resulting value in the placeholder</a:t>
            </a:r>
          </a:p>
          <a:p>
            <a:pPr marL="800100" lvl="1" indent="-342900">
              <a:buFont typeface="+mj-lt"/>
              <a:buAutoNum type="arabicPeriod"/>
            </a:pPr>
            <a:r>
              <a:rPr lang="en-US" sz="2000" dirty="0"/>
              <a:t>Perform modulo division on the decimal value, dividing it by the placeholder</a:t>
            </a:r>
          </a:p>
          <a:p>
            <a:pPr marL="800100" lvl="1" indent="-342900">
              <a:buFont typeface="+mj-lt"/>
              <a:buAutoNum type="arabicPeriod"/>
            </a:pPr>
            <a:r>
              <a:rPr lang="en-US" sz="2000" dirty="0"/>
              <a:t>Use the remainder from step 3, and repeat steps 2-4 until the one’s place is reached</a:t>
            </a:r>
          </a:p>
          <a:p>
            <a:pPr marL="800100" lvl="1" indent="-342900">
              <a:buFont typeface="+mj-lt"/>
              <a:buAutoNum type="arabicPeriod"/>
            </a:pPr>
            <a:r>
              <a:rPr lang="en-US" sz="2000" dirty="0"/>
              <a:t>Record the remainder from step 4 in the one’s place</a:t>
            </a:r>
          </a:p>
        </p:txBody>
      </p:sp>
    </p:spTree>
    <p:extLst>
      <p:ext uri="{BB962C8B-B14F-4D97-AF65-F5344CB8AC3E}">
        <p14:creationId xmlns:p14="http://schemas.microsoft.com/office/powerpoint/2010/main" val="418054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287-4F92-4B47-BBF4-F130FE1D981A}"/>
              </a:ext>
            </a:extLst>
          </p:cNvPr>
          <p:cNvSpPr>
            <a:spLocks noGrp="1"/>
          </p:cNvSpPr>
          <p:nvPr>
            <p:ph type="title"/>
          </p:nvPr>
        </p:nvSpPr>
        <p:spPr>
          <a:xfrm>
            <a:off x="913795" y="609600"/>
            <a:ext cx="10353761" cy="993569"/>
          </a:xfrm>
        </p:spPr>
        <p:txBody>
          <a:bodyPr/>
          <a:lstStyle/>
          <a:p>
            <a:r>
              <a:rPr lang="en-US" dirty="0"/>
              <a:t>Base Conversions</a:t>
            </a:r>
          </a:p>
        </p:txBody>
      </p:sp>
      <p:sp>
        <p:nvSpPr>
          <p:cNvPr id="3" name="Content Placeholder 2">
            <a:extLst>
              <a:ext uri="{FF2B5EF4-FFF2-40B4-BE49-F238E27FC236}">
                <a16:creationId xmlns:a16="http://schemas.microsoft.com/office/drawing/2014/main" id="{961114A5-ED54-459D-BCE9-4AFE091832D3}"/>
              </a:ext>
            </a:extLst>
          </p:cNvPr>
          <p:cNvSpPr>
            <a:spLocks noGrp="1"/>
          </p:cNvSpPr>
          <p:nvPr>
            <p:ph idx="1"/>
          </p:nvPr>
        </p:nvSpPr>
        <p:spPr>
          <a:xfrm>
            <a:off x="913795" y="1603169"/>
            <a:ext cx="10353762" cy="4762005"/>
          </a:xfrm>
        </p:spPr>
        <p:txBody>
          <a:bodyPr>
            <a:normAutofit/>
          </a:bodyPr>
          <a:lstStyle/>
          <a:p>
            <a:r>
              <a:rPr lang="en-US" dirty="0"/>
              <a:t>Example – convert the decimal value 962 to hexadecimal</a:t>
            </a:r>
          </a:p>
          <a:p>
            <a:pPr marL="800100" lvl="1" indent="-342900">
              <a:buFont typeface="+mj-lt"/>
              <a:buAutoNum type="arabicPeriod"/>
            </a:pPr>
            <a:r>
              <a:rPr lang="en-US" dirty="0"/>
              <a:t>Find the largest placeholder that is less than the decimal value being converted</a:t>
            </a:r>
            <a:br>
              <a:rPr lang="en-US" dirty="0"/>
            </a:br>
            <a:r>
              <a:rPr lang="en-US" dirty="0"/>
              <a:t>962 would be between the 4096 and 256 placeholders, so start with the 256 placeholder</a:t>
            </a:r>
          </a:p>
          <a:p>
            <a:pPr marL="800100" lvl="1" indent="-342900">
              <a:buFont typeface="+mj-lt"/>
              <a:buAutoNum type="arabicPeriod"/>
            </a:pPr>
            <a:r>
              <a:rPr lang="en-US" dirty="0"/>
              <a:t>Perform integer division on the decimal value, dividing it by the placeholder</a:t>
            </a:r>
            <a:br>
              <a:rPr lang="en-US" dirty="0"/>
            </a:br>
            <a:r>
              <a:rPr lang="en-US" dirty="0"/>
              <a:t>962 / 256 = 3	194 / 16 = 12 or C</a:t>
            </a:r>
          </a:p>
          <a:p>
            <a:pPr marL="800100" lvl="1" indent="-342900">
              <a:buFont typeface="+mj-lt"/>
              <a:buAutoNum type="arabicPeriod"/>
            </a:pPr>
            <a:r>
              <a:rPr lang="en-US" dirty="0"/>
              <a:t>Record the resulting value in the placeholder</a:t>
            </a:r>
            <a:br>
              <a:rPr lang="en-US" dirty="0"/>
            </a:br>
            <a:r>
              <a:rPr lang="en-US" dirty="0"/>
              <a:t>3 	C	 2</a:t>
            </a:r>
          </a:p>
          <a:p>
            <a:pPr marL="800100" lvl="1" indent="-342900">
              <a:buFont typeface="+mj-lt"/>
              <a:buAutoNum type="arabicPeriod"/>
            </a:pPr>
            <a:r>
              <a:rPr lang="en-US" dirty="0"/>
              <a:t>Perform modulo division on the decimal value, dividing it by the placeholder</a:t>
            </a:r>
            <a:br>
              <a:rPr lang="en-US" dirty="0"/>
            </a:br>
            <a:r>
              <a:rPr lang="en-US" dirty="0"/>
              <a:t>962 % 256 = 194	194 % 16 = 2</a:t>
            </a:r>
          </a:p>
          <a:p>
            <a:pPr marL="800100" lvl="1" indent="-342900">
              <a:buFont typeface="+mj-lt"/>
              <a:buAutoNum type="arabicPeriod"/>
            </a:pPr>
            <a:r>
              <a:rPr lang="en-US" dirty="0"/>
              <a:t>Use the remainder from step 3, and repeat steps 2-4 until the one’s place is reached</a:t>
            </a:r>
          </a:p>
          <a:p>
            <a:pPr marL="800100" lvl="1" indent="-342900">
              <a:buFont typeface="+mj-lt"/>
              <a:buAutoNum type="arabicPeriod"/>
            </a:pPr>
            <a:r>
              <a:rPr lang="en-US" dirty="0"/>
              <a:t>Record the remainder from step 4 in the one’s place</a:t>
            </a:r>
            <a:br>
              <a:rPr lang="en-US" dirty="0"/>
            </a:br>
            <a:r>
              <a:rPr lang="en-US" dirty="0"/>
              <a:t>962 (decimal) equals 3C2 hexadecimal (written as 0X3C2 – the 0X means hexadecimal)</a:t>
            </a:r>
          </a:p>
        </p:txBody>
      </p:sp>
    </p:spTree>
    <p:extLst>
      <p:ext uri="{BB962C8B-B14F-4D97-AF65-F5344CB8AC3E}">
        <p14:creationId xmlns:p14="http://schemas.microsoft.com/office/powerpoint/2010/main" val="2590720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287-4F92-4B47-BBF4-F130FE1D981A}"/>
              </a:ext>
            </a:extLst>
          </p:cNvPr>
          <p:cNvSpPr>
            <a:spLocks noGrp="1"/>
          </p:cNvSpPr>
          <p:nvPr>
            <p:ph type="title"/>
          </p:nvPr>
        </p:nvSpPr>
        <p:spPr>
          <a:xfrm>
            <a:off x="913795" y="609600"/>
            <a:ext cx="10353761" cy="993569"/>
          </a:xfrm>
        </p:spPr>
        <p:txBody>
          <a:bodyPr/>
          <a:lstStyle/>
          <a:p>
            <a:r>
              <a:rPr lang="en-US" dirty="0"/>
              <a:t>Base Conversions</a:t>
            </a:r>
          </a:p>
        </p:txBody>
      </p:sp>
      <p:sp>
        <p:nvSpPr>
          <p:cNvPr id="3" name="Content Placeholder 2">
            <a:extLst>
              <a:ext uri="{FF2B5EF4-FFF2-40B4-BE49-F238E27FC236}">
                <a16:creationId xmlns:a16="http://schemas.microsoft.com/office/drawing/2014/main" id="{961114A5-ED54-459D-BCE9-4AFE091832D3}"/>
              </a:ext>
            </a:extLst>
          </p:cNvPr>
          <p:cNvSpPr>
            <a:spLocks noGrp="1"/>
          </p:cNvSpPr>
          <p:nvPr>
            <p:ph idx="1"/>
          </p:nvPr>
        </p:nvSpPr>
        <p:spPr>
          <a:xfrm>
            <a:off x="913795" y="1603169"/>
            <a:ext cx="10353762" cy="4188031"/>
          </a:xfrm>
        </p:spPr>
        <p:txBody>
          <a:bodyPr>
            <a:normAutofit/>
          </a:bodyPr>
          <a:lstStyle/>
          <a:p>
            <a:r>
              <a:rPr lang="en-US" dirty="0"/>
              <a:t>The process of converting to decimal from any other base is the same for all bases</a:t>
            </a:r>
          </a:p>
          <a:p>
            <a:pPr marL="800100" lvl="1" indent="-342900">
              <a:buFont typeface="+mj-lt"/>
              <a:buAutoNum type="arabicPeriod"/>
            </a:pPr>
            <a:r>
              <a:rPr lang="en-US" dirty="0"/>
              <a:t>Start with either the largest placeholder or the one’s placeholder</a:t>
            </a:r>
          </a:p>
          <a:p>
            <a:pPr marL="800100" lvl="1" indent="-342900">
              <a:buFont typeface="+mj-lt"/>
              <a:buAutoNum type="arabicPeriod"/>
            </a:pPr>
            <a:r>
              <a:rPr lang="en-US" dirty="0"/>
              <a:t>Multiple each placeholder by the value in the placeholder</a:t>
            </a:r>
          </a:p>
          <a:p>
            <a:pPr marL="800100" lvl="1" indent="-342900">
              <a:buFont typeface="+mj-lt"/>
              <a:buAutoNum type="arabicPeriod"/>
            </a:pPr>
            <a:r>
              <a:rPr lang="en-US" dirty="0"/>
              <a:t>Find the sum of all the products from set 2</a:t>
            </a:r>
          </a:p>
          <a:p>
            <a:r>
              <a:rPr lang="en-US" dirty="0"/>
              <a:t>Example – Convert 0x25B6 to decimal</a:t>
            </a:r>
          </a:p>
          <a:p>
            <a:pPr marL="800100" lvl="1" indent="-342900">
              <a:buFont typeface="+mj-lt"/>
              <a:buAutoNum type="arabicPeriod"/>
            </a:pPr>
            <a:r>
              <a:rPr lang="en-US" dirty="0"/>
              <a:t>Start with the 4096 place, multiply that by 2 			= 8192</a:t>
            </a:r>
          </a:p>
          <a:p>
            <a:pPr marL="800100" lvl="1" indent="-342900">
              <a:buFont typeface="+mj-lt"/>
              <a:buAutoNum type="arabicPeriod"/>
            </a:pPr>
            <a:r>
              <a:rPr lang="en-US" dirty="0"/>
              <a:t>Move to the 256 place, multiply that by 5			= 1280</a:t>
            </a:r>
          </a:p>
          <a:p>
            <a:pPr marL="800100" lvl="1" indent="-342900">
              <a:buFont typeface="+mj-lt"/>
              <a:buAutoNum type="arabicPeriod"/>
            </a:pPr>
            <a:r>
              <a:rPr lang="en-US" dirty="0"/>
              <a:t>Move to the 16 place, multiply that by B (11)			=   176</a:t>
            </a:r>
          </a:p>
          <a:p>
            <a:pPr marL="800100" lvl="1" indent="-342900">
              <a:buFont typeface="+mj-lt"/>
              <a:buAutoNum type="arabicPeriod"/>
            </a:pPr>
            <a:r>
              <a:rPr lang="en-US" dirty="0"/>
              <a:t>Finally the 1’s place is 6 (6 X 1 is 6)				=  </a:t>
            </a:r>
            <a:r>
              <a:rPr lang="en-US" u="sng" dirty="0"/>
              <a:t>     6</a:t>
            </a:r>
            <a:br>
              <a:rPr lang="en-US" u="sng" dirty="0"/>
            </a:br>
            <a:r>
              <a:rPr lang="en-US" dirty="0"/>
              <a:t>								= 9654</a:t>
            </a:r>
            <a:endParaRPr lang="en-US" u="sng" dirty="0"/>
          </a:p>
        </p:txBody>
      </p:sp>
    </p:spTree>
    <p:extLst>
      <p:ext uri="{BB962C8B-B14F-4D97-AF65-F5344CB8AC3E}">
        <p14:creationId xmlns:p14="http://schemas.microsoft.com/office/powerpoint/2010/main" val="2602904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287-4F92-4B47-BBF4-F130FE1D981A}"/>
              </a:ext>
            </a:extLst>
          </p:cNvPr>
          <p:cNvSpPr>
            <a:spLocks noGrp="1"/>
          </p:cNvSpPr>
          <p:nvPr>
            <p:ph type="title"/>
          </p:nvPr>
        </p:nvSpPr>
        <p:spPr>
          <a:xfrm>
            <a:off x="913795" y="609600"/>
            <a:ext cx="10353761" cy="993569"/>
          </a:xfrm>
        </p:spPr>
        <p:txBody>
          <a:bodyPr/>
          <a:lstStyle/>
          <a:p>
            <a:r>
              <a:rPr lang="en-US" dirty="0"/>
              <a:t>Base Conversions</a:t>
            </a:r>
          </a:p>
        </p:txBody>
      </p:sp>
      <p:sp>
        <p:nvSpPr>
          <p:cNvPr id="3" name="Content Placeholder 2">
            <a:extLst>
              <a:ext uri="{FF2B5EF4-FFF2-40B4-BE49-F238E27FC236}">
                <a16:creationId xmlns:a16="http://schemas.microsoft.com/office/drawing/2014/main" id="{961114A5-ED54-459D-BCE9-4AFE091832D3}"/>
              </a:ext>
            </a:extLst>
          </p:cNvPr>
          <p:cNvSpPr>
            <a:spLocks noGrp="1"/>
          </p:cNvSpPr>
          <p:nvPr>
            <p:ph idx="1"/>
          </p:nvPr>
        </p:nvSpPr>
        <p:spPr>
          <a:xfrm>
            <a:off x="913795" y="1603169"/>
            <a:ext cx="10353762" cy="4188031"/>
          </a:xfrm>
        </p:spPr>
        <p:txBody>
          <a:bodyPr>
            <a:normAutofit/>
          </a:bodyPr>
          <a:lstStyle/>
          <a:p>
            <a:r>
              <a:rPr lang="en-US" sz="2800" dirty="0"/>
              <a:t>We’ll do some practice problems on </a:t>
            </a:r>
            <a:r>
              <a:rPr lang="en-US" sz="2800" strike="sngStrike" dirty="0"/>
              <a:t>the board</a:t>
            </a:r>
            <a:r>
              <a:rPr lang="en-US" sz="2800" dirty="0"/>
              <a:t> now</a:t>
            </a:r>
          </a:p>
          <a:p>
            <a:pPr lvl="1"/>
            <a:r>
              <a:rPr lang="en-US" sz="2400" dirty="0"/>
              <a:t>Decimal to hexadecimal</a:t>
            </a:r>
          </a:p>
          <a:p>
            <a:pPr lvl="1"/>
            <a:r>
              <a:rPr lang="en-US" sz="2400" dirty="0"/>
              <a:t>Hexadecimal to decimal</a:t>
            </a:r>
          </a:p>
          <a:p>
            <a:pPr lvl="1"/>
            <a:r>
              <a:rPr lang="en-US" sz="2400" dirty="0"/>
              <a:t>Hexadecimal to binary</a:t>
            </a:r>
          </a:p>
          <a:p>
            <a:pPr lvl="1"/>
            <a:r>
              <a:rPr lang="en-US" sz="2400" dirty="0"/>
              <a:t>Binary to hexadecimal</a:t>
            </a:r>
          </a:p>
          <a:p>
            <a:pPr lvl="1"/>
            <a:r>
              <a:rPr lang="en-US" sz="2400" dirty="0"/>
              <a:t>Decimal to binary</a:t>
            </a:r>
          </a:p>
          <a:p>
            <a:pPr lvl="1"/>
            <a:r>
              <a:rPr lang="en-US" sz="2400" dirty="0"/>
              <a:t>Binary to Decimal</a:t>
            </a:r>
            <a:endParaRPr lang="en-US" dirty="0"/>
          </a:p>
        </p:txBody>
      </p:sp>
    </p:spTree>
    <p:extLst>
      <p:ext uri="{BB962C8B-B14F-4D97-AF65-F5344CB8AC3E}">
        <p14:creationId xmlns:p14="http://schemas.microsoft.com/office/powerpoint/2010/main" val="1526708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287-4F92-4B47-BBF4-F130FE1D981A}"/>
              </a:ext>
            </a:extLst>
          </p:cNvPr>
          <p:cNvSpPr>
            <a:spLocks noGrp="1"/>
          </p:cNvSpPr>
          <p:nvPr>
            <p:ph type="title"/>
          </p:nvPr>
        </p:nvSpPr>
        <p:spPr>
          <a:xfrm>
            <a:off x="913795" y="609600"/>
            <a:ext cx="10353761" cy="993569"/>
          </a:xfrm>
        </p:spPr>
        <p:txBody>
          <a:bodyPr/>
          <a:lstStyle/>
          <a:p>
            <a:r>
              <a:rPr lang="en-US" dirty="0"/>
              <a:t>Encoding and storage</a:t>
            </a:r>
          </a:p>
        </p:txBody>
      </p:sp>
      <p:sp>
        <p:nvSpPr>
          <p:cNvPr id="3" name="Content Placeholder 2">
            <a:extLst>
              <a:ext uri="{FF2B5EF4-FFF2-40B4-BE49-F238E27FC236}">
                <a16:creationId xmlns:a16="http://schemas.microsoft.com/office/drawing/2014/main" id="{961114A5-ED54-459D-BCE9-4AFE091832D3}"/>
              </a:ext>
            </a:extLst>
          </p:cNvPr>
          <p:cNvSpPr>
            <a:spLocks noGrp="1"/>
          </p:cNvSpPr>
          <p:nvPr>
            <p:ph idx="1"/>
          </p:nvPr>
        </p:nvSpPr>
        <p:spPr>
          <a:xfrm>
            <a:off x="913795" y="1603169"/>
            <a:ext cx="10353762" cy="4188031"/>
          </a:xfrm>
        </p:spPr>
        <p:txBody>
          <a:bodyPr>
            <a:normAutofit/>
          </a:bodyPr>
          <a:lstStyle/>
          <a:p>
            <a:r>
              <a:rPr lang="en-US" sz="2800" dirty="0"/>
              <a:t>Adding/</a:t>
            </a:r>
            <a:r>
              <a:rPr lang="en-US" sz="2800" dirty="0" err="1"/>
              <a:t>subtracing</a:t>
            </a:r>
            <a:r>
              <a:rPr lang="en-US" sz="2800" dirty="0"/>
              <a:t> binary values</a:t>
            </a:r>
          </a:p>
          <a:p>
            <a:pPr lvl="1"/>
            <a:r>
              <a:rPr lang="en-US" sz="2400" dirty="0"/>
              <a:t>This is the same as decimal addition/subtract</a:t>
            </a:r>
          </a:p>
          <a:p>
            <a:pPr lvl="1"/>
            <a:r>
              <a:rPr lang="en-US" sz="2400" dirty="0"/>
              <a:t>The difficult part is keeping track of carries/borrows</a:t>
            </a:r>
          </a:p>
          <a:p>
            <a:pPr lvl="1"/>
            <a:r>
              <a:rPr lang="en-US" sz="2400" dirty="0"/>
              <a:t>Examples (on board)</a:t>
            </a:r>
          </a:p>
        </p:txBody>
      </p:sp>
    </p:spTree>
    <p:extLst>
      <p:ext uri="{BB962C8B-B14F-4D97-AF65-F5344CB8AC3E}">
        <p14:creationId xmlns:p14="http://schemas.microsoft.com/office/powerpoint/2010/main" val="4091155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287-4F92-4B47-BBF4-F130FE1D981A}"/>
              </a:ext>
            </a:extLst>
          </p:cNvPr>
          <p:cNvSpPr>
            <a:spLocks noGrp="1"/>
          </p:cNvSpPr>
          <p:nvPr>
            <p:ph type="title"/>
          </p:nvPr>
        </p:nvSpPr>
        <p:spPr>
          <a:xfrm>
            <a:off x="913795" y="609600"/>
            <a:ext cx="10353761" cy="993569"/>
          </a:xfrm>
        </p:spPr>
        <p:txBody>
          <a:bodyPr/>
          <a:lstStyle/>
          <a:p>
            <a:r>
              <a:rPr lang="en-US" dirty="0"/>
              <a:t>Encoding and storage</a:t>
            </a:r>
          </a:p>
        </p:txBody>
      </p:sp>
      <p:sp>
        <p:nvSpPr>
          <p:cNvPr id="3" name="Content Placeholder 2">
            <a:extLst>
              <a:ext uri="{FF2B5EF4-FFF2-40B4-BE49-F238E27FC236}">
                <a16:creationId xmlns:a16="http://schemas.microsoft.com/office/drawing/2014/main" id="{961114A5-ED54-459D-BCE9-4AFE091832D3}"/>
              </a:ext>
            </a:extLst>
          </p:cNvPr>
          <p:cNvSpPr>
            <a:spLocks noGrp="1"/>
          </p:cNvSpPr>
          <p:nvPr>
            <p:ph idx="1"/>
          </p:nvPr>
        </p:nvSpPr>
        <p:spPr>
          <a:xfrm>
            <a:off x="913795" y="1603169"/>
            <a:ext cx="10353762" cy="4188031"/>
          </a:xfrm>
        </p:spPr>
        <p:txBody>
          <a:bodyPr>
            <a:normAutofit/>
          </a:bodyPr>
          <a:lstStyle/>
          <a:p>
            <a:r>
              <a:rPr lang="en-US" dirty="0"/>
              <a:t>Complements</a:t>
            </a:r>
          </a:p>
          <a:p>
            <a:pPr lvl="1"/>
            <a:r>
              <a:rPr lang="en-US" dirty="0"/>
              <a:t>Purpose – complements provide a way to represent negative values in binary</a:t>
            </a:r>
          </a:p>
          <a:p>
            <a:pPr lvl="1"/>
            <a:r>
              <a:rPr lang="en-US" dirty="0"/>
              <a:t>Ones complement – The negative value is represented by the binary inverse of the positive value, not used. It has two different representations of 0 (positive 0 and negative 0)</a:t>
            </a:r>
          </a:p>
          <a:p>
            <a:pPr lvl="1"/>
            <a:r>
              <a:rPr lang="en-US" dirty="0"/>
              <a:t>Twos complement – The negative values is represented by a slight modification to the ones complement</a:t>
            </a:r>
          </a:p>
          <a:p>
            <a:pPr lvl="2"/>
            <a:r>
              <a:rPr lang="en-US" dirty="0"/>
              <a:t>Find the one’s complement, then add one to the complement</a:t>
            </a:r>
          </a:p>
          <a:p>
            <a:pPr lvl="1"/>
            <a:r>
              <a:rPr lang="en-US" dirty="0"/>
              <a:t>Examples (on board)</a:t>
            </a:r>
          </a:p>
        </p:txBody>
      </p:sp>
    </p:spTree>
    <p:extLst>
      <p:ext uri="{BB962C8B-B14F-4D97-AF65-F5344CB8AC3E}">
        <p14:creationId xmlns:p14="http://schemas.microsoft.com/office/powerpoint/2010/main" val="3572164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287-4F92-4B47-BBF4-F130FE1D981A}"/>
              </a:ext>
            </a:extLst>
          </p:cNvPr>
          <p:cNvSpPr>
            <a:spLocks noGrp="1"/>
          </p:cNvSpPr>
          <p:nvPr>
            <p:ph type="title"/>
          </p:nvPr>
        </p:nvSpPr>
        <p:spPr>
          <a:xfrm>
            <a:off x="913795" y="609600"/>
            <a:ext cx="10353761" cy="993569"/>
          </a:xfrm>
        </p:spPr>
        <p:txBody>
          <a:bodyPr/>
          <a:lstStyle/>
          <a:p>
            <a:r>
              <a:rPr lang="en-US" dirty="0"/>
              <a:t>Encoding and storage</a:t>
            </a:r>
          </a:p>
        </p:txBody>
      </p:sp>
      <p:sp>
        <p:nvSpPr>
          <p:cNvPr id="3" name="Content Placeholder 2">
            <a:extLst>
              <a:ext uri="{FF2B5EF4-FFF2-40B4-BE49-F238E27FC236}">
                <a16:creationId xmlns:a16="http://schemas.microsoft.com/office/drawing/2014/main" id="{961114A5-ED54-459D-BCE9-4AFE091832D3}"/>
              </a:ext>
            </a:extLst>
          </p:cNvPr>
          <p:cNvSpPr>
            <a:spLocks noGrp="1"/>
          </p:cNvSpPr>
          <p:nvPr>
            <p:ph idx="1"/>
          </p:nvPr>
        </p:nvSpPr>
        <p:spPr>
          <a:xfrm>
            <a:off x="913795" y="1603169"/>
            <a:ext cx="10353762" cy="4188031"/>
          </a:xfrm>
        </p:spPr>
        <p:txBody>
          <a:bodyPr>
            <a:normAutofit/>
          </a:bodyPr>
          <a:lstStyle/>
          <a:p>
            <a:r>
              <a:rPr lang="en-US" dirty="0"/>
              <a:t>Endianness – refers to how bytes are arranged in memory</a:t>
            </a:r>
          </a:p>
          <a:p>
            <a:pPr lvl="1"/>
            <a:r>
              <a:rPr lang="en-US" dirty="0"/>
              <a:t>Big endian – the high order (most significant) bytes are stored first/to the left</a:t>
            </a:r>
          </a:p>
          <a:p>
            <a:pPr lvl="1"/>
            <a:r>
              <a:rPr lang="en-US" dirty="0"/>
              <a:t>Little endian – the high order bytes (most significant) bytes are stored last/to the right</a:t>
            </a:r>
          </a:p>
          <a:p>
            <a:pPr lvl="1"/>
            <a:r>
              <a:rPr lang="en-US" dirty="0"/>
              <a:t>The byte order is exactly opposite</a:t>
            </a:r>
          </a:p>
          <a:p>
            <a:pPr lvl="2"/>
            <a:r>
              <a:rPr lang="en-US" dirty="0"/>
              <a:t>Don’t confuse byte order with bit order</a:t>
            </a:r>
          </a:p>
          <a:p>
            <a:pPr lvl="1"/>
            <a:r>
              <a:rPr lang="en-US" dirty="0"/>
              <a:t>Examples (on board)</a:t>
            </a:r>
          </a:p>
        </p:txBody>
      </p:sp>
    </p:spTree>
    <p:extLst>
      <p:ext uri="{BB962C8B-B14F-4D97-AF65-F5344CB8AC3E}">
        <p14:creationId xmlns:p14="http://schemas.microsoft.com/office/powerpoint/2010/main" val="3266499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287-4F92-4B47-BBF4-F130FE1D981A}"/>
              </a:ext>
            </a:extLst>
          </p:cNvPr>
          <p:cNvSpPr>
            <a:spLocks noGrp="1"/>
          </p:cNvSpPr>
          <p:nvPr>
            <p:ph type="title"/>
          </p:nvPr>
        </p:nvSpPr>
        <p:spPr>
          <a:xfrm>
            <a:off x="913795" y="609600"/>
            <a:ext cx="10353761" cy="993569"/>
          </a:xfrm>
        </p:spPr>
        <p:txBody>
          <a:bodyPr/>
          <a:lstStyle/>
          <a:p>
            <a:r>
              <a:rPr lang="en-US" dirty="0"/>
              <a:t>Garbage collection</a:t>
            </a:r>
          </a:p>
        </p:txBody>
      </p:sp>
      <p:sp>
        <p:nvSpPr>
          <p:cNvPr id="3" name="Content Placeholder 2">
            <a:extLst>
              <a:ext uri="{FF2B5EF4-FFF2-40B4-BE49-F238E27FC236}">
                <a16:creationId xmlns:a16="http://schemas.microsoft.com/office/drawing/2014/main" id="{961114A5-ED54-459D-BCE9-4AFE091832D3}"/>
              </a:ext>
            </a:extLst>
          </p:cNvPr>
          <p:cNvSpPr>
            <a:spLocks noGrp="1"/>
          </p:cNvSpPr>
          <p:nvPr>
            <p:ph idx="1"/>
          </p:nvPr>
        </p:nvSpPr>
        <p:spPr>
          <a:xfrm>
            <a:off x="913795" y="1603169"/>
            <a:ext cx="10353762" cy="4188031"/>
          </a:xfrm>
        </p:spPr>
        <p:txBody>
          <a:bodyPr/>
          <a:lstStyle/>
          <a:p>
            <a:r>
              <a:rPr lang="en-US" dirty="0"/>
              <a:t>To keep the maximum amount of memory available to a program, it is necessary to free up memory when it is no longer being used</a:t>
            </a:r>
          </a:p>
          <a:p>
            <a:r>
              <a:rPr lang="en-US" dirty="0"/>
              <a:t>This is the responsibility of the Garbage Collection</a:t>
            </a:r>
          </a:p>
          <a:p>
            <a:r>
              <a:rPr lang="en-US" dirty="0"/>
              <a:t>In C# this happens automatically</a:t>
            </a:r>
          </a:p>
          <a:p>
            <a:pPr lvl="1"/>
            <a:r>
              <a:rPr lang="en-US" dirty="0"/>
              <a:t>Runs when the program has ‘extra’ processing cycles available</a:t>
            </a:r>
          </a:p>
          <a:p>
            <a:pPr lvl="1"/>
            <a:r>
              <a:rPr lang="en-US" dirty="0"/>
              <a:t>Can be called by a program to run immediately</a:t>
            </a:r>
          </a:p>
          <a:p>
            <a:r>
              <a:rPr lang="en-US" dirty="0"/>
              <a:t>The process of Garbage Collection is simple, any program data that is no longer being used and has gone out of scope is eligible to be garbage collected</a:t>
            </a:r>
          </a:p>
          <a:p>
            <a:pPr lvl="1"/>
            <a:r>
              <a:rPr lang="en-US" dirty="0"/>
              <a:t>Setting a reference to null, makes that reference eligible for </a:t>
            </a:r>
            <a:r>
              <a:rPr lang="en-US"/>
              <a:t>garbage collection</a:t>
            </a:r>
            <a:endParaRPr lang="en-US" dirty="0"/>
          </a:p>
        </p:txBody>
      </p:sp>
    </p:spTree>
    <p:extLst>
      <p:ext uri="{BB962C8B-B14F-4D97-AF65-F5344CB8AC3E}">
        <p14:creationId xmlns:p14="http://schemas.microsoft.com/office/powerpoint/2010/main" val="1898735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5212-2E84-42F4-A851-1E0E450263B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3AFD0BD-7C92-470B-9AD0-37F94CFA78B8}"/>
              </a:ext>
            </a:extLst>
          </p:cNvPr>
          <p:cNvSpPr>
            <a:spLocks noGrp="1"/>
          </p:cNvSpPr>
          <p:nvPr>
            <p:ph sz="half" idx="1"/>
          </p:nvPr>
        </p:nvSpPr>
        <p:spPr/>
        <p:txBody>
          <a:bodyPr/>
          <a:lstStyle/>
          <a:p>
            <a:r>
              <a:rPr lang="en-US" dirty="0"/>
              <a:t>Memory Allocation</a:t>
            </a:r>
          </a:p>
          <a:p>
            <a:pPr lvl="1"/>
            <a:r>
              <a:rPr lang="en-US" dirty="0"/>
              <a:t>Size of data</a:t>
            </a:r>
          </a:p>
          <a:p>
            <a:pPr lvl="1"/>
            <a:r>
              <a:rPr lang="en-US" dirty="0"/>
              <a:t>Data encoding</a:t>
            </a:r>
          </a:p>
          <a:p>
            <a:r>
              <a:rPr lang="en-US" dirty="0"/>
              <a:t>Number bases</a:t>
            </a:r>
          </a:p>
          <a:p>
            <a:pPr lvl="1"/>
            <a:r>
              <a:rPr lang="en-US" dirty="0"/>
              <a:t>Overview</a:t>
            </a:r>
          </a:p>
          <a:p>
            <a:pPr lvl="1"/>
            <a:r>
              <a:rPr lang="en-US" dirty="0"/>
              <a:t>Decimal</a:t>
            </a:r>
          </a:p>
          <a:p>
            <a:pPr lvl="1"/>
            <a:r>
              <a:rPr lang="en-US" dirty="0"/>
              <a:t>Binary</a:t>
            </a:r>
          </a:p>
          <a:p>
            <a:pPr lvl="1"/>
            <a:r>
              <a:rPr lang="en-US" dirty="0"/>
              <a:t>Hexadecimal</a:t>
            </a:r>
          </a:p>
        </p:txBody>
      </p:sp>
      <p:sp>
        <p:nvSpPr>
          <p:cNvPr id="4" name="Content Placeholder 3">
            <a:extLst>
              <a:ext uri="{FF2B5EF4-FFF2-40B4-BE49-F238E27FC236}">
                <a16:creationId xmlns:a16="http://schemas.microsoft.com/office/drawing/2014/main" id="{0C4D5166-B635-4671-BE81-686E021C7DDA}"/>
              </a:ext>
            </a:extLst>
          </p:cNvPr>
          <p:cNvSpPr>
            <a:spLocks noGrp="1"/>
          </p:cNvSpPr>
          <p:nvPr>
            <p:ph sz="half" idx="2"/>
          </p:nvPr>
        </p:nvSpPr>
        <p:spPr/>
        <p:txBody>
          <a:bodyPr/>
          <a:lstStyle/>
          <a:p>
            <a:r>
              <a:rPr lang="en-US" dirty="0"/>
              <a:t>Bases conversions</a:t>
            </a:r>
          </a:p>
          <a:p>
            <a:pPr lvl="1"/>
            <a:r>
              <a:rPr lang="en-US" dirty="0"/>
              <a:t>Decimal </a:t>
            </a:r>
            <a:r>
              <a:rPr lang="en-US" dirty="0">
                <a:sym typeface="Wingdings" panose="05000000000000000000" pitchFamily="2" charset="2"/>
              </a:rPr>
              <a:t> Hexadecimal  Decimal</a:t>
            </a:r>
          </a:p>
          <a:p>
            <a:pPr lvl="1"/>
            <a:r>
              <a:rPr lang="en-US" dirty="0">
                <a:sym typeface="Wingdings" panose="05000000000000000000" pitchFamily="2" charset="2"/>
              </a:rPr>
              <a:t>Hexadecimal  Binary  Hexadecimal</a:t>
            </a:r>
          </a:p>
          <a:p>
            <a:pPr lvl="1"/>
            <a:r>
              <a:rPr lang="en-US" dirty="0">
                <a:sym typeface="Wingdings" panose="05000000000000000000" pitchFamily="2" charset="2"/>
              </a:rPr>
              <a:t>Binary  Decimal  Binary</a:t>
            </a:r>
            <a:endParaRPr lang="en-US" dirty="0"/>
          </a:p>
          <a:p>
            <a:r>
              <a:rPr lang="en-US" dirty="0">
                <a:sym typeface="Wingdings" panose="05000000000000000000" pitchFamily="2" charset="2"/>
              </a:rPr>
              <a:t>Memory encoding/storage</a:t>
            </a:r>
          </a:p>
          <a:p>
            <a:pPr lvl="1"/>
            <a:r>
              <a:rPr lang="en-US" dirty="0">
                <a:sym typeface="Wingdings" panose="05000000000000000000" pitchFamily="2" charset="2"/>
              </a:rPr>
              <a:t>Complements</a:t>
            </a:r>
          </a:p>
          <a:p>
            <a:pPr lvl="1"/>
            <a:r>
              <a:rPr lang="en-US" dirty="0">
                <a:sym typeface="Wingdings" panose="05000000000000000000" pitchFamily="2" charset="2"/>
              </a:rPr>
              <a:t>Endian</a:t>
            </a:r>
          </a:p>
          <a:p>
            <a:r>
              <a:rPr lang="en-US" dirty="0">
                <a:sym typeface="Wingdings" panose="05000000000000000000" pitchFamily="2" charset="2"/>
              </a:rPr>
              <a:t>Garbage Collection</a:t>
            </a:r>
            <a:endParaRPr lang="en-US" dirty="0"/>
          </a:p>
        </p:txBody>
      </p:sp>
    </p:spTree>
    <p:extLst>
      <p:ext uri="{BB962C8B-B14F-4D97-AF65-F5344CB8AC3E}">
        <p14:creationId xmlns:p14="http://schemas.microsoft.com/office/powerpoint/2010/main" val="2961624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287-4F92-4B47-BBF4-F130FE1D981A}"/>
              </a:ext>
            </a:extLst>
          </p:cNvPr>
          <p:cNvSpPr>
            <a:spLocks noGrp="1"/>
          </p:cNvSpPr>
          <p:nvPr>
            <p:ph type="title"/>
          </p:nvPr>
        </p:nvSpPr>
        <p:spPr>
          <a:xfrm>
            <a:off x="913795" y="609600"/>
            <a:ext cx="10353761" cy="993569"/>
          </a:xfrm>
        </p:spPr>
        <p:txBody>
          <a:bodyPr/>
          <a:lstStyle/>
          <a:p>
            <a:r>
              <a:rPr lang="en-US" dirty="0"/>
              <a:t>Memory allocation</a:t>
            </a:r>
          </a:p>
        </p:txBody>
      </p:sp>
      <p:sp>
        <p:nvSpPr>
          <p:cNvPr id="3" name="Content Placeholder 2">
            <a:extLst>
              <a:ext uri="{FF2B5EF4-FFF2-40B4-BE49-F238E27FC236}">
                <a16:creationId xmlns:a16="http://schemas.microsoft.com/office/drawing/2014/main" id="{961114A5-ED54-459D-BCE9-4AFE091832D3}"/>
              </a:ext>
            </a:extLst>
          </p:cNvPr>
          <p:cNvSpPr>
            <a:spLocks noGrp="1"/>
          </p:cNvSpPr>
          <p:nvPr>
            <p:ph idx="1"/>
          </p:nvPr>
        </p:nvSpPr>
        <p:spPr>
          <a:xfrm>
            <a:off x="913795" y="1603169"/>
            <a:ext cx="10353762" cy="4188031"/>
          </a:xfrm>
        </p:spPr>
        <p:txBody>
          <a:bodyPr>
            <a:normAutofit/>
          </a:bodyPr>
          <a:lstStyle/>
          <a:p>
            <a:r>
              <a:rPr lang="en-US" dirty="0"/>
              <a:t>Size of data</a:t>
            </a:r>
          </a:p>
          <a:p>
            <a:pPr lvl="1"/>
            <a:r>
              <a:rPr lang="en-US" dirty="0">
                <a:solidFill>
                  <a:srgbClr val="FFFF00"/>
                </a:solidFill>
              </a:rPr>
              <a:t>All</a:t>
            </a:r>
            <a:r>
              <a:rPr lang="en-US" dirty="0"/>
              <a:t> </a:t>
            </a:r>
            <a:r>
              <a:rPr lang="en-US" dirty="0">
                <a:solidFill>
                  <a:srgbClr val="FFFF00"/>
                </a:solidFill>
              </a:rPr>
              <a:t>information</a:t>
            </a:r>
            <a:r>
              <a:rPr lang="en-US" dirty="0"/>
              <a:t> (programs and data) </a:t>
            </a:r>
            <a:r>
              <a:rPr lang="en-US" dirty="0">
                <a:solidFill>
                  <a:srgbClr val="FFFF00"/>
                </a:solidFill>
              </a:rPr>
              <a:t>is</a:t>
            </a:r>
            <a:r>
              <a:rPr lang="en-US" dirty="0"/>
              <a:t> a computer is stored in </a:t>
            </a:r>
            <a:r>
              <a:rPr lang="en-US" dirty="0">
                <a:solidFill>
                  <a:srgbClr val="FFFF00"/>
                </a:solidFill>
              </a:rPr>
              <a:t>binary</a:t>
            </a:r>
            <a:r>
              <a:rPr lang="en-US" dirty="0"/>
              <a:t> form</a:t>
            </a:r>
          </a:p>
          <a:p>
            <a:pPr lvl="1"/>
            <a:r>
              <a:rPr lang="en-US" dirty="0">
                <a:solidFill>
                  <a:srgbClr val="FFFF00"/>
                </a:solidFill>
              </a:rPr>
              <a:t>Binary</a:t>
            </a:r>
            <a:r>
              <a:rPr lang="en-US" dirty="0"/>
              <a:t> means </a:t>
            </a:r>
            <a:r>
              <a:rPr lang="en-US" dirty="0">
                <a:solidFill>
                  <a:srgbClr val="FFFF00"/>
                </a:solidFill>
              </a:rPr>
              <a:t>base 2</a:t>
            </a:r>
            <a:r>
              <a:rPr lang="en-US" dirty="0"/>
              <a:t>, or as it is often called “ones and zeroes”</a:t>
            </a:r>
          </a:p>
          <a:p>
            <a:pPr lvl="1"/>
            <a:r>
              <a:rPr lang="en-US" dirty="0"/>
              <a:t>To properly manage resources, the developer often needs to keep track of how much memory is being used by a program</a:t>
            </a:r>
          </a:p>
          <a:p>
            <a:pPr lvl="1"/>
            <a:r>
              <a:rPr lang="en-US" dirty="0"/>
              <a:t>Memory terms</a:t>
            </a:r>
          </a:p>
          <a:p>
            <a:pPr lvl="2"/>
            <a:r>
              <a:rPr lang="en-US" dirty="0">
                <a:solidFill>
                  <a:srgbClr val="FFFF00"/>
                </a:solidFill>
              </a:rPr>
              <a:t>Bit</a:t>
            </a:r>
            <a:r>
              <a:rPr lang="en-US" dirty="0"/>
              <a:t> – a single 1 or 0 </a:t>
            </a:r>
          </a:p>
          <a:p>
            <a:pPr lvl="2"/>
            <a:r>
              <a:rPr lang="en-US" dirty="0"/>
              <a:t>Nibble – a collection of 4 bits</a:t>
            </a:r>
          </a:p>
          <a:p>
            <a:pPr lvl="2"/>
            <a:r>
              <a:rPr lang="en-US" dirty="0">
                <a:solidFill>
                  <a:srgbClr val="FFFF00"/>
                </a:solidFill>
              </a:rPr>
              <a:t>Byte</a:t>
            </a:r>
            <a:r>
              <a:rPr lang="en-US" dirty="0"/>
              <a:t> – a group of 8 bits</a:t>
            </a:r>
          </a:p>
          <a:p>
            <a:pPr lvl="2"/>
            <a:r>
              <a:rPr lang="en-US" dirty="0"/>
              <a:t>Word &amp; </a:t>
            </a:r>
            <a:r>
              <a:rPr lang="en-US" dirty="0" err="1"/>
              <a:t>DWord</a:t>
            </a:r>
            <a:r>
              <a:rPr lang="en-US" dirty="0"/>
              <a:t> – 2 bytes / 4 bytes (size may vary depending on specific computer platform)</a:t>
            </a:r>
          </a:p>
        </p:txBody>
      </p:sp>
    </p:spTree>
    <p:extLst>
      <p:ext uri="{BB962C8B-B14F-4D97-AF65-F5344CB8AC3E}">
        <p14:creationId xmlns:p14="http://schemas.microsoft.com/office/powerpoint/2010/main" val="116998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287-4F92-4B47-BBF4-F130FE1D981A}"/>
              </a:ext>
            </a:extLst>
          </p:cNvPr>
          <p:cNvSpPr>
            <a:spLocks noGrp="1"/>
          </p:cNvSpPr>
          <p:nvPr>
            <p:ph type="title"/>
          </p:nvPr>
        </p:nvSpPr>
        <p:spPr>
          <a:xfrm>
            <a:off x="913795" y="609600"/>
            <a:ext cx="10353761" cy="993569"/>
          </a:xfrm>
        </p:spPr>
        <p:txBody>
          <a:bodyPr/>
          <a:lstStyle/>
          <a:p>
            <a:r>
              <a:rPr lang="en-US" dirty="0"/>
              <a:t>Memory allocation</a:t>
            </a:r>
          </a:p>
        </p:txBody>
      </p:sp>
      <p:sp>
        <p:nvSpPr>
          <p:cNvPr id="3" name="Content Placeholder 2">
            <a:extLst>
              <a:ext uri="{FF2B5EF4-FFF2-40B4-BE49-F238E27FC236}">
                <a16:creationId xmlns:a16="http://schemas.microsoft.com/office/drawing/2014/main" id="{961114A5-ED54-459D-BCE9-4AFE091832D3}"/>
              </a:ext>
            </a:extLst>
          </p:cNvPr>
          <p:cNvSpPr>
            <a:spLocks noGrp="1"/>
          </p:cNvSpPr>
          <p:nvPr>
            <p:ph idx="1"/>
          </p:nvPr>
        </p:nvSpPr>
        <p:spPr>
          <a:xfrm>
            <a:off x="913795" y="1603169"/>
            <a:ext cx="10353762" cy="4188031"/>
          </a:xfrm>
        </p:spPr>
        <p:txBody>
          <a:bodyPr>
            <a:normAutofit lnSpcReduction="10000"/>
          </a:bodyPr>
          <a:lstStyle/>
          <a:p>
            <a:r>
              <a:rPr lang="en-US" dirty="0"/>
              <a:t>Data encoding</a:t>
            </a:r>
          </a:p>
          <a:p>
            <a:pPr lvl="1"/>
            <a:r>
              <a:rPr lang="en-US" dirty="0"/>
              <a:t>Types of encoding</a:t>
            </a:r>
          </a:p>
          <a:p>
            <a:pPr lvl="2"/>
            <a:r>
              <a:rPr lang="en-US" dirty="0"/>
              <a:t>Value types are stored using encoding specifically for each data type</a:t>
            </a:r>
          </a:p>
          <a:p>
            <a:pPr lvl="2"/>
            <a:endParaRPr lang="en-US" dirty="0"/>
          </a:p>
          <a:p>
            <a:pPr lvl="2"/>
            <a:r>
              <a:rPr lang="en-US" dirty="0"/>
              <a:t>Integrals use simple mathematic binary encoding</a:t>
            </a:r>
          </a:p>
          <a:p>
            <a:pPr lvl="3"/>
            <a:r>
              <a:rPr lang="en-US" dirty="0"/>
              <a:t>Negative integrals use twos-complement to represent negative values</a:t>
            </a:r>
          </a:p>
          <a:p>
            <a:pPr lvl="2"/>
            <a:endParaRPr lang="en-US" dirty="0"/>
          </a:p>
          <a:p>
            <a:pPr lvl="2"/>
            <a:r>
              <a:rPr lang="en-US" dirty="0"/>
              <a:t>Floating-point values are stored with values representing three different parts</a:t>
            </a:r>
          </a:p>
          <a:p>
            <a:pPr lvl="3"/>
            <a:r>
              <a:rPr lang="en-US" dirty="0"/>
              <a:t>Sign bit – 0/1 </a:t>
            </a:r>
            <a:r>
              <a:rPr lang="en-US" dirty="0">
                <a:sym typeface="Wingdings" panose="05000000000000000000" pitchFamily="2" charset="2"/>
              </a:rPr>
              <a:t> positive/negative</a:t>
            </a:r>
          </a:p>
          <a:p>
            <a:pPr lvl="3"/>
            <a:r>
              <a:rPr lang="en-US" dirty="0">
                <a:sym typeface="Wingdings" panose="05000000000000000000" pitchFamily="2" charset="2"/>
              </a:rPr>
              <a:t>An exponent </a:t>
            </a:r>
          </a:p>
          <a:p>
            <a:pPr lvl="3"/>
            <a:r>
              <a:rPr lang="en-US" dirty="0">
                <a:sym typeface="Wingdings" panose="05000000000000000000" pitchFamily="2" charset="2"/>
              </a:rPr>
              <a:t>A mantissa</a:t>
            </a:r>
          </a:p>
          <a:p>
            <a:pPr lvl="3"/>
            <a:r>
              <a:rPr lang="en-US" dirty="0">
                <a:sym typeface="Wingdings" panose="05000000000000000000" pitchFamily="2" charset="2"/>
              </a:rPr>
              <a:t>The mantissa is raised to the exponent, then the sign is applied</a:t>
            </a:r>
          </a:p>
        </p:txBody>
      </p:sp>
    </p:spTree>
    <p:extLst>
      <p:ext uri="{BB962C8B-B14F-4D97-AF65-F5344CB8AC3E}">
        <p14:creationId xmlns:p14="http://schemas.microsoft.com/office/powerpoint/2010/main" val="305054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wipe(left)">
                                      <p:cBhvr>
                                        <p:cTn id="12" dur="500"/>
                                        <p:tgtEl>
                                          <p:spTgt spid="3">
                                            <p:txEl>
                                              <p:pRg st="4" end="4"/>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left)">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wipe(left)">
                                      <p:cBhvr>
                                        <p:cTn id="20" dur="500"/>
                                        <p:tgtEl>
                                          <p:spTgt spid="3">
                                            <p:txEl>
                                              <p:pRg st="7" end="7"/>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wipe(left)">
                                      <p:cBhvr>
                                        <p:cTn id="23" dur="500"/>
                                        <p:tgtEl>
                                          <p:spTgt spid="3">
                                            <p:txEl>
                                              <p:pRg st="8" end="8"/>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wipe(left)">
                                      <p:cBhvr>
                                        <p:cTn id="26" dur="500"/>
                                        <p:tgtEl>
                                          <p:spTgt spid="3">
                                            <p:txEl>
                                              <p:pRg st="9" end="9"/>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wipe(left)">
                                      <p:cBhvr>
                                        <p:cTn id="29" dur="500"/>
                                        <p:tgtEl>
                                          <p:spTgt spid="3">
                                            <p:txEl>
                                              <p:pRg st="10" end="10"/>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wipe(left)">
                                      <p:cBhvr>
                                        <p:cTn id="3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287-4F92-4B47-BBF4-F130FE1D981A}"/>
              </a:ext>
            </a:extLst>
          </p:cNvPr>
          <p:cNvSpPr>
            <a:spLocks noGrp="1"/>
          </p:cNvSpPr>
          <p:nvPr>
            <p:ph type="title"/>
          </p:nvPr>
        </p:nvSpPr>
        <p:spPr>
          <a:xfrm>
            <a:off x="913795" y="609600"/>
            <a:ext cx="10353761" cy="993569"/>
          </a:xfrm>
        </p:spPr>
        <p:txBody>
          <a:bodyPr/>
          <a:lstStyle/>
          <a:p>
            <a:r>
              <a:rPr lang="en-US" dirty="0"/>
              <a:t>Memory allocation</a:t>
            </a:r>
          </a:p>
        </p:txBody>
      </p:sp>
      <p:sp>
        <p:nvSpPr>
          <p:cNvPr id="3" name="Content Placeholder 2">
            <a:extLst>
              <a:ext uri="{FF2B5EF4-FFF2-40B4-BE49-F238E27FC236}">
                <a16:creationId xmlns:a16="http://schemas.microsoft.com/office/drawing/2014/main" id="{961114A5-ED54-459D-BCE9-4AFE091832D3}"/>
              </a:ext>
            </a:extLst>
          </p:cNvPr>
          <p:cNvSpPr>
            <a:spLocks noGrp="1"/>
          </p:cNvSpPr>
          <p:nvPr>
            <p:ph idx="1"/>
          </p:nvPr>
        </p:nvSpPr>
        <p:spPr>
          <a:xfrm>
            <a:off x="913795" y="1603169"/>
            <a:ext cx="10353762" cy="4188031"/>
          </a:xfrm>
        </p:spPr>
        <p:txBody>
          <a:bodyPr>
            <a:normAutofit/>
          </a:bodyPr>
          <a:lstStyle/>
          <a:p>
            <a:r>
              <a:rPr lang="en-US" dirty="0"/>
              <a:t>Data encoding</a:t>
            </a:r>
          </a:p>
          <a:p>
            <a:pPr lvl="1"/>
            <a:r>
              <a:rPr lang="en-US" dirty="0"/>
              <a:t>Types of encoding</a:t>
            </a:r>
          </a:p>
          <a:p>
            <a:pPr lvl="2"/>
            <a:r>
              <a:rPr lang="en-US" dirty="0">
                <a:sym typeface="Wingdings" panose="05000000000000000000" pitchFamily="2" charset="2"/>
              </a:rPr>
              <a:t>Characters are stored using 1, 2 or 4 bytes (UTF-8, UTF-16 or UTF-32)</a:t>
            </a:r>
          </a:p>
          <a:p>
            <a:pPr lvl="3"/>
            <a:r>
              <a:rPr lang="en-US" dirty="0">
                <a:sym typeface="Wingdings" panose="05000000000000000000" pitchFamily="2" charset="2"/>
              </a:rPr>
              <a:t>UTF/Unicode is a character encoding system based on ASCII (pronounced as-key) where each character is assigned a numeric equivalent (for example, the character ‘A’ has a value of 65 (decimal) or 41 (hexadecimal)</a:t>
            </a:r>
          </a:p>
          <a:p>
            <a:pPr lvl="3"/>
            <a:r>
              <a:rPr lang="en-US" dirty="0">
                <a:sym typeface="Wingdings" panose="05000000000000000000" pitchFamily="2" charset="2"/>
              </a:rPr>
              <a:t>The original ASCII encoding scheme was developed in the US. As other countries adopted the system, it was necessary to expand it beyond its original 7 bits (values 0-127) so that letters from other alphabets (such as Cyrillic) could be encoded. The early implementations were called ‘extended ASCII’</a:t>
            </a:r>
          </a:p>
          <a:p>
            <a:pPr lvl="3"/>
            <a:r>
              <a:rPr lang="en-US" dirty="0">
                <a:sym typeface="Wingdings" panose="05000000000000000000" pitchFamily="2" charset="2"/>
              </a:rPr>
              <a:t>Extended ASCII was still not adequate for some character sets (such as Kanji, katakana or hiragana) which led to the development of Unicode. There are several different Unicode schemes but almost all still use the original 0-127 values for the Latin (English) alphabet</a:t>
            </a:r>
          </a:p>
          <a:p>
            <a:pPr lvl="3"/>
            <a:endParaRPr lang="en-US" dirty="0"/>
          </a:p>
        </p:txBody>
      </p:sp>
    </p:spTree>
    <p:extLst>
      <p:ext uri="{BB962C8B-B14F-4D97-AF65-F5344CB8AC3E}">
        <p14:creationId xmlns:p14="http://schemas.microsoft.com/office/powerpoint/2010/main" val="2114473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287-4F92-4B47-BBF4-F130FE1D981A}"/>
              </a:ext>
            </a:extLst>
          </p:cNvPr>
          <p:cNvSpPr>
            <a:spLocks noGrp="1"/>
          </p:cNvSpPr>
          <p:nvPr>
            <p:ph type="title"/>
          </p:nvPr>
        </p:nvSpPr>
        <p:spPr>
          <a:xfrm>
            <a:off x="913795" y="609600"/>
            <a:ext cx="10353761" cy="993569"/>
          </a:xfrm>
        </p:spPr>
        <p:txBody>
          <a:bodyPr/>
          <a:lstStyle/>
          <a:p>
            <a:r>
              <a:rPr lang="en-US" dirty="0"/>
              <a:t>Memory allocation</a:t>
            </a:r>
          </a:p>
        </p:txBody>
      </p:sp>
      <p:sp>
        <p:nvSpPr>
          <p:cNvPr id="3" name="Content Placeholder 2">
            <a:extLst>
              <a:ext uri="{FF2B5EF4-FFF2-40B4-BE49-F238E27FC236}">
                <a16:creationId xmlns:a16="http://schemas.microsoft.com/office/drawing/2014/main" id="{961114A5-ED54-459D-BCE9-4AFE091832D3}"/>
              </a:ext>
            </a:extLst>
          </p:cNvPr>
          <p:cNvSpPr>
            <a:spLocks noGrp="1"/>
          </p:cNvSpPr>
          <p:nvPr>
            <p:ph idx="1"/>
          </p:nvPr>
        </p:nvSpPr>
        <p:spPr>
          <a:xfrm>
            <a:off x="913795" y="1603169"/>
            <a:ext cx="10353762" cy="4188031"/>
          </a:xfrm>
        </p:spPr>
        <p:txBody>
          <a:bodyPr>
            <a:normAutofit/>
          </a:bodyPr>
          <a:lstStyle/>
          <a:p>
            <a:r>
              <a:rPr lang="en-US" dirty="0"/>
              <a:t>The same group bits/bytes can represent a variety of data using the same bit pattern</a:t>
            </a:r>
          </a:p>
          <a:p>
            <a:pPr lvl="1"/>
            <a:r>
              <a:rPr lang="en-US" dirty="0"/>
              <a:t>Example, the binary value: 0100 0000 1111 0000 0000 0000 0000 0000 can represent</a:t>
            </a:r>
          </a:p>
          <a:p>
            <a:pPr lvl="2"/>
            <a:r>
              <a:rPr lang="en-US" dirty="0"/>
              <a:t>The int value 1,089, 470, 464 (or 40 F0 00 00 in hexadecimal)</a:t>
            </a:r>
          </a:p>
          <a:p>
            <a:pPr lvl="2"/>
            <a:r>
              <a:rPr lang="en-US" dirty="0"/>
              <a:t>The floating-point value 7.5</a:t>
            </a:r>
          </a:p>
          <a:p>
            <a:pPr lvl="2"/>
            <a:r>
              <a:rPr lang="en-US" dirty="0"/>
              <a:t>The ASCII characters @ </a:t>
            </a:r>
            <a:r>
              <a:rPr lang="en-US" dirty="0">
                <a:effectLst/>
              </a:rPr>
              <a:t>ð null </a:t>
            </a:r>
            <a:r>
              <a:rPr lang="en-US" dirty="0" err="1">
                <a:effectLst/>
              </a:rPr>
              <a:t>null</a:t>
            </a:r>
            <a:endParaRPr lang="en-US" dirty="0">
              <a:effectLst/>
            </a:endParaRPr>
          </a:p>
          <a:p>
            <a:pPr lvl="2"/>
            <a:r>
              <a:rPr lang="en-US" dirty="0">
                <a:effectLst/>
              </a:rPr>
              <a:t>The UTF-16BE character  䃰 (the CJK character for rock or stone)</a:t>
            </a:r>
          </a:p>
          <a:p>
            <a:r>
              <a:rPr lang="en-US" dirty="0">
                <a:effectLst/>
              </a:rPr>
              <a:t>It is the responsibility of the programming language/compiler to correctly encode/decode the binary values from/to actual </a:t>
            </a:r>
            <a:r>
              <a:rPr lang="en-US" dirty="0" err="1">
                <a:effectLst/>
              </a:rPr>
              <a:t>meaining</a:t>
            </a:r>
            <a:endParaRPr lang="en-US" dirty="0"/>
          </a:p>
          <a:p>
            <a:pPr lvl="2"/>
            <a:endParaRPr lang="en-US" dirty="0"/>
          </a:p>
          <a:p>
            <a:endParaRPr lang="en-US" dirty="0"/>
          </a:p>
        </p:txBody>
      </p:sp>
    </p:spTree>
    <p:extLst>
      <p:ext uri="{BB962C8B-B14F-4D97-AF65-F5344CB8AC3E}">
        <p14:creationId xmlns:p14="http://schemas.microsoft.com/office/powerpoint/2010/main" val="358786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287-4F92-4B47-BBF4-F130FE1D981A}"/>
              </a:ext>
            </a:extLst>
          </p:cNvPr>
          <p:cNvSpPr>
            <a:spLocks noGrp="1"/>
          </p:cNvSpPr>
          <p:nvPr>
            <p:ph type="title"/>
          </p:nvPr>
        </p:nvSpPr>
        <p:spPr>
          <a:xfrm>
            <a:off x="913795" y="609600"/>
            <a:ext cx="10353761" cy="993569"/>
          </a:xfrm>
        </p:spPr>
        <p:txBody>
          <a:bodyPr/>
          <a:lstStyle/>
          <a:p>
            <a:r>
              <a:rPr lang="en-US" dirty="0"/>
              <a:t>Number bases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1114A5-ED54-459D-BCE9-4AFE091832D3}"/>
                  </a:ext>
                </a:extLst>
              </p:cNvPr>
              <p:cNvSpPr>
                <a:spLocks noGrp="1"/>
              </p:cNvSpPr>
              <p:nvPr>
                <p:ph idx="1"/>
              </p:nvPr>
            </p:nvSpPr>
            <p:spPr>
              <a:xfrm>
                <a:off x="913795" y="1603169"/>
                <a:ext cx="10353762" cy="4188031"/>
              </a:xfrm>
            </p:spPr>
            <p:txBody>
              <a:bodyPr>
                <a:normAutofit/>
              </a:bodyPr>
              <a:lstStyle/>
              <a:p>
                <a:r>
                  <a:rPr lang="en-US" dirty="0"/>
                  <a:t>Overview</a:t>
                </a:r>
              </a:p>
              <a:p>
                <a:pPr lvl="1"/>
                <a:r>
                  <a:rPr lang="en-US" dirty="0"/>
                  <a:t>Number bases all follow the same rules</a:t>
                </a:r>
              </a:p>
              <a:p>
                <a:pPr lvl="2"/>
                <a:r>
                  <a:rPr lang="en-US" dirty="0"/>
                  <a:t>The placeholder immediately to the left of the decimal point is always the one’s place</a:t>
                </a:r>
              </a:p>
              <a:p>
                <a:pPr lvl="2"/>
                <a:r>
                  <a:rPr lang="en-US" dirty="0"/>
                  <a:t>To find the value of any placeholder, multiple the placeholder to the right by the base</a:t>
                </a:r>
              </a:p>
              <a:p>
                <a:pPr lvl="3"/>
                <a:r>
                  <a:rPr lang="en-US" dirty="0"/>
                  <a:t>For example, in base 10, to find the place holder to the left of the 1000’s place, multiple 1000 (placeholder to the right of the desired position) by the base (10 for decimal), to get 10000</a:t>
                </a:r>
              </a:p>
              <a:p>
                <a:pPr lvl="2"/>
                <a:r>
                  <a:rPr lang="en-US" dirty="0"/>
                  <a:t>The reason for this, is that each placeholder actually represents the base raised to the power of its position minus one </a:t>
                </a:r>
                <a:r>
                  <a:rPr lang="en-US" dirty="0">
                    <a:sym typeface="Wingdings" panose="05000000000000000000" pitchFamily="2" charset="2"/>
                  </a:rPr>
                  <a:t> </a:t>
                </a:r>
                <a14:m>
                  <m:oMath xmlns:m="http://schemas.openxmlformats.org/officeDocument/2006/math">
                    <m:sSup>
                      <m:sSupPr>
                        <m:ctrlPr>
                          <a:rPr lang="en-US" i="1">
                            <a:effectLst/>
                            <a:latin typeface="Cambria Math" panose="02040503050406030204" pitchFamily="18" charset="0"/>
                          </a:rPr>
                        </m:ctrlPr>
                      </m:sSupPr>
                      <m:e>
                        <m:r>
                          <a:rPr lang="en-US" i="1">
                            <a:effectLst/>
                            <a:latin typeface="Cambria Math" panose="02040503050406030204" pitchFamily="18" charset="0"/>
                          </a:rPr>
                          <m:t>𝑏</m:t>
                        </m:r>
                      </m:e>
                      <m:sup>
                        <m:r>
                          <a:rPr lang="en-US" i="1">
                            <a:effectLst/>
                            <a:latin typeface="Cambria Math" panose="02040503050406030204" pitchFamily="18" charset="0"/>
                          </a:rPr>
                          <m:t>3</m:t>
                        </m:r>
                      </m:sup>
                    </m:sSup>
                    <m:r>
                      <a:rPr lang="en-US" i="1">
                        <a:effectLst/>
                        <a:latin typeface="Cambria Math" panose="02040503050406030204" pitchFamily="18" charset="0"/>
                      </a:rPr>
                      <m:t>+</m:t>
                    </m:r>
                    <m:sSup>
                      <m:sSupPr>
                        <m:ctrlPr>
                          <a:rPr lang="en-US" i="1">
                            <a:effectLst/>
                            <a:latin typeface="Cambria Math" panose="02040503050406030204" pitchFamily="18" charset="0"/>
                          </a:rPr>
                        </m:ctrlPr>
                      </m:sSupPr>
                      <m:e>
                        <m:r>
                          <a:rPr lang="en-US" i="1">
                            <a:effectLst/>
                            <a:latin typeface="Cambria Math" panose="02040503050406030204" pitchFamily="18" charset="0"/>
                          </a:rPr>
                          <m:t>𝑏</m:t>
                        </m:r>
                      </m:e>
                      <m:sup>
                        <m:r>
                          <a:rPr lang="en-US" i="1">
                            <a:effectLst/>
                            <a:latin typeface="Cambria Math" panose="02040503050406030204" pitchFamily="18" charset="0"/>
                          </a:rPr>
                          <m:t>2</m:t>
                        </m:r>
                      </m:sup>
                    </m:sSup>
                    <m:r>
                      <a:rPr lang="en-US" i="1">
                        <a:effectLst/>
                        <a:latin typeface="Cambria Math" panose="02040503050406030204" pitchFamily="18" charset="0"/>
                      </a:rPr>
                      <m:t>+</m:t>
                    </m:r>
                    <m:sSup>
                      <m:sSupPr>
                        <m:ctrlPr>
                          <a:rPr lang="en-US" i="1">
                            <a:effectLst/>
                            <a:latin typeface="Cambria Math" panose="02040503050406030204" pitchFamily="18" charset="0"/>
                          </a:rPr>
                        </m:ctrlPr>
                      </m:sSupPr>
                      <m:e>
                        <m:r>
                          <a:rPr lang="en-US" i="1">
                            <a:effectLst/>
                            <a:latin typeface="Cambria Math" panose="02040503050406030204" pitchFamily="18" charset="0"/>
                          </a:rPr>
                          <m:t>𝑏</m:t>
                        </m:r>
                      </m:e>
                      <m:sup>
                        <m:r>
                          <a:rPr lang="en-US" i="1">
                            <a:effectLst/>
                            <a:latin typeface="Cambria Math" panose="02040503050406030204" pitchFamily="18" charset="0"/>
                          </a:rPr>
                          <m:t>1</m:t>
                        </m:r>
                      </m:sup>
                    </m:sSup>
                    <m:r>
                      <a:rPr lang="en-US" i="1">
                        <a:effectLst/>
                        <a:latin typeface="Cambria Math" panose="02040503050406030204" pitchFamily="18" charset="0"/>
                      </a:rPr>
                      <m:t>+</m:t>
                    </m:r>
                    <m:sSup>
                      <m:sSupPr>
                        <m:ctrlPr>
                          <a:rPr lang="en-US" i="1">
                            <a:effectLst/>
                            <a:latin typeface="Cambria Math" panose="02040503050406030204" pitchFamily="18" charset="0"/>
                          </a:rPr>
                        </m:ctrlPr>
                      </m:sSupPr>
                      <m:e>
                        <m:r>
                          <a:rPr lang="en-US" i="1">
                            <a:effectLst/>
                            <a:latin typeface="Cambria Math" panose="02040503050406030204" pitchFamily="18" charset="0"/>
                          </a:rPr>
                          <m:t>𝑏</m:t>
                        </m:r>
                      </m:e>
                      <m:sup>
                        <m:r>
                          <a:rPr lang="en-US" i="1">
                            <a:effectLst/>
                            <a:latin typeface="Cambria Math" panose="02040503050406030204" pitchFamily="18" charset="0"/>
                          </a:rPr>
                          <m:t>0</m:t>
                        </m:r>
                      </m:sup>
                    </m:sSup>
                  </m:oMath>
                </a14:m>
                <a:endParaRPr lang="en-US" dirty="0"/>
              </a:p>
              <a:p>
                <a:r>
                  <a:rPr lang="en-US" dirty="0"/>
                  <a:t>Decimal</a:t>
                </a:r>
              </a:p>
              <a:p>
                <a:pPr lvl="1"/>
                <a:r>
                  <a:rPr lang="en-US" dirty="0"/>
                  <a:t>Using the exponents in the previous section, the decimal values would be </a:t>
                </a:r>
                <a14:m>
                  <m:oMath xmlns:m="http://schemas.openxmlformats.org/officeDocument/2006/math">
                    <m:sSup>
                      <m:sSupPr>
                        <m:ctrlPr>
                          <a:rPr lang="en-US" i="1">
                            <a:effectLst/>
                            <a:latin typeface="Cambria Math" panose="02040503050406030204" pitchFamily="18" charset="0"/>
                          </a:rPr>
                        </m:ctrlPr>
                      </m:sSupPr>
                      <m:e>
                        <m:r>
                          <a:rPr lang="en-US" b="0" i="1" smtClean="0">
                            <a:effectLst/>
                            <a:latin typeface="Cambria Math" panose="02040503050406030204" pitchFamily="18" charset="0"/>
                          </a:rPr>
                          <m:t>10</m:t>
                        </m:r>
                      </m:e>
                      <m:sup>
                        <m:r>
                          <a:rPr lang="en-US" i="1">
                            <a:effectLst/>
                            <a:latin typeface="Cambria Math" panose="02040503050406030204" pitchFamily="18" charset="0"/>
                          </a:rPr>
                          <m:t>3</m:t>
                        </m:r>
                      </m:sup>
                    </m:sSup>
                    <m:r>
                      <a:rPr lang="en-US" i="1">
                        <a:effectLst/>
                        <a:latin typeface="Cambria Math" panose="02040503050406030204" pitchFamily="18" charset="0"/>
                      </a:rPr>
                      <m:t>+</m:t>
                    </m:r>
                    <m:sSup>
                      <m:sSupPr>
                        <m:ctrlPr>
                          <a:rPr lang="en-US" i="1">
                            <a:effectLst/>
                            <a:latin typeface="Cambria Math" panose="02040503050406030204" pitchFamily="18" charset="0"/>
                          </a:rPr>
                        </m:ctrlPr>
                      </m:sSupPr>
                      <m:e>
                        <m:r>
                          <a:rPr lang="en-US" b="0" i="1" smtClean="0">
                            <a:effectLst/>
                            <a:latin typeface="Cambria Math" panose="02040503050406030204" pitchFamily="18" charset="0"/>
                          </a:rPr>
                          <m:t>10</m:t>
                        </m:r>
                      </m:e>
                      <m:sup>
                        <m:r>
                          <a:rPr lang="en-US" i="1">
                            <a:effectLst/>
                            <a:latin typeface="Cambria Math" panose="02040503050406030204" pitchFamily="18" charset="0"/>
                          </a:rPr>
                          <m:t>2</m:t>
                        </m:r>
                      </m:sup>
                    </m:sSup>
                    <m:r>
                      <a:rPr lang="en-US" i="1">
                        <a:effectLst/>
                        <a:latin typeface="Cambria Math" panose="02040503050406030204" pitchFamily="18" charset="0"/>
                      </a:rPr>
                      <m:t>+</m:t>
                    </m:r>
                    <m:sSup>
                      <m:sSupPr>
                        <m:ctrlPr>
                          <a:rPr lang="en-US" i="1">
                            <a:effectLst/>
                            <a:latin typeface="Cambria Math" panose="02040503050406030204" pitchFamily="18" charset="0"/>
                          </a:rPr>
                        </m:ctrlPr>
                      </m:sSupPr>
                      <m:e>
                        <m:r>
                          <a:rPr lang="en-US" b="0" i="1" smtClean="0">
                            <a:effectLst/>
                            <a:latin typeface="Cambria Math" panose="02040503050406030204" pitchFamily="18" charset="0"/>
                          </a:rPr>
                          <m:t>10</m:t>
                        </m:r>
                      </m:e>
                      <m:sup>
                        <m:r>
                          <a:rPr lang="en-US" i="1">
                            <a:effectLst/>
                            <a:latin typeface="Cambria Math" panose="02040503050406030204" pitchFamily="18" charset="0"/>
                          </a:rPr>
                          <m:t>1</m:t>
                        </m:r>
                      </m:sup>
                    </m:sSup>
                    <m:r>
                      <a:rPr lang="en-US" i="1">
                        <a:effectLst/>
                        <a:latin typeface="Cambria Math" panose="02040503050406030204" pitchFamily="18" charset="0"/>
                      </a:rPr>
                      <m:t>+</m:t>
                    </m:r>
                    <m:sSup>
                      <m:sSupPr>
                        <m:ctrlPr>
                          <a:rPr lang="en-US" i="1">
                            <a:effectLst/>
                            <a:latin typeface="Cambria Math" panose="02040503050406030204" pitchFamily="18" charset="0"/>
                          </a:rPr>
                        </m:ctrlPr>
                      </m:sSupPr>
                      <m:e>
                        <m:r>
                          <a:rPr lang="en-US" b="0" i="1" smtClean="0">
                            <a:effectLst/>
                            <a:latin typeface="Cambria Math" panose="02040503050406030204" pitchFamily="18" charset="0"/>
                          </a:rPr>
                          <m:t>10</m:t>
                        </m:r>
                      </m:e>
                      <m:sup>
                        <m:r>
                          <a:rPr lang="en-US" i="1">
                            <a:effectLst/>
                            <a:latin typeface="Cambria Math" panose="02040503050406030204" pitchFamily="18" charset="0"/>
                          </a:rPr>
                          <m:t>0</m:t>
                        </m:r>
                      </m:sup>
                    </m:sSup>
                  </m:oMath>
                </a14:m>
                <a:r>
                  <a:rPr lang="en-US" dirty="0"/>
                  <a:t> places or the 1000 – 100 – 10 – 1 places</a:t>
                </a:r>
              </a:p>
            </p:txBody>
          </p:sp>
        </mc:Choice>
        <mc:Fallback xmlns="">
          <p:sp>
            <p:nvSpPr>
              <p:cNvPr id="3" name="Content Placeholder 2">
                <a:extLst>
                  <a:ext uri="{FF2B5EF4-FFF2-40B4-BE49-F238E27FC236}">
                    <a16:creationId xmlns:a16="http://schemas.microsoft.com/office/drawing/2014/main" id="{961114A5-ED54-459D-BCE9-4AFE091832D3}"/>
                  </a:ext>
                </a:extLst>
              </p:cNvPr>
              <p:cNvSpPr>
                <a:spLocks noGrp="1" noRot="1" noChangeAspect="1" noMove="1" noResize="1" noEditPoints="1" noAdjustHandles="1" noChangeArrowheads="1" noChangeShapeType="1" noTextEdit="1"/>
              </p:cNvSpPr>
              <p:nvPr>
                <p:ph idx="1"/>
              </p:nvPr>
            </p:nvSpPr>
            <p:spPr>
              <a:xfrm>
                <a:off x="913795" y="1603169"/>
                <a:ext cx="10353762" cy="4188031"/>
              </a:xfrm>
              <a:blipFill>
                <a:blip r:embed="rId2"/>
                <a:stretch>
                  <a:fillRect l="-648" t="-291" r="-707"/>
                </a:stretch>
              </a:blipFill>
            </p:spPr>
            <p:txBody>
              <a:bodyPr/>
              <a:lstStyle/>
              <a:p>
                <a:r>
                  <a:rPr lang="en-US">
                    <a:noFill/>
                  </a:rPr>
                  <a:t> </a:t>
                </a:r>
              </a:p>
            </p:txBody>
          </p:sp>
        </mc:Fallback>
      </mc:AlternateContent>
    </p:spTree>
    <p:extLst>
      <p:ext uri="{BB962C8B-B14F-4D97-AF65-F5344CB8AC3E}">
        <p14:creationId xmlns:p14="http://schemas.microsoft.com/office/powerpoint/2010/main" val="326886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287-4F92-4B47-BBF4-F130FE1D981A}"/>
              </a:ext>
            </a:extLst>
          </p:cNvPr>
          <p:cNvSpPr>
            <a:spLocks noGrp="1"/>
          </p:cNvSpPr>
          <p:nvPr>
            <p:ph type="title"/>
          </p:nvPr>
        </p:nvSpPr>
        <p:spPr>
          <a:xfrm>
            <a:off x="913795" y="609600"/>
            <a:ext cx="10353761" cy="993569"/>
          </a:xfrm>
        </p:spPr>
        <p:txBody>
          <a:bodyPr/>
          <a:lstStyle/>
          <a:p>
            <a:r>
              <a:rPr lang="en-US" dirty="0"/>
              <a:t>Number bases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61114A5-ED54-459D-BCE9-4AFE091832D3}"/>
                  </a:ext>
                </a:extLst>
              </p:cNvPr>
              <p:cNvSpPr>
                <a:spLocks noGrp="1"/>
              </p:cNvSpPr>
              <p:nvPr>
                <p:ph idx="1"/>
              </p:nvPr>
            </p:nvSpPr>
            <p:spPr>
              <a:xfrm>
                <a:off x="913795" y="1603169"/>
                <a:ext cx="10353762" cy="4188031"/>
              </a:xfrm>
            </p:spPr>
            <p:txBody>
              <a:bodyPr>
                <a:normAutofit/>
              </a:bodyPr>
              <a:lstStyle/>
              <a:p>
                <a:r>
                  <a:rPr lang="en-US" dirty="0"/>
                  <a:t>Binary</a:t>
                </a:r>
              </a:p>
              <a:p>
                <a:pPr lvl="1"/>
                <a:r>
                  <a:rPr lang="en-US" dirty="0"/>
                  <a:t>The binary values would be </a:t>
                </a:r>
                <a14:m>
                  <m:oMath xmlns:m="http://schemas.openxmlformats.org/officeDocument/2006/math">
                    <m:sSup>
                      <m:sSupPr>
                        <m:ctrlPr>
                          <a:rPr lang="en-US" i="1">
                            <a:effectLst/>
                            <a:latin typeface="Cambria Math" panose="02040503050406030204" pitchFamily="18" charset="0"/>
                          </a:rPr>
                        </m:ctrlPr>
                      </m:sSupPr>
                      <m:e>
                        <m:r>
                          <a:rPr lang="en-US" b="0" i="1" smtClean="0">
                            <a:effectLst/>
                            <a:latin typeface="Cambria Math" panose="02040503050406030204" pitchFamily="18" charset="0"/>
                          </a:rPr>
                          <m:t>2</m:t>
                        </m:r>
                      </m:e>
                      <m:sup>
                        <m:r>
                          <a:rPr lang="en-US" i="1">
                            <a:effectLst/>
                            <a:latin typeface="Cambria Math" panose="02040503050406030204" pitchFamily="18" charset="0"/>
                          </a:rPr>
                          <m:t>3</m:t>
                        </m:r>
                      </m:sup>
                    </m:sSup>
                    <m:r>
                      <a:rPr lang="en-US" i="1">
                        <a:effectLst/>
                        <a:latin typeface="Cambria Math" panose="02040503050406030204" pitchFamily="18" charset="0"/>
                      </a:rPr>
                      <m:t>+</m:t>
                    </m:r>
                    <m:sSup>
                      <m:sSupPr>
                        <m:ctrlPr>
                          <a:rPr lang="en-US" i="1">
                            <a:effectLst/>
                            <a:latin typeface="Cambria Math" panose="02040503050406030204" pitchFamily="18" charset="0"/>
                          </a:rPr>
                        </m:ctrlPr>
                      </m:sSupPr>
                      <m:e>
                        <m:r>
                          <a:rPr lang="en-US" b="0" i="1" smtClean="0">
                            <a:effectLst/>
                            <a:latin typeface="Cambria Math" panose="02040503050406030204" pitchFamily="18" charset="0"/>
                          </a:rPr>
                          <m:t>2</m:t>
                        </m:r>
                      </m:e>
                      <m:sup>
                        <m:r>
                          <a:rPr lang="en-US" i="1">
                            <a:effectLst/>
                            <a:latin typeface="Cambria Math" panose="02040503050406030204" pitchFamily="18" charset="0"/>
                          </a:rPr>
                          <m:t>2</m:t>
                        </m:r>
                      </m:sup>
                    </m:sSup>
                    <m:r>
                      <a:rPr lang="en-US" i="1">
                        <a:effectLst/>
                        <a:latin typeface="Cambria Math" panose="02040503050406030204" pitchFamily="18" charset="0"/>
                      </a:rPr>
                      <m:t>+</m:t>
                    </m:r>
                    <m:sSup>
                      <m:sSupPr>
                        <m:ctrlPr>
                          <a:rPr lang="en-US" i="1">
                            <a:effectLst/>
                            <a:latin typeface="Cambria Math" panose="02040503050406030204" pitchFamily="18" charset="0"/>
                          </a:rPr>
                        </m:ctrlPr>
                      </m:sSupPr>
                      <m:e>
                        <m:r>
                          <a:rPr lang="en-US" b="0" i="1" smtClean="0">
                            <a:effectLst/>
                            <a:latin typeface="Cambria Math" panose="02040503050406030204" pitchFamily="18" charset="0"/>
                          </a:rPr>
                          <m:t>2</m:t>
                        </m:r>
                      </m:e>
                      <m:sup>
                        <m:r>
                          <a:rPr lang="en-US" i="1">
                            <a:effectLst/>
                            <a:latin typeface="Cambria Math" panose="02040503050406030204" pitchFamily="18" charset="0"/>
                          </a:rPr>
                          <m:t>1</m:t>
                        </m:r>
                      </m:sup>
                    </m:sSup>
                    <m:r>
                      <a:rPr lang="en-US" i="1">
                        <a:effectLst/>
                        <a:latin typeface="Cambria Math" panose="02040503050406030204" pitchFamily="18" charset="0"/>
                      </a:rPr>
                      <m:t>+</m:t>
                    </m:r>
                    <m:sSup>
                      <m:sSupPr>
                        <m:ctrlPr>
                          <a:rPr lang="en-US" i="1">
                            <a:effectLst/>
                            <a:latin typeface="Cambria Math" panose="02040503050406030204" pitchFamily="18" charset="0"/>
                          </a:rPr>
                        </m:ctrlPr>
                      </m:sSupPr>
                      <m:e>
                        <m:r>
                          <a:rPr lang="en-US" b="0" i="1" smtClean="0">
                            <a:effectLst/>
                            <a:latin typeface="Cambria Math" panose="02040503050406030204" pitchFamily="18" charset="0"/>
                          </a:rPr>
                          <m:t>2</m:t>
                        </m:r>
                      </m:e>
                      <m:sup>
                        <m:r>
                          <a:rPr lang="en-US" i="1">
                            <a:effectLst/>
                            <a:latin typeface="Cambria Math" panose="02040503050406030204" pitchFamily="18" charset="0"/>
                          </a:rPr>
                          <m:t>0</m:t>
                        </m:r>
                      </m:sup>
                    </m:sSup>
                  </m:oMath>
                </a14:m>
                <a:r>
                  <a:rPr lang="en-US" dirty="0"/>
                  <a:t> places or the 8 – 4 – 2 – 1 places</a:t>
                </a:r>
              </a:p>
              <a:p>
                <a:r>
                  <a:rPr lang="en-US" dirty="0"/>
                  <a:t>Hexadecimal</a:t>
                </a:r>
              </a:p>
              <a:p>
                <a:pPr lvl="1"/>
                <a:r>
                  <a:rPr lang="en-US" dirty="0"/>
                  <a:t>The hexadecimal values would be </a:t>
                </a:r>
                <a14:m>
                  <m:oMath xmlns:m="http://schemas.openxmlformats.org/officeDocument/2006/math">
                    <m:sSup>
                      <m:sSupPr>
                        <m:ctrlPr>
                          <a:rPr lang="en-US" i="1">
                            <a:effectLst/>
                            <a:latin typeface="Cambria Math" panose="02040503050406030204" pitchFamily="18" charset="0"/>
                          </a:rPr>
                        </m:ctrlPr>
                      </m:sSupPr>
                      <m:e>
                        <m:r>
                          <a:rPr lang="en-US" b="0" i="1" smtClean="0">
                            <a:effectLst/>
                            <a:latin typeface="Cambria Math" panose="02040503050406030204" pitchFamily="18" charset="0"/>
                          </a:rPr>
                          <m:t>16</m:t>
                        </m:r>
                      </m:e>
                      <m:sup>
                        <m:r>
                          <a:rPr lang="en-US" i="1">
                            <a:effectLst/>
                            <a:latin typeface="Cambria Math" panose="02040503050406030204" pitchFamily="18" charset="0"/>
                          </a:rPr>
                          <m:t>3</m:t>
                        </m:r>
                      </m:sup>
                    </m:sSup>
                    <m:r>
                      <a:rPr lang="en-US" i="1">
                        <a:effectLst/>
                        <a:latin typeface="Cambria Math" panose="02040503050406030204" pitchFamily="18" charset="0"/>
                      </a:rPr>
                      <m:t>+</m:t>
                    </m:r>
                    <m:sSup>
                      <m:sSupPr>
                        <m:ctrlPr>
                          <a:rPr lang="en-US" i="1">
                            <a:effectLst/>
                            <a:latin typeface="Cambria Math" panose="02040503050406030204" pitchFamily="18" charset="0"/>
                          </a:rPr>
                        </m:ctrlPr>
                      </m:sSupPr>
                      <m:e>
                        <m:r>
                          <a:rPr lang="en-US" b="0" i="1" smtClean="0">
                            <a:effectLst/>
                            <a:latin typeface="Cambria Math" panose="02040503050406030204" pitchFamily="18" charset="0"/>
                          </a:rPr>
                          <m:t>16</m:t>
                        </m:r>
                      </m:e>
                      <m:sup>
                        <m:r>
                          <a:rPr lang="en-US" i="1">
                            <a:effectLst/>
                            <a:latin typeface="Cambria Math" panose="02040503050406030204" pitchFamily="18" charset="0"/>
                          </a:rPr>
                          <m:t>2</m:t>
                        </m:r>
                      </m:sup>
                    </m:sSup>
                    <m:r>
                      <a:rPr lang="en-US" i="1">
                        <a:effectLst/>
                        <a:latin typeface="Cambria Math" panose="02040503050406030204" pitchFamily="18" charset="0"/>
                      </a:rPr>
                      <m:t>+</m:t>
                    </m:r>
                    <m:sSup>
                      <m:sSupPr>
                        <m:ctrlPr>
                          <a:rPr lang="en-US" i="1" smtClean="0">
                            <a:effectLst/>
                            <a:latin typeface="Cambria Math" panose="02040503050406030204" pitchFamily="18" charset="0"/>
                          </a:rPr>
                        </m:ctrlPr>
                      </m:sSupPr>
                      <m:e>
                        <m:r>
                          <a:rPr lang="en-US" i="1">
                            <a:effectLst/>
                            <a:latin typeface="Cambria Math" panose="02040503050406030204" pitchFamily="18" charset="0"/>
                          </a:rPr>
                          <m:t>16</m:t>
                        </m:r>
                      </m:e>
                      <m:sup>
                        <m:r>
                          <a:rPr lang="en-US" i="1">
                            <a:effectLst/>
                            <a:latin typeface="Cambria Math" panose="02040503050406030204" pitchFamily="18" charset="0"/>
                          </a:rPr>
                          <m:t>1</m:t>
                        </m:r>
                      </m:sup>
                    </m:sSup>
                    <m:r>
                      <a:rPr lang="en-US" i="1">
                        <a:effectLst/>
                        <a:latin typeface="Cambria Math" panose="02040503050406030204" pitchFamily="18" charset="0"/>
                      </a:rPr>
                      <m:t>+</m:t>
                    </m:r>
                    <m:sSup>
                      <m:sSupPr>
                        <m:ctrlPr>
                          <a:rPr lang="en-US" i="1">
                            <a:effectLst/>
                            <a:latin typeface="Cambria Math" panose="02040503050406030204" pitchFamily="18" charset="0"/>
                          </a:rPr>
                        </m:ctrlPr>
                      </m:sSupPr>
                      <m:e>
                        <m:r>
                          <a:rPr lang="en-US" i="1">
                            <a:effectLst/>
                            <a:latin typeface="Cambria Math" panose="02040503050406030204" pitchFamily="18" charset="0"/>
                          </a:rPr>
                          <m:t>16</m:t>
                        </m:r>
                      </m:e>
                      <m:sup>
                        <m:r>
                          <a:rPr lang="en-US" i="1">
                            <a:effectLst/>
                            <a:latin typeface="Cambria Math" panose="02040503050406030204" pitchFamily="18" charset="0"/>
                          </a:rPr>
                          <m:t>0</m:t>
                        </m:r>
                      </m:sup>
                    </m:sSup>
                  </m:oMath>
                </a14:m>
                <a:r>
                  <a:rPr lang="en-US" dirty="0"/>
                  <a:t> places or the 4096 – 256 – 16 – 1 places</a:t>
                </a:r>
              </a:p>
              <a:p>
                <a:r>
                  <a:rPr lang="en-US" dirty="0"/>
                  <a:t>Just as with decimal values, when you reach the highest value in a place, you need to return to 0 for that place and ‘carry’ to the place to its left </a:t>
                </a:r>
              </a:p>
              <a:p>
                <a:pPr lvl="1"/>
                <a:r>
                  <a:rPr lang="en-US" dirty="0"/>
                  <a:t>I.e. in decimal, if the current placeholder is at 9, adding 1 will cause it to exceed its highest value, so we change it to 0 and ‘carry’ 1 to the next placeholder to the left</a:t>
                </a:r>
              </a:p>
            </p:txBody>
          </p:sp>
        </mc:Choice>
        <mc:Fallback xmlns="">
          <p:sp>
            <p:nvSpPr>
              <p:cNvPr id="3" name="Content Placeholder 2">
                <a:extLst>
                  <a:ext uri="{FF2B5EF4-FFF2-40B4-BE49-F238E27FC236}">
                    <a16:creationId xmlns:a16="http://schemas.microsoft.com/office/drawing/2014/main" id="{961114A5-ED54-459D-BCE9-4AFE091832D3}"/>
                  </a:ext>
                </a:extLst>
              </p:cNvPr>
              <p:cNvSpPr>
                <a:spLocks noGrp="1" noRot="1" noChangeAspect="1" noMove="1" noResize="1" noEditPoints="1" noAdjustHandles="1" noChangeArrowheads="1" noChangeShapeType="1" noTextEdit="1"/>
              </p:cNvSpPr>
              <p:nvPr>
                <p:ph idx="1"/>
              </p:nvPr>
            </p:nvSpPr>
            <p:spPr>
              <a:xfrm>
                <a:off x="913795" y="1603169"/>
                <a:ext cx="10353762" cy="4188031"/>
              </a:xfrm>
              <a:blipFill>
                <a:blip r:embed="rId2"/>
                <a:stretch>
                  <a:fillRect l="-648" t="-291" r="-1237"/>
                </a:stretch>
              </a:blipFill>
            </p:spPr>
            <p:txBody>
              <a:bodyPr/>
              <a:lstStyle/>
              <a:p>
                <a:r>
                  <a:rPr lang="en-US">
                    <a:noFill/>
                  </a:rPr>
                  <a:t> </a:t>
                </a:r>
              </a:p>
            </p:txBody>
          </p:sp>
        </mc:Fallback>
      </mc:AlternateContent>
    </p:spTree>
    <p:extLst>
      <p:ext uri="{BB962C8B-B14F-4D97-AF65-F5344CB8AC3E}">
        <p14:creationId xmlns:p14="http://schemas.microsoft.com/office/powerpoint/2010/main" val="455471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B287-4F92-4B47-BBF4-F130FE1D981A}"/>
              </a:ext>
            </a:extLst>
          </p:cNvPr>
          <p:cNvSpPr>
            <a:spLocks noGrp="1"/>
          </p:cNvSpPr>
          <p:nvPr>
            <p:ph type="title"/>
          </p:nvPr>
        </p:nvSpPr>
        <p:spPr>
          <a:xfrm>
            <a:off x="913794" y="609601"/>
            <a:ext cx="10353762" cy="1005444"/>
          </a:xfrm>
        </p:spPr>
        <p:txBody>
          <a:bodyPr/>
          <a:lstStyle/>
          <a:p>
            <a:r>
              <a:rPr lang="en-US" dirty="0"/>
              <a:t>Number bases</a:t>
            </a:r>
          </a:p>
        </p:txBody>
      </p:sp>
      <p:sp>
        <p:nvSpPr>
          <p:cNvPr id="4" name="Text Placeholder 3">
            <a:extLst>
              <a:ext uri="{FF2B5EF4-FFF2-40B4-BE49-F238E27FC236}">
                <a16:creationId xmlns:a16="http://schemas.microsoft.com/office/drawing/2014/main" id="{129BF3AF-3ECA-4F4E-999E-4816AE3D30B4}"/>
              </a:ext>
            </a:extLst>
          </p:cNvPr>
          <p:cNvSpPr>
            <a:spLocks noGrp="1"/>
          </p:cNvSpPr>
          <p:nvPr>
            <p:ph type="body" idx="1"/>
          </p:nvPr>
        </p:nvSpPr>
        <p:spPr>
          <a:xfrm>
            <a:off x="913794" y="1615045"/>
            <a:ext cx="3298956" cy="473275"/>
          </a:xfrm>
        </p:spPr>
        <p:txBody>
          <a:bodyPr/>
          <a:lstStyle/>
          <a:p>
            <a:r>
              <a:rPr lang="en-US" dirty="0"/>
              <a:t>Decimal values</a:t>
            </a:r>
          </a:p>
        </p:txBody>
      </p:sp>
      <p:sp>
        <p:nvSpPr>
          <p:cNvPr id="7" name="Text Placeholder 6">
            <a:extLst>
              <a:ext uri="{FF2B5EF4-FFF2-40B4-BE49-F238E27FC236}">
                <a16:creationId xmlns:a16="http://schemas.microsoft.com/office/drawing/2014/main" id="{4AB5E183-0DA9-4A6A-A0F9-85AA0BA590D2}"/>
              </a:ext>
            </a:extLst>
          </p:cNvPr>
          <p:cNvSpPr>
            <a:spLocks noGrp="1"/>
          </p:cNvSpPr>
          <p:nvPr>
            <p:ph type="body" sz="half" idx="15"/>
          </p:nvPr>
        </p:nvSpPr>
        <p:spPr>
          <a:xfrm>
            <a:off x="913794" y="2088319"/>
            <a:ext cx="3298956" cy="4074973"/>
          </a:xfrm>
        </p:spPr>
        <p:txBody>
          <a:bodyPr>
            <a:noAutofit/>
          </a:bodyPr>
          <a:lstStyle/>
          <a:p>
            <a:pPr>
              <a:spcBef>
                <a:spcPts val="0"/>
              </a:spcBef>
            </a:pPr>
            <a:r>
              <a:rPr lang="en-US" dirty="0">
                <a:latin typeface="Times New Roman" panose="02020603050405020304" pitchFamily="18" charset="0"/>
                <a:cs typeface="Times New Roman" panose="02020603050405020304" pitchFamily="18" charset="0"/>
              </a:rPr>
              <a:t>0</a:t>
            </a:r>
          </a:p>
          <a:p>
            <a:pPr>
              <a:spcBef>
                <a:spcPts val="0"/>
              </a:spcBef>
            </a:pPr>
            <a:r>
              <a:rPr lang="en-US" dirty="0">
                <a:latin typeface="Times New Roman" panose="02020603050405020304" pitchFamily="18" charset="0"/>
                <a:cs typeface="Times New Roman" panose="02020603050405020304" pitchFamily="18" charset="0"/>
              </a:rPr>
              <a:t>1</a:t>
            </a:r>
          </a:p>
          <a:p>
            <a:pPr>
              <a:spcBef>
                <a:spcPts val="0"/>
              </a:spcBef>
            </a:pPr>
            <a:r>
              <a:rPr lang="en-US" dirty="0">
                <a:latin typeface="Times New Roman" panose="02020603050405020304" pitchFamily="18" charset="0"/>
                <a:cs typeface="Times New Roman" panose="02020603050405020304" pitchFamily="18" charset="0"/>
              </a:rPr>
              <a:t>2</a:t>
            </a:r>
          </a:p>
          <a:p>
            <a:pPr>
              <a:spcBef>
                <a:spcPts val="0"/>
              </a:spcBef>
            </a:pPr>
            <a:r>
              <a:rPr lang="en-US" dirty="0">
                <a:latin typeface="Times New Roman" panose="02020603050405020304" pitchFamily="18" charset="0"/>
                <a:cs typeface="Times New Roman" panose="02020603050405020304" pitchFamily="18" charset="0"/>
              </a:rPr>
              <a:t>3</a:t>
            </a:r>
          </a:p>
          <a:p>
            <a:pPr>
              <a:spcBef>
                <a:spcPts val="0"/>
              </a:spcBef>
            </a:pPr>
            <a:r>
              <a:rPr lang="en-US" dirty="0">
                <a:latin typeface="Times New Roman" panose="02020603050405020304" pitchFamily="18" charset="0"/>
                <a:cs typeface="Times New Roman" panose="02020603050405020304" pitchFamily="18" charset="0"/>
              </a:rPr>
              <a:t>4</a:t>
            </a:r>
          </a:p>
          <a:p>
            <a:pPr>
              <a:spcBef>
                <a:spcPts val="0"/>
              </a:spcBef>
            </a:pPr>
            <a:r>
              <a:rPr lang="en-US" dirty="0">
                <a:latin typeface="Times New Roman" panose="02020603050405020304" pitchFamily="18" charset="0"/>
                <a:cs typeface="Times New Roman" panose="02020603050405020304" pitchFamily="18" charset="0"/>
              </a:rPr>
              <a:t>5</a:t>
            </a:r>
          </a:p>
          <a:p>
            <a:pPr>
              <a:spcBef>
                <a:spcPts val="0"/>
              </a:spcBef>
            </a:pPr>
            <a:r>
              <a:rPr lang="en-US" dirty="0">
                <a:latin typeface="Times New Roman" panose="02020603050405020304" pitchFamily="18" charset="0"/>
                <a:cs typeface="Times New Roman" panose="02020603050405020304" pitchFamily="18" charset="0"/>
              </a:rPr>
              <a:t>6</a:t>
            </a:r>
          </a:p>
          <a:p>
            <a:pPr>
              <a:spcBef>
                <a:spcPts val="0"/>
              </a:spcBef>
            </a:pPr>
            <a:r>
              <a:rPr lang="en-US" dirty="0">
                <a:latin typeface="Times New Roman" panose="02020603050405020304" pitchFamily="18" charset="0"/>
                <a:cs typeface="Times New Roman" panose="02020603050405020304" pitchFamily="18" charset="0"/>
              </a:rPr>
              <a:t>7</a:t>
            </a:r>
          </a:p>
          <a:p>
            <a:pPr>
              <a:spcBef>
                <a:spcPts val="0"/>
              </a:spcBef>
            </a:pPr>
            <a:r>
              <a:rPr lang="en-US" dirty="0">
                <a:latin typeface="Times New Roman" panose="02020603050405020304" pitchFamily="18" charset="0"/>
                <a:cs typeface="Times New Roman" panose="02020603050405020304" pitchFamily="18" charset="0"/>
              </a:rPr>
              <a:t>8</a:t>
            </a:r>
          </a:p>
          <a:p>
            <a:pPr>
              <a:spcBef>
                <a:spcPts val="0"/>
              </a:spcBef>
            </a:pPr>
            <a:r>
              <a:rPr lang="en-US" dirty="0">
                <a:latin typeface="Times New Roman" panose="02020603050405020304" pitchFamily="18" charset="0"/>
                <a:cs typeface="Times New Roman" panose="02020603050405020304" pitchFamily="18" charset="0"/>
              </a:rPr>
              <a:t>9</a:t>
            </a:r>
          </a:p>
          <a:p>
            <a:pPr>
              <a:spcBef>
                <a:spcPts val="0"/>
              </a:spcBef>
            </a:pPr>
            <a:r>
              <a:rPr lang="en-US" dirty="0">
                <a:latin typeface="Times New Roman" panose="02020603050405020304" pitchFamily="18" charset="0"/>
                <a:cs typeface="Times New Roman" panose="02020603050405020304" pitchFamily="18" charset="0"/>
              </a:rPr>
              <a:t>10</a:t>
            </a:r>
          </a:p>
          <a:p>
            <a:pPr>
              <a:spcBef>
                <a:spcPts val="0"/>
              </a:spcBef>
            </a:pPr>
            <a:r>
              <a:rPr lang="en-US" dirty="0">
                <a:latin typeface="Times New Roman" panose="02020603050405020304" pitchFamily="18" charset="0"/>
                <a:cs typeface="Times New Roman" panose="02020603050405020304" pitchFamily="18" charset="0"/>
              </a:rPr>
              <a:t>11</a:t>
            </a:r>
          </a:p>
          <a:p>
            <a:pPr>
              <a:spcBef>
                <a:spcPts val="0"/>
              </a:spcBef>
            </a:pPr>
            <a:r>
              <a:rPr lang="en-US" dirty="0">
                <a:latin typeface="Times New Roman" panose="02020603050405020304" pitchFamily="18" charset="0"/>
                <a:cs typeface="Times New Roman" panose="02020603050405020304" pitchFamily="18" charset="0"/>
              </a:rPr>
              <a:t>12</a:t>
            </a:r>
          </a:p>
          <a:p>
            <a:pPr>
              <a:spcBef>
                <a:spcPts val="0"/>
              </a:spcBef>
            </a:pPr>
            <a:r>
              <a:rPr lang="en-US" dirty="0">
                <a:latin typeface="Times New Roman" panose="02020603050405020304" pitchFamily="18" charset="0"/>
                <a:cs typeface="Times New Roman" panose="02020603050405020304" pitchFamily="18" charset="0"/>
              </a:rPr>
              <a:t>13</a:t>
            </a:r>
          </a:p>
          <a:p>
            <a:pPr>
              <a:spcBef>
                <a:spcPts val="0"/>
              </a:spcBef>
            </a:pPr>
            <a:r>
              <a:rPr lang="en-US" dirty="0">
                <a:latin typeface="Times New Roman" panose="02020603050405020304" pitchFamily="18" charset="0"/>
                <a:cs typeface="Times New Roman" panose="02020603050405020304" pitchFamily="18" charset="0"/>
              </a:rPr>
              <a:t>14</a:t>
            </a:r>
          </a:p>
          <a:p>
            <a:pPr>
              <a:spcBef>
                <a:spcPts val="0"/>
              </a:spcBef>
            </a:pPr>
            <a:r>
              <a:rPr lang="en-US" dirty="0">
                <a:latin typeface="Times New Roman" panose="02020603050405020304" pitchFamily="18" charset="0"/>
                <a:cs typeface="Times New Roman" panose="02020603050405020304" pitchFamily="18" charset="0"/>
              </a:rPr>
              <a:t>15</a:t>
            </a:r>
          </a:p>
        </p:txBody>
      </p:sp>
      <p:sp>
        <p:nvSpPr>
          <p:cNvPr id="5" name="Text Placeholder 4">
            <a:extLst>
              <a:ext uri="{FF2B5EF4-FFF2-40B4-BE49-F238E27FC236}">
                <a16:creationId xmlns:a16="http://schemas.microsoft.com/office/drawing/2014/main" id="{2457CE1A-7B38-4CBC-BBF4-284DF767AEA7}"/>
              </a:ext>
            </a:extLst>
          </p:cNvPr>
          <p:cNvSpPr>
            <a:spLocks noGrp="1"/>
          </p:cNvSpPr>
          <p:nvPr>
            <p:ph type="body" sz="quarter" idx="3"/>
          </p:nvPr>
        </p:nvSpPr>
        <p:spPr>
          <a:xfrm>
            <a:off x="4444878" y="1615045"/>
            <a:ext cx="3298558" cy="473275"/>
          </a:xfrm>
        </p:spPr>
        <p:txBody>
          <a:bodyPr/>
          <a:lstStyle/>
          <a:p>
            <a:r>
              <a:rPr lang="en-US" dirty="0"/>
              <a:t>Binary values</a:t>
            </a:r>
          </a:p>
        </p:txBody>
      </p:sp>
      <p:sp>
        <p:nvSpPr>
          <p:cNvPr id="8" name="Text Placeholder 7">
            <a:extLst>
              <a:ext uri="{FF2B5EF4-FFF2-40B4-BE49-F238E27FC236}">
                <a16:creationId xmlns:a16="http://schemas.microsoft.com/office/drawing/2014/main" id="{AD0F3499-9765-4249-8A68-FDE82E49E464}"/>
              </a:ext>
            </a:extLst>
          </p:cNvPr>
          <p:cNvSpPr>
            <a:spLocks noGrp="1"/>
          </p:cNvSpPr>
          <p:nvPr>
            <p:ph type="body" sz="half" idx="16"/>
          </p:nvPr>
        </p:nvSpPr>
        <p:spPr>
          <a:xfrm>
            <a:off x="4444878" y="2088319"/>
            <a:ext cx="3299821" cy="4407484"/>
          </a:xfrm>
        </p:spPr>
        <p:txBody>
          <a:bodyPr>
            <a:normAutofit/>
          </a:bodyPr>
          <a:lstStyle/>
          <a:p>
            <a:pPr>
              <a:spcBef>
                <a:spcPts val="0"/>
              </a:spcBef>
            </a:pPr>
            <a:r>
              <a:rPr lang="en-US" dirty="0">
                <a:latin typeface="Times New Roman" panose="02020603050405020304" pitchFamily="18" charset="0"/>
                <a:cs typeface="Times New Roman" panose="02020603050405020304" pitchFamily="18" charset="0"/>
              </a:rPr>
              <a:t>0000</a:t>
            </a:r>
          </a:p>
          <a:p>
            <a:pPr>
              <a:spcBef>
                <a:spcPts val="0"/>
              </a:spcBef>
            </a:pPr>
            <a:r>
              <a:rPr lang="en-US" dirty="0">
                <a:latin typeface="Times New Roman" panose="02020603050405020304" pitchFamily="18" charset="0"/>
                <a:cs typeface="Times New Roman" panose="02020603050405020304" pitchFamily="18" charset="0"/>
              </a:rPr>
              <a:t>0001</a:t>
            </a:r>
          </a:p>
          <a:p>
            <a:pPr>
              <a:spcBef>
                <a:spcPts val="0"/>
              </a:spcBef>
            </a:pPr>
            <a:r>
              <a:rPr lang="en-US" dirty="0">
                <a:latin typeface="Times New Roman" panose="02020603050405020304" pitchFamily="18" charset="0"/>
                <a:cs typeface="Times New Roman" panose="02020603050405020304" pitchFamily="18" charset="0"/>
              </a:rPr>
              <a:t>0010</a:t>
            </a:r>
          </a:p>
          <a:p>
            <a:pPr>
              <a:spcBef>
                <a:spcPts val="0"/>
              </a:spcBef>
            </a:pPr>
            <a:r>
              <a:rPr lang="en-US" dirty="0">
                <a:latin typeface="Times New Roman" panose="02020603050405020304" pitchFamily="18" charset="0"/>
                <a:cs typeface="Times New Roman" panose="02020603050405020304" pitchFamily="18" charset="0"/>
              </a:rPr>
              <a:t>0011</a:t>
            </a:r>
          </a:p>
          <a:p>
            <a:pPr>
              <a:spcBef>
                <a:spcPts val="0"/>
              </a:spcBef>
            </a:pPr>
            <a:r>
              <a:rPr lang="en-US" dirty="0">
                <a:latin typeface="Times New Roman" panose="02020603050405020304" pitchFamily="18" charset="0"/>
                <a:cs typeface="Times New Roman" panose="02020603050405020304" pitchFamily="18" charset="0"/>
              </a:rPr>
              <a:t>0100</a:t>
            </a:r>
          </a:p>
          <a:p>
            <a:pPr>
              <a:spcBef>
                <a:spcPts val="0"/>
              </a:spcBef>
            </a:pPr>
            <a:r>
              <a:rPr lang="en-US" dirty="0">
                <a:latin typeface="Times New Roman" panose="02020603050405020304" pitchFamily="18" charset="0"/>
                <a:cs typeface="Times New Roman" panose="02020603050405020304" pitchFamily="18" charset="0"/>
              </a:rPr>
              <a:t>0101</a:t>
            </a:r>
          </a:p>
          <a:p>
            <a:pPr>
              <a:spcBef>
                <a:spcPts val="0"/>
              </a:spcBef>
            </a:pPr>
            <a:r>
              <a:rPr lang="en-US" dirty="0">
                <a:latin typeface="Times New Roman" panose="02020603050405020304" pitchFamily="18" charset="0"/>
                <a:cs typeface="Times New Roman" panose="02020603050405020304" pitchFamily="18" charset="0"/>
              </a:rPr>
              <a:t>0110</a:t>
            </a:r>
          </a:p>
          <a:p>
            <a:pPr>
              <a:spcBef>
                <a:spcPts val="0"/>
              </a:spcBef>
            </a:pPr>
            <a:r>
              <a:rPr lang="en-US" dirty="0">
                <a:latin typeface="Times New Roman" panose="02020603050405020304" pitchFamily="18" charset="0"/>
                <a:cs typeface="Times New Roman" panose="02020603050405020304" pitchFamily="18" charset="0"/>
              </a:rPr>
              <a:t>0111</a:t>
            </a:r>
          </a:p>
          <a:p>
            <a:pPr>
              <a:spcBef>
                <a:spcPts val="0"/>
              </a:spcBef>
            </a:pPr>
            <a:r>
              <a:rPr lang="en-US" dirty="0">
                <a:latin typeface="Times New Roman" panose="02020603050405020304" pitchFamily="18" charset="0"/>
                <a:cs typeface="Times New Roman" panose="02020603050405020304" pitchFamily="18" charset="0"/>
              </a:rPr>
              <a:t>1000</a:t>
            </a:r>
          </a:p>
          <a:p>
            <a:pPr>
              <a:spcBef>
                <a:spcPts val="0"/>
              </a:spcBef>
            </a:pPr>
            <a:r>
              <a:rPr lang="en-US" dirty="0">
                <a:latin typeface="Times New Roman" panose="02020603050405020304" pitchFamily="18" charset="0"/>
                <a:cs typeface="Times New Roman" panose="02020603050405020304" pitchFamily="18" charset="0"/>
              </a:rPr>
              <a:t>1001</a:t>
            </a:r>
          </a:p>
          <a:p>
            <a:pPr>
              <a:spcBef>
                <a:spcPts val="0"/>
              </a:spcBef>
            </a:pPr>
            <a:r>
              <a:rPr lang="en-US" dirty="0">
                <a:latin typeface="Times New Roman" panose="02020603050405020304" pitchFamily="18" charset="0"/>
                <a:cs typeface="Times New Roman" panose="02020603050405020304" pitchFamily="18" charset="0"/>
              </a:rPr>
              <a:t>1010</a:t>
            </a:r>
          </a:p>
          <a:p>
            <a:pPr>
              <a:spcBef>
                <a:spcPts val="0"/>
              </a:spcBef>
            </a:pPr>
            <a:r>
              <a:rPr lang="en-US" dirty="0">
                <a:latin typeface="Times New Roman" panose="02020603050405020304" pitchFamily="18" charset="0"/>
                <a:cs typeface="Times New Roman" panose="02020603050405020304" pitchFamily="18" charset="0"/>
              </a:rPr>
              <a:t>1011</a:t>
            </a:r>
          </a:p>
          <a:p>
            <a:pPr>
              <a:spcBef>
                <a:spcPts val="0"/>
              </a:spcBef>
            </a:pPr>
            <a:r>
              <a:rPr lang="en-US" dirty="0">
                <a:latin typeface="Times New Roman" panose="02020603050405020304" pitchFamily="18" charset="0"/>
                <a:cs typeface="Times New Roman" panose="02020603050405020304" pitchFamily="18" charset="0"/>
              </a:rPr>
              <a:t>1100</a:t>
            </a:r>
          </a:p>
          <a:p>
            <a:pPr>
              <a:spcBef>
                <a:spcPts val="0"/>
              </a:spcBef>
            </a:pPr>
            <a:r>
              <a:rPr lang="en-US" dirty="0">
                <a:latin typeface="Times New Roman" panose="02020603050405020304" pitchFamily="18" charset="0"/>
                <a:cs typeface="Times New Roman" panose="02020603050405020304" pitchFamily="18" charset="0"/>
              </a:rPr>
              <a:t>1101</a:t>
            </a:r>
          </a:p>
          <a:p>
            <a:pPr>
              <a:spcBef>
                <a:spcPts val="0"/>
              </a:spcBef>
            </a:pPr>
            <a:r>
              <a:rPr lang="en-US" dirty="0">
                <a:latin typeface="Times New Roman" panose="02020603050405020304" pitchFamily="18" charset="0"/>
                <a:cs typeface="Times New Roman" panose="02020603050405020304" pitchFamily="18" charset="0"/>
              </a:rPr>
              <a:t>1110</a:t>
            </a:r>
          </a:p>
          <a:p>
            <a:pPr>
              <a:spcBef>
                <a:spcPts val="0"/>
              </a:spcBef>
            </a:pPr>
            <a:r>
              <a:rPr lang="en-US" dirty="0">
                <a:latin typeface="Times New Roman" panose="02020603050405020304" pitchFamily="18" charset="0"/>
                <a:cs typeface="Times New Roman" panose="02020603050405020304" pitchFamily="18" charset="0"/>
              </a:rPr>
              <a:t>1111</a:t>
            </a:r>
          </a:p>
        </p:txBody>
      </p:sp>
      <p:sp>
        <p:nvSpPr>
          <p:cNvPr id="6" name="Text Placeholder 5">
            <a:extLst>
              <a:ext uri="{FF2B5EF4-FFF2-40B4-BE49-F238E27FC236}">
                <a16:creationId xmlns:a16="http://schemas.microsoft.com/office/drawing/2014/main" id="{7BFDAEB7-A289-477B-AF82-5E3A9BA18A22}"/>
              </a:ext>
            </a:extLst>
          </p:cNvPr>
          <p:cNvSpPr>
            <a:spLocks noGrp="1"/>
          </p:cNvSpPr>
          <p:nvPr>
            <p:ph type="body" sz="quarter" idx="13"/>
          </p:nvPr>
        </p:nvSpPr>
        <p:spPr>
          <a:xfrm>
            <a:off x="7973298" y="1615045"/>
            <a:ext cx="3291211" cy="473275"/>
          </a:xfrm>
        </p:spPr>
        <p:txBody>
          <a:bodyPr/>
          <a:lstStyle/>
          <a:p>
            <a:r>
              <a:rPr lang="en-US" dirty="0"/>
              <a:t>Hexadecimal values</a:t>
            </a:r>
          </a:p>
        </p:txBody>
      </p:sp>
      <p:sp>
        <p:nvSpPr>
          <p:cNvPr id="9" name="Text Placeholder 8">
            <a:extLst>
              <a:ext uri="{FF2B5EF4-FFF2-40B4-BE49-F238E27FC236}">
                <a16:creationId xmlns:a16="http://schemas.microsoft.com/office/drawing/2014/main" id="{55711C94-EC3E-4820-B638-B23D12EFD610}"/>
              </a:ext>
            </a:extLst>
          </p:cNvPr>
          <p:cNvSpPr>
            <a:spLocks noGrp="1"/>
          </p:cNvSpPr>
          <p:nvPr>
            <p:ph type="body" sz="half" idx="17"/>
          </p:nvPr>
        </p:nvSpPr>
        <p:spPr>
          <a:xfrm>
            <a:off x="7976346" y="2088319"/>
            <a:ext cx="3291211" cy="4288730"/>
          </a:xfrm>
        </p:spPr>
        <p:txBody>
          <a:bodyPr>
            <a:normAutofit lnSpcReduction="10000"/>
          </a:bodyPr>
          <a:lstStyle/>
          <a:p>
            <a:pPr>
              <a:lnSpc>
                <a:spcPct val="130000"/>
              </a:lnSpc>
              <a:spcBef>
                <a:spcPts val="0"/>
              </a:spcBef>
            </a:pPr>
            <a:r>
              <a:rPr lang="en-US" dirty="0">
                <a:latin typeface="Times New Roman" panose="02020603050405020304" pitchFamily="18" charset="0"/>
                <a:cs typeface="Times New Roman" panose="02020603050405020304" pitchFamily="18" charset="0"/>
              </a:rPr>
              <a:t>0</a:t>
            </a:r>
          </a:p>
          <a:p>
            <a:pPr>
              <a:lnSpc>
                <a:spcPct val="130000"/>
              </a:lnSpc>
              <a:spcBef>
                <a:spcPts val="0"/>
              </a:spcBef>
            </a:pPr>
            <a:r>
              <a:rPr lang="en-US" dirty="0">
                <a:latin typeface="Times New Roman" panose="02020603050405020304" pitchFamily="18" charset="0"/>
                <a:cs typeface="Times New Roman" panose="02020603050405020304" pitchFamily="18" charset="0"/>
              </a:rPr>
              <a:t>1</a:t>
            </a:r>
          </a:p>
          <a:p>
            <a:pPr>
              <a:lnSpc>
                <a:spcPct val="130000"/>
              </a:lnSpc>
              <a:spcBef>
                <a:spcPts val="0"/>
              </a:spcBef>
            </a:pPr>
            <a:r>
              <a:rPr lang="en-US" dirty="0">
                <a:latin typeface="Times New Roman" panose="02020603050405020304" pitchFamily="18" charset="0"/>
                <a:cs typeface="Times New Roman" panose="02020603050405020304" pitchFamily="18" charset="0"/>
              </a:rPr>
              <a:t>2</a:t>
            </a:r>
          </a:p>
          <a:p>
            <a:pPr>
              <a:lnSpc>
                <a:spcPct val="130000"/>
              </a:lnSpc>
              <a:spcBef>
                <a:spcPts val="0"/>
              </a:spcBef>
            </a:pPr>
            <a:r>
              <a:rPr lang="en-US" dirty="0">
                <a:latin typeface="Times New Roman" panose="02020603050405020304" pitchFamily="18" charset="0"/>
                <a:cs typeface="Times New Roman" panose="02020603050405020304" pitchFamily="18" charset="0"/>
              </a:rPr>
              <a:t>3</a:t>
            </a:r>
          </a:p>
          <a:p>
            <a:pPr>
              <a:lnSpc>
                <a:spcPct val="130000"/>
              </a:lnSpc>
              <a:spcBef>
                <a:spcPts val="0"/>
              </a:spcBef>
            </a:pPr>
            <a:r>
              <a:rPr lang="en-US" dirty="0">
                <a:latin typeface="Times New Roman" panose="02020603050405020304" pitchFamily="18" charset="0"/>
                <a:cs typeface="Times New Roman" panose="02020603050405020304" pitchFamily="18" charset="0"/>
              </a:rPr>
              <a:t>4</a:t>
            </a:r>
          </a:p>
          <a:p>
            <a:pPr>
              <a:lnSpc>
                <a:spcPct val="130000"/>
              </a:lnSpc>
              <a:spcBef>
                <a:spcPts val="0"/>
              </a:spcBef>
            </a:pPr>
            <a:r>
              <a:rPr lang="en-US" dirty="0">
                <a:latin typeface="Times New Roman" panose="02020603050405020304" pitchFamily="18" charset="0"/>
                <a:cs typeface="Times New Roman" panose="02020603050405020304" pitchFamily="18" charset="0"/>
              </a:rPr>
              <a:t>5</a:t>
            </a:r>
          </a:p>
          <a:p>
            <a:pPr>
              <a:lnSpc>
                <a:spcPct val="130000"/>
              </a:lnSpc>
              <a:spcBef>
                <a:spcPts val="0"/>
              </a:spcBef>
            </a:pPr>
            <a:r>
              <a:rPr lang="en-US" dirty="0">
                <a:latin typeface="Times New Roman" panose="02020603050405020304" pitchFamily="18" charset="0"/>
                <a:cs typeface="Times New Roman" panose="02020603050405020304" pitchFamily="18" charset="0"/>
              </a:rPr>
              <a:t>6</a:t>
            </a:r>
          </a:p>
          <a:p>
            <a:pPr>
              <a:lnSpc>
                <a:spcPct val="130000"/>
              </a:lnSpc>
              <a:spcBef>
                <a:spcPts val="0"/>
              </a:spcBef>
            </a:pPr>
            <a:r>
              <a:rPr lang="en-US" dirty="0">
                <a:latin typeface="Times New Roman" panose="02020603050405020304" pitchFamily="18" charset="0"/>
                <a:cs typeface="Times New Roman" panose="02020603050405020304" pitchFamily="18" charset="0"/>
              </a:rPr>
              <a:t>7</a:t>
            </a:r>
          </a:p>
          <a:p>
            <a:pPr>
              <a:lnSpc>
                <a:spcPct val="130000"/>
              </a:lnSpc>
              <a:spcBef>
                <a:spcPts val="0"/>
              </a:spcBef>
            </a:pPr>
            <a:r>
              <a:rPr lang="en-US" dirty="0">
                <a:latin typeface="Times New Roman" panose="02020603050405020304" pitchFamily="18" charset="0"/>
                <a:cs typeface="Times New Roman" panose="02020603050405020304" pitchFamily="18" charset="0"/>
              </a:rPr>
              <a:t>8</a:t>
            </a:r>
          </a:p>
          <a:p>
            <a:pPr>
              <a:lnSpc>
                <a:spcPct val="130000"/>
              </a:lnSpc>
              <a:spcBef>
                <a:spcPts val="0"/>
              </a:spcBef>
            </a:pPr>
            <a:r>
              <a:rPr lang="en-US" dirty="0">
                <a:latin typeface="Times New Roman" panose="02020603050405020304" pitchFamily="18" charset="0"/>
                <a:cs typeface="Times New Roman" panose="02020603050405020304" pitchFamily="18" charset="0"/>
              </a:rPr>
              <a:t>9</a:t>
            </a:r>
          </a:p>
          <a:p>
            <a:pPr>
              <a:lnSpc>
                <a:spcPct val="130000"/>
              </a:lnSpc>
              <a:spcBef>
                <a:spcPts val="0"/>
              </a:spcBef>
            </a:pPr>
            <a:r>
              <a:rPr lang="en-US" dirty="0">
                <a:latin typeface="Times New Roman" panose="02020603050405020304" pitchFamily="18" charset="0"/>
                <a:cs typeface="Times New Roman" panose="02020603050405020304" pitchFamily="18" charset="0"/>
              </a:rPr>
              <a:t>A</a:t>
            </a:r>
          </a:p>
          <a:p>
            <a:pPr>
              <a:lnSpc>
                <a:spcPct val="130000"/>
              </a:lnSpc>
              <a:spcBef>
                <a:spcPts val="0"/>
              </a:spcBef>
            </a:pPr>
            <a:r>
              <a:rPr lang="en-US" dirty="0">
                <a:latin typeface="Times New Roman" panose="02020603050405020304" pitchFamily="18" charset="0"/>
                <a:cs typeface="Times New Roman" panose="02020603050405020304" pitchFamily="18" charset="0"/>
              </a:rPr>
              <a:t>B</a:t>
            </a:r>
          </a:p>
          <a:p>
            <a:pPr>
              <a:lnSpc>
                <a:spcPct val="130000"/>
              </a:lnSpc>
              <a:spcBef>
                <a:spcPts val="0"/>
              </a:spcBef>
            </a:pPr>
            <a:r>
              <a:rPr lang="en-US" dirty="0">
                <a:latin typeface="Times New Roman" panose="02020603050405020304" pitchFamily="18" charset="0"/>
                <a:cs typeface="Times New Roman" panose="02020603050405020304" pitchFamily="18" charset="0"/>
              </a:rPr>
              <a:t>C</a:t>
            </a:r>
          </a:p>
          <a:p>
            <a:pPr>
              <a:lnSpc>
                <a:spcPct val="130000"/>
              </a:lnSpc>
              <a:spcBef>
                <a:spcPts val="0"/>
              </a:spcBef>
            </a:pPr>
            <a:r>
              <a:rPr lang="en-US" dirty="0">
                <a:latin typeface="Times New Roman" panose="02020603050405020304" pitchFamily="18" charset="0"/>
                <a:cs typeface="Times New Roman" panose="02020603050405020304" pitchFamily="18" charset="0"/>
              </a:rPr>
              <a:t>D</a:t>
            </a:r>
          </a:p>
          <a:p>
            <a:pPr>
              <a:lnSpc>
                <a:spcPct val="130000"/>
              </a:lnSpc>
              <a:spcBef>
                <a:spcPts val="0"/>
              </a:spcBef>
            </a:pPr>
            <a:r>
              <a:rPr lang="en-US" dirty="0">
                <a:latin typeface="Times New Roman" panose="02020603050405020304" pitchFamily="18" charset="0"/>
                <a:cs typeface="Times New Roman" panose="02020603050405020304" pitchFamily="18" charset="0"/>
              </a:rPr>
              <a:t>E</a:t>
            </a:r>
          </a:p>
          <a:p>
            <a:pPr>
              <a:lnSpc>
                <a:spcPct val="130000"/>
              </a:lnSpc>
              <a:spcBef>
                <a:spcPts val="0"/>
              </a:spcBef>
            </a:pPr>
            <a:r>
              <a:rPr lang="en-US" dirty="0">
                <a:latin typeface="Times New Roman" panose="02020603050405020304" pitchFamily="18" charset="0"/>
                <a:cs typeface="Times New Roman" panose="02020603050405020304" pitchFamily="18" charset="0"/>
              </a:rPr>
              <a:t>F</a:t>
            </a:r>
          </a:p>
        </p:txBody>
      </p:sp>
    </p:spTree>
    <p:extLst>
      <p:ext uri="{BB962C8B-B14F-4D97-AF65-F5344CB8AC3E}">
        <p14:creationId xmlns:p14="http://schemas.microsoft.com/office/powerpoint/2010/main" val="182038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additive="base">
                                        <p:cTn id="2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 calcmode="lin" valueType="num">
                                      <p:cBhvr additive="base">
                                        <p:cTn id="2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 calcmode="lin" valueType="num">
                                      <p:cBhvr additive="base">
                                        <p:cTn id="3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anim calcmode="lin" valueType="num">
                                      <p:cBhvr additive="base">
                                        <p:cTn id="3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 calcmode="lin" valueType="num">
                                      <p:cBhvr additive="base">
                                        <p:cTn id="3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 calcmode="lin" valueType="num">
                                      <p:cBhvr additive="base">
                                        <p:cTn id="4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anim calcmode="lin" valueType="num">
                                      <p:cBhvr additive="base">
                                        <p:cTn id="4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anim calcmode="lin" valueType="num">
                                      <p:cBhvr additive="base">
                                        <p:cTn id="5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 calcmode="lin" valueType="num">
                                      <p:cBhvr additive="base">
                                        <p:cTn id="5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7">
                                            <p:txEl>
                                              <p:pRg st="13" end="13"/>
                                            </p:txEl>
                                          </p:spTgt>
                                        </p:tgtEl>
                                        <p:attrNameLst>
                                          <p:attrName>style.visibility</p:attrName>
                                        </p:attrNameLst>
                                      </p:cBhvr>
                                      <p:to>
                                        <p:strVal val="visible"/>
                                      </p:to>
                                    </p:set>
                                    <p:anim calcmode="lin" valueType="num">
                                      <p:cBhvr additive="base">
                                        <p:cTn id="5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7">
                                            <p:txEl>
                                              <p:pRg st="14" end="14"/>
                                            </p:txEl>
                                          </p:spTgt>
                                        </p:tgtEl>
                                        <p:attrNameLst>
                                          <p:attrName>style.visibility</p:attrName>
                                        </p:attrNameLst>
                                      </p:cBhvr>
                                      <p:to>
                                        <p:strVal val="visible"/>
                                      </p:to>
                                    </p:set>
                                    <p:anim calcmode="lin" valueType="num">
                                      <p:cBhvr additive="base">
                                        <p:cTn id="63"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
                                            <p:txEl>
                                              <p:pRg st="14" end="14"/>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7">
                                            <p:txEl>
                                              <p:pRg st="15" end="15"/>
                                            </p:txEl>
                                          </p:spTgt>
                                        </p:tgtEl>
                                        <p:attrNameLst>
                                          <p:attrName>style.visibility</p:attrName>
                                        </p:attrNameLst>
                                      </p:cBhvr>
                                      <p:to>
                                        <p:strVal val="visible"/>
                                      </p:to>
                                    </p:set>
                                    <p:anim calcmode="lin" valueType="num">
                                      <p:cBhvr additive="base">
                                        <p:cTn id="67" dur="500" fill="hold"/>
                                        <p:tgtEl>
                                          <p:spTgt spid="7">
                                            <p:txEl>
                                              <p:pRg st="15" end="1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xEl>
                                              <p:pRg st="0" end="0"/>
                                            </p:txEl>
                                          </p:spTgt>
                                        </p:tgtEl>
                                        <p:attrNameLst>
                                          <p:attrName>style.visibility</p:attrName>
                                        </p:attrNameLst>
                                      </p:cBhvr>
                                      <p:to>
                                        <p:strVal val="visible"/>
                                      </p:to>
                                    </p:set>
                                    <p:anim calcmode="lin" valueType="num">
                                      <p:cBhvr additive="base">
                                        <p:cTn id="7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0" end="0"/>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8">
                                            <p:txEl>
                                              <p:pRg st="1" end="1"/>
                                            </p:txEl>
                                          </p:spTgt>
                                        </p:tgtEl>
                                        <p:attrNameLst>
                                          <p:attrName>style.visibility</p:attrName>
                                        </p:attrNameLst>
                                      </p:cBhvr>
                                      <p:to>
                                        <p:strVal val="visible"/>
                                      </p:to>
                                    </p:set>
                                    <p:anim calcmode="lin" valueType="num">
                                      <p:cBhvr additive="base">
                                        <p:cTn id="7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8">
                                            <p:txEl>
                                              <p:pRg st="1" end="1"/>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8">
                                            <p:txEl>
                                              <p:pRg st="2" end="2"/>
                                            </p:txEl>
                                          </p:spTgt>
                                        </p:tgtEl>
                                        <p:attrNameLst>
                                          <p:attrName>style.visibility</p:attrName>
                                        </p:attrNameLst>
                                      </p:cBhvr>
                                      <p:to>
                                        <p:strVal val="visible"/>
                                      </p:to>
                                    </p:set>
                                    <p:anim calcmode="lin" valueType="num">
                                      <p:cBhvr additive="base">
                                        <p:cTn id="8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8">
                                            <p:txEl>
                                              <p:pRg st="2" end="2"/>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8">
                                            <p:txEl>
                                              <p:pRg st="3" end="3"/>
                                            </p:txEl>
                                          </p:spTgt>
                                        </p:tgtEl>
                                        <p:attrNameLst>
                                          <p:attrName>style.visibility</p:attrName>
                                        </p:attrNameLst>
                                      </p:cBhvr>
                                      <p:to>
                                        <p:strVal val="visible"/>
                                      </p:to>
                                    </p:set>
                                    <p:anim calcmode="lin" valueType="num">
                                      <p:cBhvr additive="base">
                                        <p:cTn id="8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3" end="3"/>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8">
                                            <p:txEl>
                                              <p:pRg st="4" end="4"/>
                                            </p:txEl>
                                          </p:spTgt>
                                        </p:tgtEl>
                                        <p:attrNameLst>
                                          <p:attrName>style.visibility</p:attrName>
                                        </p:attrNameLst>
                                      </p:cBhvr>
                                      <p:to>
                                        <p:strVal val="visible"/>
                                      </p:to>
                                    </p:set>
                                    <p:anim calcmode="lin" valueType="num">
                                      <p:cBhvr additive="base">
                                        <p:cTn id="8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8">
                                            <p:txEl>
                                              <p:pRg st="4" end="4"/>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8">
                                            <p:txEl>
                                              <p:pRg st="5" end="5"/>
                                            </p:txEl>
                                          </p:spTgt>
                                        </p:tgtEl>
                                        <p:attrNameLst>
                                          <p:attrName>style.visibility</p:attrName>
                                        </p:attrNameLst>
                                      </p:cBhvr>
                                      <p:to>
                                        <p:strVal val="visible"/>
                                      </p:to>
                                    </p:set>
                                    <p:anim calcmode="lin" valueType="num">
                                      <p:cBhvr additive="base">
                                        <p:cTn id="93"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8">
                                            <p:txEl>
                                              <p:pRg st="5" end="5"/>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8">
                                            <p:txEl>
                                              <p:pRg st="6" end="6"/>
                                            </p:txEl>
                                          </p:spTgt>
                                        </p:tgtEl>
                                        <p:attrNameLst>
                                          <p:attrName>style.visibility</p:attrName>
                                        </p:attrNameLst>
                                      </p:cBhvr>
                                      <p:to>
                                        <p:strVal val="visible"/>
                                      </p:to>
                                    </p:set>
                                    <p:anim calcmode="lin" valueType="num">
                                      <p:cBhvr additive="base">
                                        <p:cTn id="97"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
                                            <p:txEl>
                                              <p:pRg st="6" end="6"/>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8">
                                            <p:txEl>
                                              <p:pRg st="7" end="7"/>
                                            </p:txEl>
                                          </p:spTgt>
                                        </p:tgtEl>
                                        <p:attrNameLst>
                                          <p:attrName>style.visibility</p:attrName>
                                        </p:attrNameLst>
                                      </p:cBhvr>
                                      <p:to>
                                        <p:strVal val="visible"/>
                                      </p:to>
                                    </p:set>
                                    <p:anim calcmode="lin" valueType="num">
                                      <p:cBhvr additive="base">
                                        <p:cTn id="10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8">
                                            <p:txEl>
                                              <p:pRg st="7" end="7"/>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8">
                                            <p:txEl>
                                              <p:pRg st="8" end="8"/>
                                            </p:txEl>
                                          </p:spTgt>
                                        </p:tgtEl>
                                        <p:attrNameLst>
                                          <p:attrName>style.visibility</p:attrName>
                                        </p:attrNameLst>
                                      </p:cBhvr>
                                      <p:to>
                                        <p:strVal val="visible"/>
                                      </p:to>
                                    </p:set>
                                    <p:anim calcmode="lin" valueType="num">
                                      <p:cBhvr additive="base">
                                        <p:cTn id="10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8">
                                            <p:txEl>
                                              <p:pRg st="8" end="8"/>
                                            </p:txEl>
                                          </p:spTgt>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8">
                                            <p:txEl>
                                              <p:pRg st="9" end="9"/>
                                            </p:txEl>
                                          </p:spTgt>
                                        </p:tgtEl>
                                        <p:attrNameLst>
                                          <p:attrName>style.visibility</p:attrName>
                                        </p:attrNameLst>
                                      </p:cBhvr>
                                      <p:to>
                                        <p:strVal val="visible"/>
                                      </p:to>
                                    </p:set>
                                    <p:anim calcmode="lin" valueType="num">
                                      <p:cBhvr additive="base">
                                        <p:cTn id="109"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8">
                                            <p:txEl>
                                              <p:pRg st="9" end="9"/>
                                            </p:txEl>
                                          </p:spTgt>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8">
                                            <p:txEl>
                                              <p:pRg st="10" end="10"/>
                                            </p:txEl>
                                          </p:spTgt>
                                        </p:tgtEl>
                                        <p:attrNameLst>
                                          <p:attrName>style.visibility</p:attrName>
                                        </p:attrNameLst>
                                      </p:cBhvr>
                                      <p:to>
                                        <p:strVal val="visible"/>
                                      </p:to>
                                    </p:set>
                                    <p:anim calcmode="lin" valueType="num">
                                      <p:cBhvr additive="base">
                                        <p:cTn id="113"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8">
                                            <p:txEl>
                                              <p:pRg st="11" end="11"/>
                                            </p:txEl>
                                          </p:spTgt>
                                        </p:tgtEl>
                                        <p:attrNameLst>
                                          <p:attrName>style.visibility</p:attrName>
                                        </p:attrNameLst>
                                      </p:cBhvr>
                                      <p:to>
                                        <p:strVal val="visible"/>
                                      </p:to>
                                    </p:set>
                                    <p:anim calcmode="lin" valueType="num">
                                      <p:cBhvr additive="base">
                                        <p:cTn id="11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8">
                                            <p:txEl>
                                              <p:pRg st="11" end="11"/>
                                            </p:txEl>
                                          </p:spTgt>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8">
                                            <p:txEl>
                                              <p:pRg st="12" end="12"/>
                                            </p:txEl>
                                          </p:spTgt>
                                        </p:tgtEl>
                                        <p:attrNameLst>
                                          <p:attrName>style.visibility</p:attrName>
                                        </p:attrNameLst>
                                      </p:cBhvr>
                                      <p:to>
                                        <p:strVal val="visible"/>
                                      </p:to>
                                    </p:set>
                                    <p:anim calcmode="lin" valueType="num">
                                      <p:cBhvr additive="base">
                                        <p:cTn id="121"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8">
                                            <p:txEl>
                                              <p:pRg st="12" end="12"/>
                                            </p:txEl>
                                          </p:spTgt>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
                                            <p:txEl>
                                              <p:pRg st="13" end="13"/>
                                            </p:txEl>
                                          </p:spTgt>
                                        </p:tgtEl>
                                        <p:attrNameLst>
                                          <p:attrName>style.visibility</p:attrName>
                                        </p:attrNameLst>
                                      </p:cBhvr>
                                      <p:to>
                                        <p:strVal val="visible"/>
                                      </p:to>
                                    </p:set>
                                    <p:anim calcmode="lin" valueType="num">
                                      <p:cBhvr additive="base">
                                        <p:cTn id="125"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8">
                                            <p:txEl>
                                              <p:pRg st="13" end="13"/>
                                            </p:txEl>
                                          </p:spTgt>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8">
                                            <p:txEl>
                                              <p:pRg st="14" end="14"/>
                                            </p:txEl>
                                          </p:spTgt>
                                        </p:tgtEl>
                                        <p:attrNameLst>
                                          <p:attrName>style.visibility</p:attrName>
                                        </p:attrNameLst>
                                      </p:cBhvr>
                                      <p:to>
                                        <p:strVal val="visible"/>
                                      </p:to>
                                    </p:set>
                                    <p:anim calcmode="lin" valueType="num">
                                      <p:cBhvr additive="base">
                                        <p:cTn id="129"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8">
                                            <p:txEl>
                                              <p:pRg st="14" end="14"/>
                                            </p:txEl>
                                          </p:spTgt>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8">
                                            <p:txEl>
                                              <p:pRg st="15" end="15"/>
                                            </p:txEl>
                                          </p:spTgt>
                                        </p:tgtEl>
                                        <p:attrNameLst>
                                          <p:attrName>style.visibility</p:attrName>
                                        </p:attrNameLst>
                                      </p:cBhvr>
                                      <p:to>
                                        <p:strVal val="visible"/>
                                      </p:to>
                                    </p:set>
                                    <p:anim calcmode="lin" valueType="num">
                                      <p:cBhvr additive="base">
                                        <p:cTn id="133" dur="500" fill="hold"/>
                                        <p:tgtEl>
                                          <p:spTgt spid="8">
                                            <p:txEl>
                                              <p:pRg st="15" end="15"/>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8">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nodeType="clickEffect">
                                  <p:stCondLst>
                                    <p:cond delay="0"/>
                                  </p:stCondLst>
                                  <p:childTnLst>
                                    <p:set>
                                      <p:cBhvr>
                                        <p:cTn id="138" dur="1" fill="hold">
                                          <p:stCondLst>
                                            <p:cond delay="0"/>
                                          </p:stCondLst>
                                        </p:cTn>
                                        <p:tgtEl>
                                          <p:spTgt spid="9">
                                            <p:txEl>
                                              <p:pRg st="0" end="0"/>
                                            </p:txEl>
                                          </p:spTgt>
                                        </p:tgtEl>
                                        <p:attrNameLst>
                                          <p:attrName>style.visibility</p:attrName>
                                        </p:attrNameLst>
                                      </p:cBhvr>
                                      <p:to>
                                        <p:strVal val="visible"/>
                                      </p:to>
                                    </p:set>
                                    <p:anim calcmode="lin" valueType="num">
                                      <p:cBhvr additive="base">
                                        <p:cTn id="13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9">
                                            <p:txEl>
                                              <p:pRg st="1" end="1"/>
                                            </p:txEl>
                                          </p:spTgt>
                                        </p:tgtEl>
                                        <p:attrNameLst>
                                          <p:attrName>style.visibility</p:attrName>
                                        </p:attrNameLst>
                                      </p:cBhvr>
                                      <p:to>
                                        <p:strVal val="visible"/>
                                      </p:to>
                                    </p:set>
                                    <p:anim calcmode="lin" valueType="num">
                                      <p:cBhvr additive="base">
                                        <p:cTn id="14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9">
                                            <p:txEl>
                                              <p:pRg st="2" end="2"/>
                                            </p:txEl>
                                          </p:spTgt>
                                        </p:tgtEl>
                                        <p:attrNameLst>
                                          <p:attrName>style.visibility</p:attrName>
                                        </p:attrNameLst>
                                      </p:cBhvr>
                                      <p:to>
                                        <p:strVal val="visible"/>
                                      </p:to>
                                    </p:set>
                                    <p:anim calcmode="lin" valueType="num">
                                      <p:cBhvr additive="base">
                                        <p:cTn id="14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9">
                                            <p:txEl>
                                              <p:pRg st="3" end="3"/>
                                            </p:txEl>
                                          </p:spTgt>
                                        </p:tgtEl>
                                        <p:attrNameLst>
                                          <p:attrName>style.visibility</p:attrName>
                                        </p:attrNameLst>
                                      </p:cBhvr>
                                      <p:to>
                                        <p:strVal val="visible"/>
                                      </p:to>
                                    </p:set>
                                    <p:anim calcmode="lin" valueType="num">
                                      <p:cBhvr additive="base">
                                        <p:cTn id="15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9">
                                            <p:txEl>
                                              <p:pRg st="4" end="4"/>
                                            </p:txEl>
                                          </p:spTgt>
                                        </p:tgtEl>
                                        <p:attrNameLst>
                                          <p:attrName>style.visibility</p:attrName>
                                        </p:attrNameLst>
                                      </p:cBhvr>
                                      <p:to>
                                        <p:strVal val="visible"/>
                                      </p:to>
                                    </p:set>
                                    <p:anim calcmode="lin" valueType="num">
                                      <p:cBhvr additive="base">
                                        <p:cTn id="15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5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9">
                                            <p:txEl>
                                              <p:pRg st="5" end="5"/>
                                            </p:txEl>
                                          </p:spTgt>
                                        </p:tgtEl>
                                        <p:attrNameLst>
                                          <p:attrName>style.visibility</p:attrName>
                                        </p:attrNameLst>
                                      </p:cBhvr>
                                      <p:to>
                                        <p:strVal val="visible"/>
                                      </p:to>
                                    </p:set>
                                    <p:anim calcmode="lin" valueType="num">
                                      <p:cBhvr additive="base">
                                        <p:cTn id="159"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9">
                                            <p:txEl>
                                              <p:pRg st="6" end="6"/>
                                            </p:txEl>
                                          </p:spTgt>
                                        </p:tgtEl>
                                        <p:attrNameLst>
                                          <p:attrName>style.visibility</p:attrName>
                                        </p:attrNameLst>
                                      </p:cBhvr>
                                      <p:to>
                                        <p:strVal val="visible"/>
                                      </p:to>
                                    </p:set>
                                    <p:anim calcmode="lin" valueType="num">
                                      <p:cBhvr additive="base">
                                        <p:cTn id="16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164" dur="500" fill="hold"/>
                                        <p:tgtEl>
                                          <p:spTgt spid="9">
                                            <p:txEl>
                                              <p:pRg st="6" end="6"/>
                                            </p:txEl>
                                          </p:spTgt>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9">
                                            <p:txEl>
                                              <p:pRg st="7" end="7"/>
                                            </p:txEl>
                                          </p:spTgt>
                                        </p:tgtEl>
                                        <p:attrNameLst>
                                          <p:attrName>style.visibility</p:attrName>
                                        </p:attrNameLst>
                                      </p:cBhvr>
                                      <p:to>
                                        <p:strVal val="visible"/>
                                      </p:to>
                                    </p:set>
                                    <p:anim calcmode="lin" valueType="num">
                                      <p:cBhvr additive="base">
                                        <p:cTn id="167"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168" dur="500" fill="hold"/>
                                        <p:tgtEl>
                                          <p:spTgt spid="9">
                                            <p:txEl>
                                              <p:pRg st="7" end="7"/>
                                            </p:txEl>
                                          </p:spTgt>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9">
                                            <p:txEl>
                                              <p:pRg st="8" end="8"/>
                                            </p:txEl>
                                          </p:spTgt>
                                        </p:tgtEl>
                                        <p:attrNameLst>
                                          <p:attrName>style.visibility</p:attrName>
                                        </p:attrNameLst>
                                      </p:cBhvr>
                                      <p:to>
                                        <p:strVal val="visible"/>
                                      </p:to>
                                    </p:set>
                                    <p:anim calcmode="lin" valueType="num">
                                      <p:cBhvr additive="base">
                                        <p:cTn id="171"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9">
                                            <p:txEl>
                                              <p:pRg st="8" end="8"/>
                                            </p:txEl>
                                          </p:spTgt>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9">
                                            <p:txEl>
                                              <p:pRg st="9" end="9"/>
                                            </p:txEl>
                                          </p:spTgt>
                                        </p:tgtEl>
                                        <p:attrNameLst>
                                          <p:attrName>style.visibility</p:attrName>
                                        </p:attrNameLst>
                                      </p:cBhvr>
                                      <p:to>
                                        <p:strVal val="visible"/>
                                      </p:to>
                                    </p:set>
                                    <p:anim calcmode="lin" valueType="num">
                                      <p:cBhvr additive="base">
                                        <p:cTn id="17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176" dur="500" fill="hold"/>
                                        <p:tgtEl>
                                          <p:spTgt spid="9">
                                            <p:txEl>
                                              <p:pRg st="9" end="9"/>
                                            </p:txEl>
                                          </p:spTgt>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9">
                                            <p:txEl>
                                              <p:pRg st="10" end="10"/>
                                            </p:txEl>
                                          </p:spTgt>
                                        </p:tgtEl>
                                        <p:attrNameLst>
                                          <p:attrName>style.visibility</p:attrName>
                                        </p:attrNameLst>
                                      </p:cBhvr>
                                      <p:to>
                                        <p:strVal val="visible"/>
                                      </p:to>
                                    </p:set>
                                    <p:anim calcmode="lin" valueType="num">
                                      <p:cBhvr additive="base">
                                        <p:cTn id="179"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180"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181" presetID="2" presetClass="entr" presetSubtype="4" fill="hold" nodeType="withEffect">
                                  <p:stCondLst>
                                    <p:cond delay="0"/>
                                  </p:stCondLst>
                                  <p:childTnLst>
                                    <p:set>
                                      <p:cBhvr>
                                        <p:cTn id="182" dur="1" fill="hold">
                                          <p:stCondLst>
                                            <p:cond delay="0"/>
                                          </p:stCondLst>
                                        </p:cTn>
                                        <p:tgtEl>
                                          <p:spTgt spid="9">
                                            <p:txEl>
                                              <p:pRg st="11" end="11"/>
                                            </p:txEl>
                                          </p:spTgt>
                                        </p:tgtEl>
                                        <p:attrNameLst>
                                          <p:attrName>style.visibility</p:attrName>
                                        </p:attrNameLst>
                                      </p:cBhvr>
                                      <p:to>
                                        <p:strVal val="visible"/>
                                      </p:to>
                                    </p:set>
                                    <p:anim calcmode="lin" valueType="num">
                                      <p:cBhvr additive="base">
                                        <p:cTn id="18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184" dur="500" fill="hold"/>
                                        <p:tgtEl>
                                          <p:spTgt spid="9">
                                            <p:txEl>
                                              <p:pRg st="11" end="11"/>
                                            </p:txEl>
                                          </p:spTgt>
                                        </p:tgtEl>
                                        <p:attrNameLst>
                                          <p:attrName>ppt_y</p:attrName>
                                        </p:attrNameLst>
                                      </p:cBhvr>
                                      <p:tavLst>
                                        <p:tav tm="0">
                                          <p:val>
                                            <p:strVal val="1+#ppt_h/2"/>
                                          </p:val>
                                        </p:tav>
                                        <p:tav tm="100000">
                                          <p:val>
                                            <p:strVal val="#ppt_y"/>
                                          </p:val>
                                        </p:tav>
                                      </p:tavLst>
                                    </p:anim>
                                  </p:childTnLst>
                                </p:cTn>
                              </p:par>
                              <p:par>
                                <p:cTn id="185" presetID="2" presetClass="entr" presetSubtype="4" fill="hold" nodeType="withEffect">
                                  <p:stCondLst>
                                    <p:cond delay="0"/>
                                  </p:stCondLst>
                                  <p:childTnLst>
                                    <p:set>
                                      <p:cBhvr>
                                        <p:cTn id="186" dur="1" fill="hold">
                                          <p:stCondLst>
                                            <p:cond delay="0"/>
                                          </p:stCondLst>
                                        </p:cTn>
                                        <p:tgtEl>
                                          <p:spTgt spid="9">
                                            <p:txEl>
                                              <p:pRg st="12" end="12"/>
                                            </p:txEl>
                                          </p:spTgt>
                                        </p:tgtEl>
                                        <p:attrNameLst>
                                          <p:attrName>style.visibility</p:attrName>
                                        </p:attrNameLst>
                                      </p:cBhvr>
                                      <p:to>
                                        <p:strVal val="visible"/>
                                      </p:to>
                                    </p:set>
                                    <p:anim calcmode="lin" valueType="num">
                                      <p:cBhvr additive="base">
                                        <p:cTn id="187"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188" dur="500" fill="hold"/>
                                        <p:tgtEl>
                                          <p:spTgt spid="9">
                                            <p:txEl>
                                              <p:pRg st="12" end="12"/>
                                            </p:txEl>
                                          </p:spTgt>
                                        </p:tgtEl>
                                        <p:attrNameLst>
                                          <p:attrName>ppt_y</p:attrName>
                                        </p:attrNameLst>
                                      </p:cBhvr>
                                      <p:tavLst>
                                        <p:tav tm="0">
                                          <p:val>
                                            <p:strVal val="1+#ppt_h/2"/>
                                          </p:val>
                                        </p:tav>
                                        <p:tav tm="100000">
                                          <p:val>
                                            <p:strVal val="#ppt_y"/>
                                          </p:val>
                                        </p:tav>
                                      </p:tavLst>
                                    </p:anim>
                                  </p:childTnLst>
                                </p:cTn>
                              </p:par>
                              <p:par>
                                <p:cTn id="189" presetID="2" presetClass="entr" presetSubtype="4" fill="hold" nodeType="withEffect">
                                  <p:stCondLst>
                                    <p:cond delay="0"/>
                                  </p:stCondLst>
                                  <p:childTnLst>
                                    <p:set>
                                      <p:cBhvr>
                                        <p:cTn id="190" dur="1" fill="hold">
                                          <p:stCondLst>
                                            <p:cond delay="0"/>
                                          </p:stCondLst>
                                        </p:cTn>
                                        <p:tgtEl>
                                          <p:spTgt spid="9">
                                            <p:txEl>
                                              <p:pRg st="13" end="13"/>
                                            </p:txEl>
                                          </p:spTgt>
                                        </p:tgtEl>
                                        <p:attrNameLst>
                                          <p:attrName>style.visibility</p:attrName>
                                        </p:attrNameLst>
                                      </p:cBhvr>
                                      <p:to>
                                        <p:strVal val="visible"/>
                                      </p:to>
                                    </p:set>
                                    <p:anim calcmode="lin" valueType="num">
                                      <p:cBhvr additive="base">
                                        <p:cTn id="191"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192" dur="500" fill="hold"/>
                                        <p:tgtEl>
                                          <p:spTgt spid="9">
                                            <p:txEl>
                                              <p:pRg st="13" end="13"/>
                                            </p:txEl>
                                          </p:spTgt>
                                        </p:tgtEl>
                                        <p:attrNameLst>
                                          <p:attrName>ppt_y</p:attrName>
                                        </p:attrNameLst>
                                      </p:cBhvr>
                                      <p:tavLst>
                                        <p:tav tm="0">
                                          <p:val>
                                            <p:strVal val="1+#ppt_h/2"/>
                                          </p:val>
                                        </p:tav>
                                        <p:tav tm="100000">
                                          <p:val>
                                            <p:strVal val="#ppt_y"/>
                                          </p:val>
                                        </p:tav>
                                      </p:tavLst>
                                    </p:anim>
                                  </p:childTnLst>
                                </p:cTn>
                              </p:par>
                              <p:par>
                                <p:cTn id="193" presetID="2" presetClass="entr" presetSubtype="4" fill="hold" nodeType="withEffect">
                                  <p:stCondLst>
                                    <p:cond delay="0"/>
                                  </p:stCondLst>
                                  <p:childTnLst>
                                    <p:set>
                                      <p:cBhvr>
                                        <p:cTn id="194" dur="1" fill="hold">
                                          <p:stCondLst>
                                            <p:cond delay="0"/>
                                          </p:stCondLst>
                                        </p:cTn>
                                        <p:tgtEl>
                                          <p:spTgt spid="9">
                                            <p:txEl>
                                              <p:pRg st="14" end="14"/>
                                            </p:txEl>
                                          </p:spTgt>
                                        </p:tgtEl>
                                        <p:attrNameLst>
                                          <p:attrName>style.visibility</p:attrName>
                                        </p:attrNameLst>
                                      </p:cBhvr>
                                      <p:to>
                                        <p:strVal val="visible"/>
                                      </p:to>
                                    </p:set>
                                    <p:anim calcmode="lin" valueType="num">
                                      <p:cBhvr additive="base">
                                        <p:cTn id="195"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196" dur="500" fill="hold"/>
                                        <p:tgtEl>
                                          <p:spTgt spid="9">
                                            <p:txEl>
                                              <p:pRg st="14" end="14"/>
                                            </p:txEl>
                                          </p:spTgt>
                                        </p:tgtEl>
                                        <p:attrNameLst>
                                          <p:attrName>ppt_y</p:attrName>
                                        </p:attrNameLst>
                                      </p:cBhvr>
                                      <p:tavLst>
                                        <p:tav tm="0">
                                          <p:val>
                                            <p:strVal val="1+#ppt_h/2"/>
                                          </p:val>
                                        </p:tav>
                                        <p:tav tm="100000">
                                          <p:val>
                                            <p:strVal val="#ppt_y"/>
                                          </p:val>
                                        </p:tav>
                                      </p:tavLst>
                                    </p:anim>
                                  </p:childTnLst>
                                </p:cTn>
                              </p:par>
                              <p:par>
                                <p:cTn id="197" presetID="2" presetClass="entr" presetSubtype="4" fill="hold" nodeType="withEffect">
                                  <p:stCondLst>
                                    <p:cond delay="0"/>
                                  </p:stCondLst>
                                  <p:childTnLst>
                                    <p:set>
                                      <p:cBhvr>
                                        <p:cTn id="198" dur="1" fill="hold">
                                          <p:stCondLst>
                                            <p:cond delay="0"/>
                                          </p:stCondLst>
                                        </p:cTn>
                                        <p:tgtEl>
                                          <p:spTgt spid="9">
                                            <p:txEl>
                                              <p:pRg st="15" end="15"/>
                                            </p:txEl>
                                          </p:spTgt>
                                        </p:tgtEl>
                                        <p:attrNameLst>
                                          <p:attrName>style.visibility</p:attrName>
                                        </p:attrNameLst>
                                      </p:cBhvr>
                                      <p:to>
                                        <p:strVal val="visible"/>
                                      </p:to>
                                    </p:set>
                                    <p:anim calcmode="lin" valueType="num">
                                      <p:cBhvr additive="base">
                                        <p:cTn id="199"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200" dur="500" fill="hold"/>
                                        <p:tgtEl>
                                          <p:spTgt spid="9">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175</TotalTime>
  <Words>1507</Words>
  <Application>Microsoft Office PowerPoint</Application>
  <PresentationFormat>Widescreen</PresentationFormat>
  <Paragraphs>186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Cambria Math</vt:lpstr>
      <vt:lpstr>Rockwell</vt:lpstr>
      <vt:lpstr>Times New Roman</vt:lpstr>
      <vt:lpstr>Damask</vt:lpstr>
      <vt:lpstr>Memory and storage</vt:lpstr>
      <vt:lpstr>agenda</vt:lpstr>
      <vt:lpstr>Memory allocation</vt:lpstr>
      <vt:lpstr>Memory allocation</vt:lpstr>
      <vt:lpstr>Memory allocation</vt:lpstr>
      <vt:lpstr>Memory allocation</vt:lpstr>
      <vt:lpstr>Number bases</vt:lpstr>
      <vt:lpstr>Number bases</vt:lpstr>
      <vt:lpstr>Number bases</vt:lpstr>
      <vt:lpstr>Base Conversions</vt:lpstr>
      <vt:lpstr>Base Conversions</vt:lpstr>
      <vt:lpstr>Base Conversions</vt:lpstr>
      <vt:lpstr>Base Conversions</vt:lpstr>
      <vt:lpstr>Encoding and storage</vt:lpstr>
      <vt:lpstr>Encoding and storage</vt:lpstr>
      <vt:lpstr>Encoding and storage</vt:lpstr>
      <vt:lpstr>Garbage collection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and storage</dc:title>
  <dc:creator>Martin, Charles</dc:creator>
  <cp:lastModifiedBy>Marty Martin</cp:lastModifiedBy>
  <cp:revision>19</cp:revision>
  <cp:lastPrinted>2020-01-22T02:29:55Z</cp:lastPrinted>
  <dcterms:created xsi:type="dcterms:W3CDTF">2020-01-22T02:09:24Z</dcterms:created>
  <dcterms:modified xsi:type="dcterms:W3CDTF">2020-04-24T03:14:46Z</dcterms:modified>
</cp:coreProperties>
</file>