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0"/>
    <p:restoredTop sz="96327"/>
  </p:normalViewPr>
  <p:slideViewPr>
    <p:cSldViewPr snapToGrid="0" snapToObjects="1">
      <p:cViewPr varScale="1">
        <p:scale>
          <a:sx n="118" d="100"/>
          <a:sy n="118"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487A3-50F6-AC4F-B3F5-1A7E6BD4A1DC}" type="datetimeFigureOut">
              <a:rPr lang="en-US" smtClean="0"/>
              <a:t>6/30/20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25583-B64C-1144-896D-5A09F97910F5}" type="slidenum">
              <a:rPr lang="en-US" smtClean="0"/>
              <a:t>‹#›</a:t>
            </a:fld>
            <a:endParaRPr lang="en-US"/>
          </a:p>
        </p:txBody>
      </p:sp>
    </p:spTree>
    <p:extLst>
      <p:ext uri="{BB962C8B-B14F-4D97-AF65-F5344CB8AC3E}">
        <p14:creationId xmlns:p14="http://schemas.microsoft.com/office/powerpoint/2010/main" val="416589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a:t>
            </a:r>
            <a:r>
              <a:rPr lang="en-US" dirty="0" err="1"/>
              <a:t>gnomAD</a:t>
            </a:r>
            <a:r>
              <a:rPr lang="en-US" dirty="0"/>
              <a:t> and publicly available gene lists such as as </a:t>
            </a:r>
            <a:r>
              <a:rPr lang="en-US" dirty="0" err="1"/>
              <a:t>ClinGen</a:t>
            </a:r>
            <a:r>
              <a:rPr lang="en-US" dirty="0"/>
              <a:t>, </a:t>
            </a:r>
            <a:r>
              <a:rPr lang="en-US" dirty="0" err="1"/>
              <a:t>DrugBank</a:t>
            </a:r>
            <a:r>
              <a:rPr lang="en-US"/>
              <a:t>, etc.</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1</a:t>
            </a:fld>
            <a:endParaRPr lang="en-US"/>
          </a:p>
        </p:txBody>
      </p:sp>
    </p:spTree>
    <p:extLst>
      <p:ext uri="{BB962C8B-B14F-4D97-AF65-F5344CB8AC3E}">
        <p14:creationId xmlns:p14="http://schemas.microsoft.com/office/powerpoint/2010/main" val="363065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3 petabytes of raw </a:t>
            </a:r>
            <a:r>
              <a:rPr lang="en-US"/>
              <a:t>data contributed, </a:t>
            </a:r>
            <a:r>
              <a:rPr lang="en-US" dirty="0"/>
              <a:t>processed into 35 terabytes of high-quality variant data</a:t>
            </a:r>
          </a:p>
          <a:p>
            <a:endParaRPr lang="en-US" dirty="0"/>
          </a:p>
          <a:p>
            <a:r>
              <a:rPr lang="en-US" sz="1200" b="0" i="0" u="none" strike="noStrike" kern="1200" dirty="0">
                <a:solidFill>
                  <a:schemeClr val="tx1"/>
                </a:solidFill>
                <a:effectLst/>
                <a:latin typeface="+mn-lt"/>
                <a:ea typeface="+mn-ea"/>
                <a:cs typeface="+mn-cs"/>
              </a:rPr>
              <a:t>241 million small genetic variants (single nucleotide variants and short insertion/deletion variants)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335,470 structural variants (DNA rearrangements of at least 50 base pairs)</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2</a:t>
            </a:fld>
            <a:endParaRPr lang="en-US"/>
          </a:p>
        </p:txBody>
      </p:sp>
    </p:spTree>
    <p:extLst>
      <p:ext uri="{BB962C8B-B14F-4D97-AF65-F5344CB8AC3E}">
        <p14:creationId xmlns:p14="http://schemas.microsoft.com/office/powerpoint/2010/main" val="307995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F733-D600-674C-AD2D-FB377D70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29713-2E64-7640-852A-2A77451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FC362-1AB7-A647-BCF4-547A5B020D65}"/>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8945ABCB-5EDC-864A-B90E-6CCC7DCFE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4D72-5D66-8842-AFE6-766D616B923C}"/>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0377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D63-D7A1-E64B-9273-519DDFE85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335E5-50AF-624D-A91F-DAC93F002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8FF0D-8DAF-9848-8D75-E4FA4B07D8D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60978D8F-97DE-124C-A824-ED2713530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FA041-E1BF-484D-8FE8-58B2325690F9}"/>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66980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68E56-C27E-314E-942B-680BC0D05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D6030-CF3E-F04F-BE10-32B861967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B8BE-797F-E54B-81DD-D704B8139A23}"/>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793EAC79-7EE8-A744-ADE8-B506B789D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B4B5-142E-6A45-8073-4BACE6AC2BC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9115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600C-F38B-214B-9817-F78E0EF9B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8939F-E4F6-B84A-B017-17CC5E4C3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39C7-44CD-7741-A22E-6E19550128E0}"/>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FF671850-4CD8-644E-8ED5-4A5B3887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07385-0454-644C-A533-BA528B2DF3A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16705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6BD-0546-5A42-8CCA-B2607584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8A736-1CE5-AB4E-817E-26D2A5397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411B-75AE-5C49-BFFF-CA1EE701DAC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0BFF3767-C317-4A43-9583-EB70FC07B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886A8-BC5F-1643-A3D8-1899CB79F67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2848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4D0-37F2-4F40-B802-B876A8463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38C06-BC69-164C-9BCB-56FA76735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2522-D021-BF45-AE1F-1D1DD294D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8A1F8-F9EB-8949-AAEF-FC42A9B3E578}"/>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2CCBC4E4-B949-AF4F-AD7E-81C6F161A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EE8C8-8F37-B44C-8CF2-1EBDA17DD4CF}"/>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8193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0BB7-DA12-614C-821D-683F29F37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A41F2-B968-9F40-996C-A4B0B3E0F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CEC53-9B13-4B4C-9A92-2B460BB7A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42C89-CC80-BC4F-962D-C756C485D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DA6-8553-A44F-98F7-E20D137B2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B04CE-635B-014D-B266-98D29EFA87E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8" name="Footer Placeholder 7">
            <a:extLst>
              <a:ext uri="{FF2B5EF4-FFF2-40B4-BE49-F238E27FC236}">
                <a16:creationId xmlns:a16="http://schemas.microsoft.com/office/drawing/2014/main" id="{2E18F609-F4DD-0E40-890A-B18C3AD01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F7248-1C70-1848-A74C-F2C506A5EEF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08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D7C9-7EBB-7849-870A-05DBCF285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8D314-CA77-6E4A-8BF7-BFFEEA8B1FA9}"/>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4" name="Footer Placeholder 3">
            <a:extLst>
              <a:ext uri="{FF2B5EF4-FFF2-40B4-BE49-F238E27FC236}">
                <a16:creationId xmlns:a16="http://schemas.microsoft.com/office/drawing/2014/main" id="{D87FBD1B-6839-A64A-BF23-866B74268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E9B51-9C83-5943-8A81-FA192D3E7ED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5251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EF1E-928E-7649-9CC9-28211A2ABBAD}"/>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3" name="Footer Placeholder 2">
            <a:extLst>
              <a:ext uri="{FF2B5EF4-FFF2-40B4-BE49-F238E27FC236}">
                <a16:creationId xmlns:a16="http://schemas.microsoft.com/office/drawing/2014/main" id="{12237E4D-EA60-A34C-A4F6-D91508F31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F7E26-8586-5B41-BED2-5616D2A93053}"/>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327655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AE1-D7C1-854D-B18F-D15056E0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AD213-7C7A-0043-85C9-B04A017B1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DF2730-66AA-D543-A85A-31CEC261F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C5D1E-5808-6B4B-8E74-3F23683D1141}"/>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75077A7F-9D81-2341-BC8F-1FE8E43A0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63558-A41E-164E-8FF0-03FABAC45B67}"/>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44738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F891-3266-C54D-9AA3-FEA7DEAC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581E22-372C-A941-BB94-91543E8BA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A6C95-1EF2-CA4F-9431-A7F08C5B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DF027-4F74-074B-A5F1-BC4938C14BAA}"/>
              </a:ext>
            </a:extLst>
          </p:cNvPr>
          <p:cNvSpPr>
            <a:spLocks noGrp="1"/>
          </p:cNvSpPr>
          <p:nvPr>
            <p:ph type="dt" sz="half" idx="10"/>
          </p:nvPr>
        </p:nvSpPr>
        <p:spPr/>
        <p:txBody>
          <a:bodyPr/>
          <a:lstStyle/>
          <a:p>
            <a:fld id="{27565DEB-65F6-4A49-A3B7-0A4D81EFD7BA}" type="datetimeFigureOut">
              <a:rPr lang="en-US" smtClean="0"/>
              <a:t>6/30/20</a:t>
            </a:fld>
            <a:endParaRPr lang="en-US"/>
          </a:p>
        </p:txBody>
      </p:sp>
      <p:sp>
        <p:nvSpPr>
          <p:cNvPr id="6" name="Footer Placeholder 5">
            <a:extLst>
              <a:ext uri="{FF2B5EF4-FFF2-40B4-BE49-F238E27FC236}">
                <a16:creationId xmlns:a16="http://schemas.microsoft.com/office/drawing/2014/main" id="{B409B9FC-1A37-3A4F-A868-150F845D3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4EE8-16BC-244C-BB7E-9D62F060175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65573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1620B-83F2-8C46-A404-01D12E1F4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6BBE0-59D6-9847-A5FF-2B268B518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E49E-CEFA-7D45-8267-0E1DBD4C4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65DEB-65F6-4A49-A3B7-0A4D81EFD7BA}" type="datetimeFigureOut">
              <a:rPr lang="en-US" smtClean="0"/>
              <a:t>6/30/20</a:t>
            </a:fld>
            <a:endParaRPr lang="en-US"/>
          </a:p>
        </p:txBody>
      </p:sp>
      <p:sp>
        <p:nvSpPr>
          <p:cNvPr id="5" name="Footer Placeholder 4">
            <a:extLst>
              <a:ext uri="{FF2B5EF4-FFF2-40B4-BE49-F238E27FC236}">
                <a16:creationId xmlns:a16="http://schemas.microsoft.com/office/drawing/2014/main" id="{BFE2D368-5B55-B546-9FFF-E9776F6CD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329FE-AD3B-3F4F-91B1-1F9769A3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1BCC1-C8A1-284F-8073-90314FEEBAAF}" type="slidenum">
              <a:rPr lang="en-US" smtClean="0"/>
              <a:t>‹#›</a:t>
            </a:fld>
            <a:endParaRPr lang="en-US"/>
          </a:p>
        </p:txBody>
      </p:sp>
    </p:spTree>
    <p:extLst>
      <p:ext uri="{BB962C8B-B14F-4D97-AF65-F5344CB8AC3E}">
        <p14:creationId xmlns:p14="http://schemas.microsoft.com/office/powerpoint/2010/main" val="211538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269076" TargetMode="External"/><Relationship Id="rId2" Type="http://schemas.openxmlformats.org/officeDocument/2006/relationships/hyperlink" Target="https://github.com/spencerking/QiskitSummerJam-LocalSequenceAlignment" TargetMode="External"/><Relationship Id="rId1" Type="http://schemas.openxmlformats.org/officeDocument/2006/relationships/slideLayout" Target="../slideLayouts/slideLayout2.xml"/><Relationship Id="rId4" Type="http://schemas.openxmlformats.org/officeDocument/2006/relationships/hyperlink" Target="https://www.nature.com/articles/s41598-019-4369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02B-AE80-4C4C-9180-3E7F0FDAE328}"/>
              </a:ext>
            </a:extLst>
          </p:cNvPr>
          <p:cNvSpPr>
            <a:spLocks noGrp="1"/>
          </p:cNvSpPr>
          <p:nvPr>
            <p:ph type="ctrTitle"/>
          </p:nvPr>
        </p:nvSpPr>
        <p:spPr/>
        <p:txBody>
          <a:bodyPr>
            <a:normAutofit/>
          </a:bodyPr>
          <a:lstStyle/>
          <a:p>
            <a:r>
              <a:rPr lang="en-US" sz="4900" dirty="0"/>
              <a:t>Quantum Pattern Recognition for Local Sequence Alignment</a:t>
            </a:r>
            <a:br>
              <a:rPr lang="en-US" sz="4900" dirty="0"/>
            </a:br>
            <a:r>
              <a:rPr lang="en-US" sz="1600" i="1" dirty="0"/>
              <a:t>Konstantinos </a:t>
            </a:r>
            <a:r>
              <a:rPr lang="en-US" sz="1600" i="1" dirty="0" err="1"/>
              <a:t>Prousalis</a:t>
            </a:r>
            <a:r>
              <a:rPr lang="en-US" sz="1600" i="1" dirty="0"/>
              <a:t>, Nikos </a:t>
            </a:r>
            <a:r>
              <a:rPr lang="en-US" sz="1600" i="1" dirty="0" err="1"/>
              <a:t>Konofaos</a:t>
            </a:r>
            <a:endParaRPr lang="en-US" sz="1600" i="1" dirty="0"/>
          </a:p>
        </p:txBody>
      </p:sp>
      <p:sp>
        <p:nvSpPr>
          <p:cNvPr id="3" name="Subtitle 2">
            <a:extLst>
              <a:ext uri="{FF2B5EF4-FFF2-40B4-BE49-F238E27FC236}">
                <a16:creationId xmlns:a16="http://schemas.microsoft.com/office/drawing/2014/main" id="{0B5F3F72-80B4-124B-96EE-B5232607DF23}"/>
              </a:ext>
            </a:extLst>
          </p:cNvPr>
          <p:cNvSpPr>
            <a:spLocks noGrp="1"/>
          </p:cNvSpPr>
          <p:nvPr>
            <p:ph type="subTitle" idx="1"/>
          </p:nvPr>
        </p:nvSpPr>
        <p:spPr>
          <a:xfrm>
            <a:off x="1524000" y="4081755"/>
            <a:ext cx="9144000" cy="1655762"/>
          </a:xfrm>
        </p:spPr>
        <p:txBody>
          <a:bodyPr/>
          <a:lstStyle/>
          <a:p>
            <a:r>
              <a:rPr lang="en-US" dirty="0"/>
              <a:t>Presented by Spencer King, </a:t>
            </a:r>
            <a:r>
              <a:rPr lang="en-US" dirty="0" err="1"/>
              <a:t>Mingi</a:t>
            </a:r>
            <a:r>
              <a:rPr lang="en-US" dirty="0"/>
              <a:t> Ryu</a:t>
            </a:r>
          </a:p>
          <a:p>
            <a:r>
              <a:rPr lang="en-US" dirty="0" err="1"/>
              <a:t>Qiskit</a:t>
            </a:r>
            <a:r>
              <a:rPr lang="en-US" dirty="0"/>
              <a:t> Summer Jam</a:t>
            </a:r>
          </a:p>
          <a:p>
            <a:r>
              <a:rPr lang="en-US" dirty="0"/>
              <a:t>July 1, 2020</a:t>
            </a:r>
          </a:p>
        </p:txBody>
      </p:sp>
      <p:pic>
        <p:nvPicPr>
          <p:cNvPr id="7" name="Picture 6" descr="A picture containing drawing, window&#10;&#10;Description automatically generated">
            <a:extLst>
              <a:ext uri="{FF2B5EF4-FFF2-40B4-BE49-F238E27FC236}">
                <a16:creationId xmlns:a16="http://schemas.microsoft.com/office/drawing/2014/main" id="{61DE634A-E9FB-2443-9794-94087A7D654D}"/>
              </a:ext>
            </a:extLst>
          </p:cNvPr>
          <p:cNvPicPr>
            <a:picLocks noChangeAspect="1"/>
          </p:cNvPicPr>
          <p:nvPr/>
        </p:nvPicPr>
        <p:blipFill>
          <a:blip r:embed="rId3"/>
          <a:stretch>
            <a:fillRect/>
          </a:stretch>
        </p:blipFill>
        <p:spPr>
          <a:xfrm>
            <a:off x="976184" y="3873803"/>
            <a:ext cx="1626630" cy="1503608"/>
          </a:xfrm>
          <a:prstGeom prst="rect">
            <a:avLst/>
          </a:prstGeom>
        </p:spPr>
      </p:pic>
      <p:pic>
        <p:nvPicPr>
          <p:cNvPr id="9" name="Picture 8" descr="A close up of a device&#10;&#10;Description automatically generated">
            <a:extLst>
              <a:ext uri="{FF2B5EF4-FFF2-40B4-BE49-F238E27FC236}">
                <a16:creationId xmlns:a16="http://schemas.microsoft.com/office/drawing/2014/main" id="{74580C1F-110E-A740-BA53-3137D2A52605}"/>
              </a:ext>
            </a:extLst>
          </p:cNvPr>
          <p:cNvPicPr>
            <a:picLocks noChangeAspect="1"/>
          </p:cNvPicPr>
          <p:nvPr/>
        </p:nvPicPr>
        <p:blipFill>
          <a:blip r:embed="rId4"/>
          <a:stretch>
            <a:fillRect/>
          </a:stretch>
        </p:blipFill>
        <p:spPr>
          <a:xfrm>
            <a:off x="8524913" y="3553805"/>
            <a:ext cx="3219927" cy="2143603"/>
          </a:xfrm>
          <a:prstGeom prst="rect">
            <a:avLst/>
          </a:prstGeom>
        </p:spPr>
      </p:pic>
    </p:spTree>
    <p:extLst>
      <p:ext uri="{BB962C8B-B14F-4D97-AF65-F5344CB8AC3E}">
        <p14:creationId xmlns:p14="http://schemas.microsoft.com/office/powerpoint/2010/main" val="236146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E2D3-659F-2349-A56B-EB559034679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6539D7BC-B9DC-3049-83E3-20798B98D43A}"/>
              </a:ext>
            </a:extLst>
          </p:cNvPr>
          <p:cNvSpPr>
            <a:spLocks noGrp="1"/>
          </p:cNvSpPr>
          <p:nvPr>
            <p:ph idx="1"/>
          </p:nvPr>
        </p:nvSpPr>
        <p:spPr/>
        <p:txBody>
          <a:bodyPr>
            <a:normAutofit/>
          </a:bodyPr>
          <a:lstStyle/>
          <a:p>
            <a:r>
              <a:rPr lang="en-US" dirty="0"/>
              <a:t>Study</a:t>
            </a:r>
          </a:p>
          <a:p>
            <a:pPr lvl="1" fontAlgn="base"/>
            <a:r>
              <a:rPr lang="en-US" dirty="0"/>
              <a:t>The paper made it clear to us there is a significant amount of knowledge we lack. In order to pursue this further we will need to study quite a bit.</a:t>
            </a:r>
            <a:br>
              <a:rPr lang="en-US" dirty="0"/>
            </a:br>
            <a:endParaRPr lang="en-US" dirty="0"/>
          </a:p>
          <a:p>
            <a:pPr fontAlgn="base"/>
            <a:r>
              <a:rPr lang="en-US" dirty="0"/>
              <a:t>Build off of existing </a:t>
            </a:r>
            <a:r>
              <a:rPr lang="en-US" dirty="0" err="1"/>
              <a:t>Qiskit</a:t>
            </a:r>
            <a:r>
              <a:rPr lang="en-US" dirty="0"/>
              <a:t> tutorials</a:t>
            </a:r>
          </a:p>
          <a:p>
            <a:pPr lvl="1" fontAlgn="base"/>
            <a:r>
              <a:rPr lang="en-US" dirty="0"/>
              <a:t>There are </a:t>
            </a:r>
            <a:r>
              <a:rPr lang="en-US" dirty="0" err="1"/>
              <a:t>Qiskit</a:t>
            </a:r>
            <a:r>
              <a:rPr lang="en-US" dirty="0"/>
              <a:t> tutorials for doing simple string comparison and bit string comparison. Essentially, we could </a:t>
            </a:r>
            <a:r>
              <a:rPr lang="en-US"/>
              <a:t>use these </a:t>
            </a:r>
            <a:r>
              <a:rPr lang="en-US" dirty="0"/>
              <a:t>for global sequence alignment. </a:t>
            </a:r>
          </a:p>
          <a:p>
            <a:pPr lvl="1" fontAlgn="base"/>
            <a:r>
              <a:rPr lang="en-US" dirty="0"/>
              <a:t>We could explore encoding longer sequences such that they can be compared with a limited number of qubits, or we could try to adapt this into a more beginner-friendly local alignment tutorial.</a:t>
            </a:r>
          </a:p>
          <a:p>
            <a:endParaRPr lang="en-US" dirty="0"/>
          </a:p>
        </p:txBody>
      </p:sp>
    </p:spTree>
    <p:extLst>
      <p:ext uri="{BB962C8B-B14F-4D97-AF65-F5344CB8AC3E}">
        <p14:creationId xmlns:p14="http://schemas.microsoft.com/office/powerpoint/2010/main" val="250282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AA88-BF3B-584D-B132-35E593859EB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1C32E91-D94A-1745-8FE0-D843E409B311}"/>
              </a:ext>
            </a:extLst>
          </p:cNvPr>
          <p:cNvSpPr>
            <a:spLocks noGrp="1"/>
          </p:cNvSpPr>
          <p:nvPr>
            <p:ph idx="1"/>
          </p:nvPr>
        </p:nvSpPr>
        <p:spPr/>
        <p:txBody>
          <a:bodyPr>
            <a:normAutofit/>
          </a:bodyPr>
          <a:lstStyle/>
          <a:p>
            <a:r>
              <a:rPr lang="en-US" dirty="0"/>
              <a:t>GitHub repository</a:t>
            </a:r>
          </a:p>
          <a:p>
            <a:pPr lvl="1"/>
            <a:r>
              <a:rPr lang="en-US" u="sng" dirty="0">
                <a:hlinkClick r:id="rId2"/>
              </a:rPr>
              <a:t>QiskitSummerJam-LocalSequenceAlignment</a:t>
            </a:r>
            <a:endParaRPr lang="en-US" dirty="0"/>
          </a:p>
          <a:p>
            <a:r>
              <a:rPr lang="en-US" dirty="0"/>
              <a:t>Relevant Papers</a:t>
            </a:r>
          </a:p>
          <a:p>
            <a:pPr lvl="1"/>
            <a:r>
              <a:rPr lang="en-US" u="sng" dirty="0">
                <a:hlinkClick r:id="rId3"/>
              </a:rPr>
              <a:t>Quantum Pattern Recognition for Local Sequence Alignment</a:t>
            </a:r>
            <a:endParaRPr lang="en-US" dirty="0"/>
          </a:p>
          <a:p>
            <a:pPr lvl="1"/>
            <a:r>
              <a:rPr lang="el-GR" u="sng" dirty="0">
                <a:hlinkClick r:id="rId4"/>
              </a:rPr>
              <a:t>Α </a:t>
            </a:r>
            <a:r>
              <a:rPr lang="en-US" u="sng" dirty="0">
                <a:hlinkClick r:id="rId4"/>
              </a:rPr>
              <a:t>Quantum Pattern Recognition Method for Improving Pairwise Sequence Alignment</a:t>
            </a:r>
            <a:br>
              <a:rPr lang="en-US" dirty="0"/>
            </a:br>
            <a:br>
              <a:rPr lang="en-US" dirty="0"/>
            </a:br>
            <a:endParaRPr lang="en-US" dirty="0"/>
          </a:p>
        </p:txBody>
      </p:sp>
    </p:spTree>
    <p:extLst>
      <p:ext uri="{BB962C8B-B14F-4D97-AF65-F5344CB8AC3E}">
        <p14:creationId xmlns:p14="http://schemas.microsoft.com/office/powerpoint/2010/main" val="162352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118-1770-5D49-B126-E403B420B96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5BC132-2C55-854A-952E-E041616607EE}"/>
              </a:ext>
            </a:extLst>
          </p:cNvPr>
          <p:cNvSpPr>
            <a:spLocks noGrp="1"/>
          </p:cNvSpPr>
          <p:nvPr>
            <p:ph idx="1"/>
          </p:nvPr>
        </p:nvSpPr>
        <p:spPr/>
        <p:txBody>
          <a:bodyPr>
            <a:normAutofit lnSpcReduction="10000"/>
          </a:bodyPr>
          <a:lstStyle/>
          <a:p>
            <a:pPr fontAlgn="base"/>
            <a:r>
              <a:rPr lang="en-US" dirty="0"/>
              <a:t>Pattern recognition is a key problem in computational biology</a:t>
            </a:r>
          </a:p>
          <a:p>
            <a:pPr fontAlgn="base"/>
            <a:r>
              <a:rPr lang="en-US" dirty="0"/>
              <a:t>Sequence alignment: finding regions of similarity between objects</a:t>
            </a:r>
            <a:endParaRPr lang="en-US" sz="1800" dirty="0"/>
          </a:p>
          <a:p>
            <a:pPr lvl="1" fontAlgn="base"/>
            <a:r>
              <a:rPr lang="en-US" dirty="0"/>
              <a:t>Typically used with protein, DNA, or RNA</a:t>
            </a:r>
            <a:endParaRPr lang="en-US" sz="1800" dirty="0"/>
          </a:p>
          <a:p>
            <a:pPr lvl="1" fontAlgn="base"/>
            <a:r>
              <a:rPr lang="en-US" dirty="0"/>
              <a:t>Commonly used in other fields as well (e.g. NLP and finance)</a:t>
            </a:r>
            <a:endParaRPr lang="en-US" sz="1800" dirty="0"/>
          </a:p>
          <a:p>
            <a:pPr fontAlgn="base"/>
            <a:r>
              <a:rPr lang="en-US" dirty="0"/>
              <a:t>Global vs Local alignment</a:t>
            </a:r>
            <a:endParaRPr lang="en-US" sz="1800" dirty="0"/>
          </a:p>
          <a:p>
            <a:pPr lvl="1" fontAlgn="base"/>
            <a:r>
              <a:rPr lang="en-US" dirty="0"/>
              <a:t>Global: sequences must be exact matches</a:t>
            </a:r>
            <a:endParaRPr lang="en-US" sz="1800" dirty="0"/>
          </a:p>
          <a:p>
            <a:pPr lvl="1" fontAlgn="base"/>
            <a:r>
              <a:rPr lang="en-US" dirty="0"/>
              <a:t>Local: Interested in longest common substring</a:t>
            </a:r>
            <a:endParaRPr lang="en-US" sz="1800" dirty="0"/>
          </a:p>
          <a:p>
            <a:pPr fontAlgn="base"/>
            <a:r>
              <a:rPr lang="en-US" dirty="0"/>
              <a:t>Common classical algorithms for local sequence alignment:</a:t>
            </a:r>
            <a:endParaRPr lang="en-US" sz="1800" dirty="0"/>
          </a:p>
          <a:p>
            <a:pPr lvl="1" fontAlgn="base"/>
            <a:r>
              <a:rPr lang="en-US" dirty="0"/>
              <a:t>Smith-Waterman</a:t>
            </a:r>
            <a:endParaRPr lang="en-US" sz="1800" dirty="0"/>
          </a:p>
          <a:p>
            <a:pPr lvl="1" fontAlgn="base"/>
            <a:r>
              <a:rPr lang="en-US" dirty="0"/>
              <a:t>Needleman-Wunsch</a:t>
            </a:r>
            <a:endParaRPr lang="en-US" sz="1800" dirty="0"/>
          </a:p>
        </p:txBody>
      </p:sp>
    </p:spTree>
    <p:extLst>
      <p:ext uri="{BB962C8B-B14F-4D97-AF65-F5344CB8AC3E}">
        <p14:creationId xmlns:p14="http://schemas.microsoft.com/office/powerpoint/2010/main" val="116029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68BE-6774-FC42-B9E0-832D8FAF7D0C}"/>
              </a:ext>
            </a:extLst>
          </p:cNvPr>
          <p:cNvSpPr>
            <a:spLocks noGrp="1"/>
          </p:cNvSpPr>
          <p:nvPr>
            <p:ph type="title"/>
          </p:nvPr>
        </p:nvSpPr>
        <p:spPr/>
        <p:txBody>
          <a:bodyPr>
            <a:normAutofit/>
          </a:bodyPr>
          <a:lstStyle/>
          <a:p>
            <a:r>
              <a:rPr lang="en-US" dirty="0"/>
              <a:t>Smith-Waterman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DCE669-EB08-AF46-81C1-2FFEA86F33AC}"/>
                  </a:ext>
                </a:extLst>
              </p:cNvPr>
              <p:cNvSpPr>
                <a:spLocks noGrp="1"/>
              </p:cNvSpPr>
              <p:nvPr>
                <p:ph idx="1"/>
              </p:nvPr>
            </p:nvSpPr>
            <p:spPr/>
            <p:txBody>
              <a:bodyPr/>
              <a:lstStyle/>
              <a:p>
                <a:pPr fontAlgn="base"/>
                <a:r>
                  <a:rPr lang="en-US" dirty="0"/>
                  <a:t>Create a scoring matrix </a:t>
                </a:r>
                <a14:m>
                  <m:oMath xmlns:m="http://schemas.openxmlformats.org/officeDocument/2006/math">
                    <m:r>
                      <a:rPr lang="en-US" b="0" i="1" smtClean="0">
                        <a:latin typeface="Cambria Math" panose="02040503050406030204" pitchFamily="18" charset="0"/>
                      </a:rPr>
                      <m:t>𝐻</m:t>
                    </m:r>
                  </m:oMath>
                </a14:m>
                <a:r>
                  <a:rPr lang="en-US" dirty="0"/>
                  <a:t> with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𝑚</m:t>
                    </m:r>
                  </m:oMath>
                </a14:m>
                <a:r>
                  <a:rPr lang="en-US" dirty="0"/>
                  <a:t> are the lengths of the sequences to compare</a:t>
                </a:r>
              </a:p>
              <a:p>
                <a:pPr fontAlgn="base"/>
                <a:r>
                  <a:rPr lang="en-US" dirty="0"/>
                  <a:t>Initialize the first row and column of </a:t>
                </a:r>
                <a14:m>
                  <m:oMath xmlns:m="http://schemas.openxmlformats.org/officeDocument/2006/math">
                    <m:r>
                      <a:rPr lang="en-US" b="0" i="1" smtClean="0">
                        <a:latin typeface="Cambria Math" panose="02040503050406030204" pitchFamily="18" charset="0"/>
                      </a:rPr>
                      <m:t>𝐻</m:t>
                    </m:r>
                  </m:oMath>
                </a14:m>
                <a:r>
                  <a:rPr lang="en-US" dirty="0"/>
                  <a:t> to </a:t>
                </a:r>
                <a14:m>
                  <m:oMath xmlns:m="http://schemas.openxmlformats.org/officeDocument/2006/math">
                    <m:r>
                      <a:rPr lang="en-US" b="0" i="1" smtClean="0">
                        <a:latin typeface="Cambria Math" panose="02040503050406030204" pitchFamily="18" charset="0"/>
                      </a:rPr>
                      <m:t>0</m:t>
                    </m:r>
                  </m:oMath>
                </a14:m>
                <a:endParaRPr lang="en-US" dirty="0"/>
              </a:p>
              <a:p>
                <a:pPr fontAlgn="base"/>
                <a:r>
                  <a:rPr lang="en-US" dirty="0"/>
                  <a:t>Populate the scoring matrix: </a:t>
                </a:r>
              </a:p>
              <a:p>
                <a:pPr fontAlgn="base"/>
                <a:endParaRPr lang="en-US" dirty="0"/>
              </a:p>
              <a:p>
                <a:pPr fontAlgn="base"/>
                <a:endParaRPr lang="en-US" dirty="0"/>
              </a:p>
              <a:p>
                <a:pPr fontAlgn="base"/>
                <a:endParaRPr lang="en-US" dirty="0"/>
              </a:p>
              <a:p>
                <a:pPr fontAlgn="base"/>
                <a:r>
                  <a:rPr lang="en-US" dirty="0"/>
                  <a:t>The best alignment is determined by following the path from the highest score to a score of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A0DCE669-EB08-AF46-81C1-2FFEA86F33AC}"/>
                  </a:ext>
                </a:extLst>
              </p:cNvPr>
              <p:cNvSpPr>
                <a:spLocks noGrp="1" noRot="1" noChangeAspect="1" noMove="1" noResize="1" noEditPoints="1" noAdjustHandles="1" noChangeArrowheads="1" noChangeShapeType="1" noTextEdit="1"/>
              </p:cNvSpPr>
              <p:nvPr>
                <p:ph idx="1"/>
              </p:nvPr>
            </p:nvSpPr>
            <p:spPr>
              <a:blipFill>
                <a:blip r:embed="rId2"/>
                <a:stretch>
                  <a:fillRect l="-965" t="-2632" b="-2924"/>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5956282F-84D8-B749-B774-F4DA37837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2" y="3584831"/>
            <a:ext cx="3468355" cy="167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8557-DB07-7147-834B-B815DD4D276F}"/>
              </a:ext>
            </a:extLst>
          </p:cNvPr>
          <p:cNvSpPr>
            <a:spLocks noGrp="1"/>
          </p:cNvSpPr>
          <p:nvPr>
            <p:ph type="title"/>
          </p:nvPr>
        </p:nvSpPr>
        <p:spPr/>
        <p:txBody>
          <a:bodyPr/>
          <a:lstStyle/>
          <a:p>
            <a:r>
              <a:rPr lang="en-US" dirty="0"/>
              <a:t>Smith-Waterman Algorithm</a:t>
            </a:r>
          </a:p>
        </p:txBody>
      </p:sp>
      <p:pic>
        <p:nvPicPr>
          <p:cNvPr id="2050" name="Picture 2">
            <a:extLst>
              <a:ext uri="{FF2B5EF4-FFF2-40B4-BE49-F238E27FC236}">
                <a16:creationId xmlns:a16="http://schemas.microsoft.com/office/drawing/2014/main" id="{61711417-AE65-5A44-ADA2-C4C01ECB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132" y="1690688"/>
            <a:ext cx="5785736" cy="47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9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869D-DB0D-B747-A39C-B9570E2F68C6}"/>
              </a:ext>
            </a:extLst>
          </p:cNvPr>
          <p:cNvSpPr>
            <a:spLocks noGrp="1"/>
          </p:cNvSpPr>
          <p:nvPr>
            <p:ph type="title"/>
          </p:nvPr>
        </p:nvSpPr>
        <p:spPr/>
        <p:txBody>
          <a:bodyPr>
            <a:normAutofit/>
          </a:bodyPr>
          <a:lstStyle/>
          <a:p>
            <a:r>
              <a:rPr lang="en-US" dirty="0"/>
              <a:t>Smith-Waterman Algorithm - Complexity</a:t>
            </a:r>
          </a:p>
        </p:txBody>
      </p:sp>
      <p:sp>
        <p:nvSpPr>
          <p:cNvPr id="3" name="Content Placeholder 2">
            <a:extLst>
              <a:ext uri="{FF2B5EF4-FFF2-40B4-BE49-F238E27FC236}">
                <a16:creationId xmlns:a16="http://schemas.microsoft.com/office/drawing/2014/main" id="{09B5CFC5-8F66-C14F-A206-A51C4FB4EB43}"/>
              </a:ext>
            </a:extLst>
          </p:cNvPr>
          <p:cNvSpPr>
            <a:spLocks noGrp="1"/>
          </p:cNvSpPr>
          <p:nvPr>
            <p:ph idx="1"/>
          </p:nvPr>
        </p:nvSpPr>
        <p:spPr/>
        <p:txBody>
          <a:bodyPr/>
          <a:lstStyle/>
          <a:p>
            <a:pPr fontAlgn="base"/>
            <a:r>
              <a:rPr lang="en-US" dirty="0"/>
              <a:t>Cubic in time</a:t>
            </a:r>
            <a:endParaRPr lang="en-US" sz="1800" dirty="0"/>
          </a:p>
          <a:p>
            <a:pPr fontAlgn="base"/>
            <a:r>
              <a:rPr lang="en-US" dirty="0"/>
              <a:t>Quadratic in space</a:t>
            </a:r>
            <a:endParaRPr lang="en-US" sz="1800" dirty="0"/>
          </a:p>
          <a:p>
            <a:pPr fontAlgn="base"/>
            <a:r>
              <a:rPr lang="en-US" dirty="0"/>
              <a:t>Many algorithms have been proposed to handle larger problems</a:t>
            </a:r>
            <a:endParaRPr lang="en-US" sz="1800" dirty="0"/>
          </a:p>
          <a:p>
            <a:pPr lvl="1" fontAlgn="base"/>
            <a:r>
              <a:rPr lang="en-US" dirty="0"/>
              <a:t>Computationally more efficient, but with significantly reduced generality</a:t>
            </a:r>
            <a:endParaRPr lang="en-US" sz="1800" dirty="0"/>
          </a:p>
          <a:p>
            <a:r>
              <a:rPr lang="en-US" dirty="0"/>
              <a:t>Quantum algorithms could potentially yield significant reductions in both time and space</a:t>
            </a:r>
          </a:p>
        </p:txBody>
      </p:sp>
    </p:spTree>
    <p:extLst>
      <p:ext uri="{BB962C8B-B14F-4D97-AF65-F5344CB8AC3E}">
        <p14:creationId xmlns:p14="http://schemas.microsoft.com/office/powerpoint/2010/main" val="299320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C11F-8715-EE41-A7A0-2202D3CCA448}"/>
              </a:ext>
            </a:extLst>
          </p:cNvPr>
          <p:cNvSpPr>
            <a:spLocks noGrp="1"/>
          </p:cNvSpPr>
          <p:nvPr>
            <p:ph type="title"/>
          </p:nvPr>
        </p:nvSpPr>
        <p:spPr/>
        <p:txBody>
          <a:bodyPr>
            <a:normAutofit/>
          </a:bodyPr>
          <a:lstStyle/>
          <a:p>
            <a:r>
              <a:rPr lang="en-US" dirty="0"/>
              <a:t>Quantum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D328FC-B5F4-8F45-B4BF-C4709F2E88BE}"/>
                  </a:ext>
                </a:extLst>
              </p:cNvPr>
              <p:cNvSpPr>
                <a:spLocks noGrp="1"/>
              </p:cNvSpPr>
              <p:nvPr>
                <p:ph idx="1"/>
              </p:nvPr>
            </p:nvSpPr>
            <p:spPr/>
            <p:txBody>
              <a:bodyPr>
                <a:normAutofit fontScale="85000" lnSpcReduction="10000"/>
              </a:bodyPr>
              <a:lstStyle/>
              <a:p>
                <a:r>
                  <a:rPr lang="en-US" dirty="0"/>
                  <a:t>Input data preparation</a:t>
                </a:r>
                <a:endParaRPr lang="en-US" sz="4400" dirty="0"/>
              </a:p>
              <a:p>
                <a:pPr lvl="1" fontAlgn="base"/>
                <a:r>
                  <a:rPr lang="en-US" dirty="0"/>
                  <a:t>Use the Smith-Waterman algorithm to construct a substitution matrix.</a:t>
                </a:r>
              </a:p>
              <a:p>
                <a:r>
                  <a:rPr lang="en-US" dirty="0"/>
                  <a:t>Black-Box run</a:t>
                </a:r>
                <a:endParaRPr lang="en-US" sz="4400" dirty="0"/>
              </a:p>
              <a:p>
                <a:pPr lvl="1" fontAlgn="base"/>
                <a:r>
                  <a:rPr lang="en-US" dirty="0"/>
                  <a:t>Initialize the first two registers to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a:t>
                </a:r>
                <a14:m>
                  <m:oMath xmlns:m="http://schemas.openxmlformats.org/officeDocument/2006/math">
                    <m:r>
                      <a:rPr lang="en-US" b="0" i="1" smtClean="0">
                        <a:latin typeface="Cambria Math" panose="02040503050406030204" pitchFamily="18" charset="0"/>
                      </a:rPr>
                      <m:t>0</m:t>
                    </m:r>
                  </m:oMath>
                </a14:m>
                <a:r>
                  <a:rPr lang="en-US" dirty="0"/>
                  <a:t>&gt; states and apply the Hadamard gate. The third register is a one qubit |</a:t>
                </a:r>
                <a14:m>
                  <m:oMath xmlns:m="http://schemas.openxmlformats.org/officeDocument/2006/math">
                    <m:r>
                      <a:rPr lang="en-US" b="0" i="1" smtClean="0">
                        <a:latin typeface="Cambria Math" panose="02040503050406030204" pitchFamily="18" charset="0"/>
                      </a:rPr>
                      <m:t>0</m:t>
                    </m:r>
                  </m:oMath>
                </a14:m>
                <a:r>
                  <a:rPr lang="en-US" dirty="0"/>
                  <a:t>&gt; state and is used for the output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a:t>
                </a:r>
              </a:p>
              <a:p>
                <a:r>
                  <a:rPr lang="en-US" dirty="0"/>
                  <a:t>Superposition by measurement</a:t>
                </a:r>
                <a:endParaRPr lang="en-US" sz="4400" dirty="0"/>
              </a:p>
              <a:p>
                <a:pPr lvl="1" fontAlgn="base"/>
                <a:r>
                  <a:rPr lang="en-US" dirty="0"/>
                  <a:t>Apply a measurement to the third register to verify the superposition state.</a:t>
                </a:r>
              </a:p>
              <a:p>
                <a:r>
                  <a:rPr lang="en-US" dirty="0"/>
                  <a:t>QFT application</a:t>
                </a:r>
                <a:endParaRPr lang="en-US" sz="4400" dirty="0"/>
              </a:p>
              <a:p>
                <a:pPr lvl="1" fontAlgn="base"/>
                <a:r>
                  <a:rPr lang="en-US" dirty="0"/>
                  <a:t>Apply the Quantum Fourier Transform to transform the superposition state such that the peak of the wavefunction can be used as a way of pattern detection (feature selection).</a:t>
                </a:r>
              </a:p>
              <a:p>
                <a:r>
                  <a:rPr lang="en-US" dirty="0"/>
                  <a:t>Analysis of pattern localization</a:t>
                </a:r>
                <a:endParaRPr lang="en-US" sz="4400" dirty="0"/>
              </a:p>
              <a:p>
                <a:pPr lvl="1" fontAlgn="base"/>
                <a:r>
                  <a:rPr lang="en-US" dirty="0"/>
                  <a:t>Once we have significant pattern detection, we can make use of classical computation to localize the pattern length and direction.</a:t>
                </a:r>
              </a:p>
              <a:p>
                <a:endParaRPr lang="en-US" dirty="0"/>
              </a:p>
            </p:txBody>
          </p:sp>
        </mc:Choice>
        <mc:Fallback xmlns="">
          <p:sp>
            <p:nvSpPr>
              <p:cNvPr id="3" name="Content Placeholder 2">
                <a:extLst>
                  <a:ext uri="{FF2B5EF4-FFF2-40B4-BE49-F238E27FC236}">
                    <a16:creationId xmlns:a16="http://schemas.microsoft.com/office/drawing/2014/main" id="{3AD328FC-B5F4-8F45-B4BF-C4709F2E88BE}"/>
                  </a:ext>
                </a:extLst>
              </p:cNvPr>
              <p:cNvSpPr>
                <a:spLocks noGrp="1" noRot="1" noChangeAspect="1" noMove="1" noResize="1" noEditPoints="1" noAdjustHandles="1" noChangeArrowheads="1" noChangeShapeType="1" noTextEdit="1"/>
              </p:cNvSpPr>
              <p:nvPr>
                <p:ph idx="1"/>
              </p:nvPr>
            </p:nvSpPr>
            <p:spPr>
              <a:blipFill>
                <a:blip r:embed="rId2"/>
                <a:stretch>
                  <a:fillRect l="-724" t="-2924" b="-20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C3AAE9-9611-D04E-AA66-A8A4E1499BC7}"/>
              </a:ext>
            </a:extLst>
          </p:cNvPr>
          <p:cNvPicPr>
            <a:picLocks noChangeAspect="1"/>
          </p:cNvPicPr>
          <p:nvPr/>
        </p:nvPicPr>
        <p:blipFill>
          <a:blip r:embed="rId3"/>
          <a:stretch>
            <a:fillRect/>
          </a:stretch>
        </p:blipFill>
        <p:spPr>
          <a:xfrm>
            <a:off x="6781800" y="241301"/>
            <a:ext cx="4571999" cy="1634169"/>
          </a:xfrm>
          <a:prstGeom prst="rect">
            <a:avLst/>
          </a:prstGeom>
        </p:spPr>
      </p:pic>
    </p:spTree>
    <p:extLst>
      <p:ext uri="{BB962C8B-B14F-4D97-AF65-F5344CB8AC3E}">
        <p14:creationId xmlns:p14="http://schemas.microsoft.com/office/powerpoint/2010/main" val="21996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BCC-4AC2-B647-B970-36A3A500F185}"/>
              </a:ext>
            </a:extLst>
          </p:cNvPr>
          <p:cNvSpPr>
            <a:spLocks noGrp="1"/>
          </p:cNvSpPr>
          <p:nvPr>
            <p:ph type="title"/>
          </p:nvPr>
        </p:nvSpPr>
        <p:spPr/>
        <p:txBody>
          <a:bodyPr>
            <a:normAutofit/>
          </a:bodyPr>
          <a:lstStyle/>
          <a:p>
            <a:r>
              <a:rPr lang="en-US" dirty="0"/>
              <a:t>Superposition by Measurement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7B737F-0007-D944-B68C-6D099C59BAB4}"/>
                  </a:ext>
                </a:extLst>
              </p:cNvPr>
              <p:cNvSpPr>
                <a:spLocks noGrp="1"/>
              </p:cNvSpPr>
              <p:nvPr>
                <p:ph idx="1"/>
              </p:nvPr>
            </p:nvSpPr>
            <p:spPr/>
            <p:txBody>
              <a:bodyPr>
                <a:normAutofit/>
              </a:bodyPr>
              <a:lstStyle/>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is measured</a:t>
                </a:r>
                <a:endParaRPr lang="en-US" sz="1800" dirty="0"/>
              </a:p>
              <a:p>
                <a:pPr lvl="1" fontAlgn="base"/>
                <a:r>
                  <a:rPr lang="en-US" dirty="0"/>
                  <a:t>|</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&gt; is prepared as a superposition of |</a:t>
                </a:r>
                <a14:m>
                  <m:oMath xmlns:m="http://schemas.openxmlformats.org/officeDocument/2006/math">
                    <m:r>
                      <a:rPr lang="en-US" b="0" i="1" smtClean="0">
                        <a:latin typeface="Cambria Math" panose="02040503050406030204" pitchFamily="18" charset="0"/>
                      </a:rPr>
                      <m:t>𝑥</m:t>
                    </m:r>
                  </m:oMath>
                </a14:m>
                <a:r>
                  <a:rPr lang="en-US" dirty="0"/>
                  <a:t>&gt; and |</a:t>
                </a:r>
                <a14:m>
                  <m:oMath xmlns:m="http://schemas.openxmlformats.org/officeDocument/2006/math">
                    <m:r>
                      <a:rPr lang="en-US" b="0" i="1" smtClean="0">
                        <a:latin typeface="Cambria Math" panose="02040503050406030204" pitchFamily="18" charset="0"/>
                      </a:rPr>
                      <m:t>𝑦</m:t>
                    </m:r>
                  </m:oMath>
                </a14:m>
                <a:r>
                  <a:rPr lang="en-US" dirty="0"/>
                  <a:t>&gt; of all points.</a:t>
                </a:r>
              </a:p>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a14:m>
                <a:endParaRPr lang="en-US" sz="1800" dirty="0"/>
              </a:p>
              <a:p>
                <a:pPr lvl="1" fontAlgn="base"/>
                <a:r>
                  <a:rPr lang="en-US" dirty="0"/>
                  <a:t>Assume an ideal black box was adopted.</a:t>
                </a:r>
                <a:endParaRPr lang="en-US" sz="1800" dirty="0"/>
              </a:p>
              <a:p>
                <a:pPr fontAlgn="base"/>
                <a:r>
                  <a:rPr lang="en-US" dirty="0"/>
                  <a:t>When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the superposition is prepared as:</a:t>
                </a:r>
              </a:p>
              <a:p>
                <a:pPr fontAlgn="base"/>
                <a:endParaRPr lang="en-US" sz="1800" dirty="0"/>
              </a:p>
              <a:p>
                <a:pPr fontAlgn="base"/>
                <a:endParaRPr lang="en-US" sz="1800" dirty="0"/>
              </a:p>
              <a:p>
                <a:pPr fontAlgn="base"/>
                <a:endParaRPr lang="en-US" sz="1800" dirty="0"/>
              </a:p>
              <a:p>
                <a:pPr fontAlgn="base"/>
                <a:r>
                  <a:rPr lang="en-US" dirty="0"/>
                  <a:t>We feel there is too much going on in this step to fully discuss it here. We recommend reviewing the paper for more information.</a:t>
                </a:r>
                <a:endParaRPr lang="en-US" sz="1800" dirty="0"/>
              </a:p>
              <a:p>
                <a:endParaRPr lang="en-US" dirty="0"/>
              </a:p>
            </p:txBody>
          </p:sp>
        </mc:Choice>
        <mc:Fallback>
          <p:sp>
            <p:nvSpPr>
              <p:cNvPr id="3" name="Content Placeholder 2">
                <a:extLst>
                  <a:ext uri="{FF2B5EF4-FFF2-40B4-BE49-F238E27FC236}">
                    <a16:creationId xmlns:a16="http://schemas.microsoft.com/office/drawing/2014/main" id="{667B737F-0007-D944-B68C-6D099C59BAB4}"/>
                  </a:ext>
                </a:extLst>
              </p:cNvPr>
              <p:cNvSpPr>
                <a:spLocks noGrp="1" noRot="1" noChangeAspect="1" noMove="1" noResize="1" noEditPoints="1" noAdjustHandles="1" noChangeArrowheads="1" noChangeShapeType="1" noTextEdit="1"/>
              </p:cNvSpPr>
              <p:nvPr>
                <p:ph idx="1"/>
              </p:nvPr>
            </p:nvSpPr>
            <p:spPr>
              <a:blipFill>
                <a:blip r:embed="rId2"/>
                <a:stretch>
                  <a:fillRect l="-965" t="-2632" r="-844" b="-2632"/>
                </a:stretch>
              </a:blipFill>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47B53BA8-DB5F-9D49-878C-2BE6C806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948" y="4200979"/>
            <a:ext cx="2414104" cy="99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17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1541-A0F6-2F49-B0B4-E1CCEC67593B}"/>
              </a:ext>
            </a:extLst>
          </p:cNvPr>
          <p:cNvSpPr>
            <a:spLocks noGrp="1"/>
          </p:cNvSpPr>
          <p:nvPr>
            <p:ph type="title"/>
          </p:nvPr>
        </p:nvSpPr>
        <p:spPr/>
        <p:txBody>
          <a:bodyPr>
            <a:normAutofit/>
          </a:bodyPr>
          <a:lstStyle/>
          <a:p>
            <a:r>
              <a:rPr lang="en-US" dirty="0"/>
              <a:t>QFT Application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2C4F0E-88EA-C34B-A360-DE1B567D733E}"/>
                  </a:ext>
                </a:extLst>
              </p:cNvPr>
              <p:cNvSpPr>
                <a:spLocks noGrp="1"/>
              </p:cNvSpPr>
              <p:nvPr>
                <p:ph idx="1"/>
              </p:nvPr>
            </p:nvSpPr>
            <p:spPr/>
            <p:txBody>
              <a:bodyPr/>
              <a:lstStyle/>
              <a:p>
                <a:r>
                  <a:rPr lang="en-US" dirty="0"/>
                  <a:t>QFT is applied to the basis |</a:t>
                </a:r>
                <a14:m>
                  <m:oMath xmlns:m="http://schemas.openxmlformats.org/officeDocument/2006/math">
                    <m:r>
                      <a:rPr lang="en-US" b="0" i="1" smtClean="0">
                        <a:latin typeface="Cambria Math" panose="02040503050406030204" pitchFamily="18" charset="0"/>
                      </a:rPr>
                      <m:t>𝑧</m:t>
                    </m:r>
                  </m:oMath>
                </a14:m>
                <a:r>
                  <a:rPr lang="en-US" dirty="0"/>
                  <a:t>&gt; and transforms the superposition state:</a:t>
                </a:r>
              </a:p>
              <a:p>
                <a:endParaRPr lang="en-US" dirty="0"/>
              </a:p>
              <a:p>
                <a:pPr marL="0" indent="0">
                  <a:buNone/>
                </a:pPr>
                <a:endParaRPr lang="en-US" dirty="0"/>
              </a:p>
              <a:p>
                <a:pPr marL="0" indent="0">
                  <a:buNone/>
                </a:pPr>
                <a:endParaRPr lang="en-US" dirty="0"/>
              </a:p>
              <a:p>
                <a:pPr fontAlgn="base"/>
                <a:r>
                  <a:rPr lang="en-US" dirty="0"/>
                  <a:t>Measuring |</a:t>
                </a:r>
                <a14:m>
                  <m:oMath xmlns:m="http://schemas.openxmlformats.org/officeDocument/2006/math">
                    <m:r>
                      <a:rPr lang="en-US" b="0" i="1" smtClean="0">
                        <a:latin typeface="Cambria Math" panose="02040503050406030204" pitchFamily="18" charset="0"/>
                      </a:rPr>
                      <m:t>𝑘</m:t>
                    </m:r>
                  </m:oMath>
                </a14:m>
                <a:r>
                  <a:rPr lang="en-US" dirty="0"/>
                  <a:t>&gt; may show peaks of factor |</a:t>
                </a:r>
                <a14:m>
                  <m:oMath xmlns:m="http://schemas.openxmlformats.org/officeDocument/2006/math">
                    <m:r>
                      <a:rPr lang="en-US" b="0" i="1" smtClean="0">
                        <a:latin typeface="Cambria Math" panose="02040503050406030204" pitchFamily="18" charset="0"/>
                      </a:rPr>
                      <m:t>𝑧</m:t>
                    </m:r>
                  </m:oMath>
                </a14:m>
                <a:r>
                  <a:rPr lang="en-US" dirty="0"/>
                  <a:t>&gt; at certain </a:t>
                </a:r>
                <a14:m>
                  <m:oMath xmlns:m="http://schemas.openxmlformats.org/officeDocument/2006/math">
                    <m:r>
                      <a:rPr lang="en-US" b="0" i="1" smtClean="0">
                        <a:latin typeface="Cambria Math" panose="02040503050406030204" pitchFamily="18" charset="0"/>
                      </a:rPr>
                      <m:t>𝑘</m:t>
                    </m:r>
                  </m:oMath>
                </a14:m>
                <a:r>
                  <a:rPr lang="en-US" dirty="0"/>
                  <a:t> values, giving insight into potential regions of similarity.</a:t>
                </a:r>
                <a:endParaRPr lang="en-US" sz="1800" dirty="0"/>
              </a:p>
              <a:p>
                <a:pPr lvl="1" fontAlgn="base"/>
                <a14:m>
                  <m:oMath xmlns:m="http://schemas.openxmlformats.org/officeDocument/2006/math">
                    <m:r>
                      <a:rPr lang="en-US" b="0" i="1" smtClean="0">
                        <a:latin typeface="Cambria Math" panose="02040503050406030204" pitchFamily="18" charset="0"/>
                      </a:rPr>
                      <m:t>𝑘</m:t>
                    </m:r>
                  </m:oMath>
                </a14:m>
                <a:r>
                  <a:rPr lang="en-US" dirty="0"/>
                  <a:t> will simply yield noise for non-zero values if there is no region of similarity</a:t>
                </a:r>
                <a:endParaRPr lang="en-US" sz="1800" dirty="0"/>
              </a:p>
              <a:p>
                <a:endParaRPr lang="en-US" dirty="0"/>
              </a:p>
            </p:txBody>
          </p:sp>
        </mc:Choice>
        <mc:Fallback xmlns="">
          <p:sp>
            <p:nvSpPr>
              <p:cNvPr id="3" name="Content Placeholder 2">
                <a:extLst>
                  <a:ext uri="{FF2B5EF4-FFF2-40B4-BE49-F238E27FC236}">
                    <a16:creationId xmlns:a16="http://schemas.microsoft.com/office/drawing/2014/main" id="{872C4F0E-88EA-C34B-A360-DE1B567D733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BC4F59C0-9B34-6C46-BAB6-EE27D924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247" y="2649879"/>
            <a:ext cx="6509506" cy="127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2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13AF-0494-574D-B97C-D57E074DFA66}"/>
              </a:ext>
            </a:extLst>
          </p:cNvPr>
          <p:cNvSpPr>
            <a:spLocks noGrp="1"/>
          </p:cNvSpPr>
          <p:nvPr>
            <p:ph type="title"/>
          </p:nvPr>
        </p:nvSpPr>
        <p:spPr/>
        <p:txBody>
          <a:bodyPr/>
          <a:lstStyle/>
          <a:p>
            <a:r>
              <a:rPr lang="en-US" dirty="0"/>
              <a:t>Issues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7BABC-D8EC-EF43-9441-740C67881549}"/>
                  </a:ext>
                </a:extLst>
              </p:cNvPr>
              <p:cNvSpPr>
                <a:spLocks noGrp="1"/>
              </p:cNvSpPr>
              <p:nvPr>
                <p:ph idx="1"/>
              </p:nvPr>
            </p:nvSpPr>
            <p:spPr/>
            <p:txBody>
              <a:bodyPr>
                <a:normAutofit fontScale="92500" lnSpcReduction="10000"/>
              </a:bodyPr>
              <a:lstStyle/>
              <a:p>
                <a:r>
                  <a:rPr lang="en-US" dirty="0"/>
                  <a:t>Transforming matrix input into linear array.</a:t>
                </a:r>
              </a:p>
              <a:p>
                <a:pPr lvl="1" fontAlgn="base"/>
                <a:r>
                  <a:rPr lang="en-US" dirty="0"/>
                  <a:t>The paper proposes adjusting the angle of the spatial light modulator to avoid needing to transform the input matrix. We do not have access to a spatial light modulator and thus needed to transform the matrix classically. Unfortunately, the authors do not go into detail about how to accomplish this and we are unsure if our approach is correct.</a:t>
                </a:r>
              </a:p>
              <a:p>
                <a:r>
                  <a:rPr lang="en-US" dirty="0"/>
                  <a:t>Preparing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strings based on our matrix</a:t>
                </a:r>
              </a:p>
              <a:p>
                <a:pPr lvl="1" fontAlgn="base"/>
                <a:r>
                  <a:rPr lang="en-US" dirty="0"/>
                  <a:t>The authors do not elaborate on this process. We believe the process would be apparent if we had stronger quantum backgrounds.</a:t>
                </a:r>
              </a:p>
              <a:p>
                <a:r>
                  <a:rPr lang="en-US" dirty="0"/>
                  <a:t>General lack of quantum knowledge</a:t>
                </a:r>
              </a:p>
              <a:p>
                <a:pPr lvl="1" fontAlgn="base"/>
                <a:r>
                  <a:rPr lang="en-US" dirty="0"/>
                  <a:t>Much of what comes later in the paper, for example measuring the superposition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t>&gt; and applying the QFT was beyond our current knowledge. We feel that we need stronger quantum backgrounds in order to be effective, at least in this domain.</a:t>
                </a:r>
              </a:p>
              <a:p>
                <a:endParaRPr lang="en-US" dirty="0"/>
              </a:p>
            </p:txBody>
          </p:sp>
        </mc:Choice>
        <mc:Fallback>
          <p:sp>
            <p:nvSpPr>
              <p:cNvPr id="3" name="Content Placeholder 2">
                <a:extLst>
                  <a:ext uri="{FF2B5EF4-FFF2-40B4-BE49-F238E27FC236}">
                    <a16:creationId xmlns:a16="http://schemas.microsoft.com/office/drawing/2014/main" id="{9D27BABC-D8EC-EF43-9441-740C67881549}"/>
                  </a:ext>
                </a:extLst>
              </p:cNvPr>
              <p:cNvSpPr>
                <a:spLocks noGrp="1" noRot="1" noChangeAspect="1" noMove="1" noResize="1" noEditPoints="1" noAdjustHandles="1" noChangeArrowheads="1" noChangeShapeType="1" noTextEdit="1"/>
              </p:cNvSpPr>
              <p:nvPr>
                <p:ph idx="1"/>
              </p:nvPr>
            </p:nvSpPr>
            <p:spPr>
              <a:blipFill>
                <a:blip r:embed="rId2"/>
                <a:stretch>
                  <a:fillRect l="-844" t="-2924" r="-483"/>
                </a:stretch>
              </a:blipFill>
            </p:spPr>
            <p:txBody>
              <a:bodyPr/>
              <a:lstStyle/>
              <a:p>
                <a:r>
                  <a:rPr lang="en-US">
                    <a:noFill/>
                  </a:rPr>
                  <a:t> </a:t>
                </a:r>
              </a:p>
            </p:txBody>
          </p:sp>
        </mc:Fallback>
      </mc:AlternateContent>
    </p:spTree>
    <p:extLst>
      <p:ext uri="{BB962C8B-B14F-4D97-AF65-F5344CB8AC3E}">
        <p14:creationId xmlns:p14="http://schemas.microsoft.com/office/powerpoint/2010/main" val="336361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821</Words>
  <Application>Microsoft Macintosh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Quantum Pattern Recognition for Local Sequence Alignment Konstantinos Prousalis, Nikos Konofaos</vt:lpstr>
      <vt:lpstr>Background</vt:lpstr>
      <vt:lpstr>Smith-Waterman Algorithm</vt:lpstr>
      <vt:lpstr>Smith-Waterman Algorithm</vt:lpstr>
      <vt:lpstr>Smith-Waterman Algorithm - Complexity</vt:lpstr>
      <vt:lpstr>Quantum Algorithm</vt:lpstr>
      <vt:lpstr>Superposition by Measurement</vt:lpstr>
      <vt:lpstr>QFT Application</vt:lpstr>
      <vt:lpstr>Issues</vt:lpstr>
      <vt:lpstr>Future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Pattern Recognition for Local Sequence Alignment Konstantinos Prousalis, Nikos Konofaos</dc:title>
  <dc:creator>King, Spencer</dc:creator>
  <cp:lastModifiedBy>King, Spencer</cp:lastModifiedBy>
  <cp:revision>21</cp:revision>
  <dcterms:created xsi:type="dcterms:W3CDTF">2020-06-30T03:40:14Z</dcterms:created>
  <dcterms:modified xsi:type="dcterms:W3CDTF">2020-07-01T03:51:54Z</dcterms:modified>
</cp:coreProperties>
</file>