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07" r:id="rId3"/>
    <p:sldId id="294" r:id="rId4"/>
    <p:sldId id="308" r:id="rId5"/>
    <p:sldId id="298" r:id="rId6"/>
    <p:sldId id="315" r:id="rId7"/>
    <p:sldId id="302" r:id="rId8"/>
    <p:sldId id="300" r:id="rId9"/>
    <p:sldId id="303" r:id="rId10"/>
    <p:sldId id="284" r:id="rId11"/>
    <p:sldId id="310" r:id="rId12"/>
    <p:sldId id="305" r:id="rId13"/>
    <p:sldId id="311" r:id="rId14"/>
    <p:sldId id="314" r:id="rId15"/>
    <p:sldId id="316" r:id="rId16"/>
    <p:sldId id="317" r:id="rId17"/>
    <p:sldId id="291" r:id="rId18"/>
    <p:sldId id="292" r:id="rId19"/>
    <p:sldId id="30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575701-1827-7542-9819-06241BEB67AC}" v="596" dt="2023-09-11T19:18:13.8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28"/>
    <p:restoredTop sz="94748"/>
  </p:normalViewPr>
  <p:slideViewPr>
    <p:cSldViewPr snapToGrid="0">
      <p:cViewPr varScale="1">
        <p:scale>
          <a:sx n="130" d="100"/>
          <a:sy n="130" d="100"/>
        </p:scale>
        <p:origin x="208" y="672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2A27E-6D69-4848-9ACF-6E6F7DF703F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C4B0E-49CA-9A49-BDA9-8D1EFDDA5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22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6577-6586-6786-20B4-E175D700A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FAC00-D08C-89C5-A662-F4AE812E1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7CCF4-6076-ADD7-46F0-738718011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107-3BC4-F848-B573-E1F030A388DA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27E64-E145-E239-3B95-C0A0727B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0EB31-0D4A-C72F-1A10-6A5E87A43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9656-9C3C-254F-9855-737AC54D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6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0771-F6AB-8BF3-EA72-DA728150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9B340-CAAB-8B07-1DC6-8C06B5A49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135FF-A272-2BAE-EBED-E423E3CF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107-3BC4-F848-B573-E1F030A388DA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EFDBD-0E5B-F278-F62C-4020E69D3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02EF4-FDC8-AB35-0EBE-57521119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9656-9C3C-254F-9855-737AC54D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8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B6A5D8-D689-053A-314A-7507E29B1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41E56-ABCA-7045-2169-9000151F8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0502F-5B8F-E9DC-9393-2169E539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107-3BC4-F848-B573-E1F030A388DA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A22CF-062E-3132-E2E3-1D1E83FB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AA19F-2E9A-3E2C-A607-A3A7B2AE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9656-9C3C-254F-9855-737AC54D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9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E4CD-7B01-8BD1-5EFC-7B0C086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4D04E-91A0-AB5A-E4AB-5017D3B7E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6033A-0196-EE38-113B-5FDE0C99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107-3BC4-F848-B573-E1F030A388DA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F03D6-CC99-9A86-5F59-0442CB01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3DB9B-76CF-DC7F-823E-A4EA6315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9656-9C3C-254F-9855-737AC54D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0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A590-8FF1-B7E6-E25B-5BD4975A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D114C-911F-E698-C130-A8AA9430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BB729-424B-FC4E-8318-D86C4A63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107-3BC4-F848-B573-E1F030A388DA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27C9F-F235-E371-1C14-D27B4C30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7A86C-5BB9-EEF0-D31E-FC5B3FEA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9656-9C3C-254F-9855-737AC54D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6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1B2E-473A-1B1C-7F0F-934F2985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1A88B-BFC5-207A-E8D3-A968EF347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47506-6B65-AEF1-90C1-FAFB79E48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D78F2-C1F2-A9F6-2E13-E78A6188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107-3BC4-F848-B573-E1F030A388DA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48003-5CC3-8313-08E1-9A420AED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D0E9B-19EC-5B61-1AAA-66559C75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9656-9C3C-254F-9855-737AC54D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7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0F29-1530-39AE-6565-331FCA4A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9DEB9-1DC9-AAA1-1CF5-8C0A7DF5B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2EAAF-AA56-287B-9EC9-DE8D4F915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B0C0E-F635-95AC-771E-95B8005C5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642B6F-999B-1012-F340-D040154E6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BB1C9B-3E4F-E785-D07C-41828F20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107-3BC4-F848-B573-E1F030A388DA}" type="datetimeFigureOut">
              <a:rPr lang="en-US" smtClean="0"/>
              <a:t>12/7/23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30F99F-C767-0FEA-C1EC-3BBA577F0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4198E-075B-5C0C-C4AD-38104AC7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9656-9C3C-254F-9855-737AC54D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E9F64-708B-AEA7-C870-BA04ACFB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D4121-716E-CC0B-DD44-614B9E30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107-3BC4-F848-B573-E1F030A388DA}" type="datetimeFigureOut">
              <a:rPr lang="en-US" smtClean="0"/>
              <a:t>12/7/23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4CED0-47E5-D738-A1A0-2973B1C3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9601F-E10E-7D3D-789D-F9FEBA4E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9656-9C3C-254F-9855-737AC54D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9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75199-5E21-8FBB-D6B7-9CE573BC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107-3BC4-F848-B573-E1F030A388DA}" type="datetimeFigureOut">
              <a:rPr lang="en-US" smtClean="0"/>
              <a:t>12/7/23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CFC15-F6E5-B5BC-7F33-622345AA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A6A44-478A-E330-CAB4-81E568AE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9656-9C3C-254F-9855-737AC54D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3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131E-C2C1-A8B6-BCF8-616D4349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ACFC-2440-451D-42DF-8B75234E4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AA0B1-942C-A666-6C95-263DBFB6C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DC727-99D1-EAF2-BDBC-92BDE0B4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107-3BC4-F848-B573-E1F030A388DA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176B3-C5D7-4BF5-D620-913610F5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26925-9905-4EB3-93E3-E34BBDF2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9656-9C3C-254F-9855-737AC54D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9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1869-2B14-98A1-530E-11677F923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ACD4CF-407B-4E16-F210-5C38526D3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F91F3-9EE4-B6B0-E416-D56134CED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D7D7F-9029-51FE-24B1-6AF31D3C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107-3BC4-F848-B573-E1F030A388DA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2D8D4-EEB2-2B01-80A9-0B99BA9A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60DCD-98BB-F29D-9772-40D088D5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9656-9C3C-254F-9855-737AC54D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7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D9BD-5512-AD7E-29AF-298E455A9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F915F-E38C-8F27-8B09-2CF82F7BC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70B73-84D8-2427-80FF-BE8305C9F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B107-3BC4-F848-B573-E1F030A388DA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17119-5968-1ACD-7006-726674D7F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E5F0A-C084-6EEC-5539-BD74E97BF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D9656-9C3C-254F-9855-737AC54D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2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2B58-087D-51B2-E4BE-4546FDDBC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(</a:t>
            </a:r>
            <a:r>
              <a:rPr lang="en-US" dirty="0" err="1"/>
              <a:t>im</a:t>
            </a:r>
            <a:r>
              <a:rPr lang="en-US" dirty="0"/>
              <a:t>)possibility of simple search-to-decision reductions for approximation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C3AA4-7809-8966-11D3-A87026953D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Spencer Peters, 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80D150-017A-355E-1671-2F9E512D1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865" y="4119789"/>
            <a:ext cx="2012637" cy="2460171"/>
          </a:xfrm>
          <a:prstGeom prst="rect">
            <a:avLst/>
          </a:prstGeom>
        </p:spPr>
      </p:pic>
      <p:pic>
        <p:nvPicPr>
          <p:cNvPr id="7" name="Picture 6" descr="A person smiling for a picture&#10;&#10;Description automatically generated">
            <a:extLst>
              <a:ext uri="{FF2B5EF4-FFF2-40B4-BE49-F238E27FC236}">
                <a16:creationId xmlns:a16="http://schemas.microsoft.com/office/drawing/2014/main" id="{BE63CB62-0B64-E195-AEAF-0D4D1CF9EB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951"/>
          <a:stretch/>
        </p:blipFill>
        <p:spPr>
          <a:xfrm>
            <a:off x="2749239" y="4119789"/>
            <a:ext cx="2076436" cy="2460171"/>
          </a:xfrm>
          <a:prstGeom prst="rect">
            <a:avLst/>
          </a:prstGeom>
        </p:spPr>
      </p:pic>
      <p:pic>
        <p:nvPicPr>
          <p:cNvPr id="9" name="Picture 8" descr="A close-up of a person wearing glasses&#10;&#10;Description automatically generated">
            <a:extLst>
              <a:ext uri="{FF2B5EF4-FFF2-40B4-BE49-F238E27FC236}">
                <a16:creationId xmlns:a16="http://schemas.microsoft.com/office/drawing/2014/main" id="{4B9FF832-F4BC-7646-F95B-377FF2C84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626" y="4119789"/>
            <a:ext cx="1899288" cy="2460172"/>
          </a:xfrm>
          <a:prstGeom prst="rect">
            <a:avLst/>
          </a:prstGeom>
        </p:spPr>
      </p:pic>
      <p:pic>
        <p:nvPicPr>
          <p:cNvPr id="15" name="Picture 14" descr="A red and white logo&#10;&#10;Description automatically generated">
            <a:extLst>
              <a:ext uri="{FF2B5EF4-FFF2-40B4-BE49-F238E27FC236}">
                <a16:creationId xmlns:a16="http://schemas.microsoft.com/office/drawing/2014/main" id="{06EADC5D-0D32-B98F-9B1D-3A19F88AB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057" y="130629"/>
            <a:ext cx="1632857" cy="16328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3C705E-7576-35A5-F6E5-6AD244DDEF23}"/>
              </a:ext>
            </a:extLst>
          </p:cNvPr>
          <p:cNvSpPr txBox="1"/>
          <p:nvPr/>
        </p:nvSpPr>
        <p:spPr>
          <a:xfrm>
            <a:off x="10352314" y="753031"/>
            <a:ext cx="215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APPROX’23</a:t>
            </a:r>
          </a:p>
        </p:txBody>
      </p:sp>
    </p:spTree>
    <p:extLst>
      <p:ext uri="{BB962C8B-B14F-4D97-AF65-F5344CB8AC3E}">
        <p14:creationId xmlns:p14="http://schemas.microsoft.com/office/powerpoint/2010/main" val="92920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C9FD-4EA3-EF48-0D42-5EFDECC3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Our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F0D8785-0DD3-E653-6246-5E532B32D3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325563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For arbitrary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greedy is optimal!</a:t>
                </a:r>
              </a:p>
              <a:p>
                <a:r>
                  <a:rPr lang="en-US" dirty="0"/>
                  <a:t>A tight lower bound for the Traveling Salesperson Problem (TSP).</a:t>
                </a:r>
              </a:p>
              <a:p>
                <a:r>
                  <a:rPr lang="en-US" dirty="0"/>
                  <a:t>A strong lower bound for Max-Constraint Satisfaction Problems.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F0D8785-0DD3-E653-6246-5E532B32D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25563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1086" t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2D0879A8-F708-1050-5B31-B3A04EDDDF3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19464872"/>
                  </p:ext>
                </p:extLst>
              </p:nvPr>
            </p:nvGraphicFramePr>
            <p:xfrm>
              <a:off x="354229" y="3505120"/>
              <a:ext cx="11483541" cy="31722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5079">
                      <a:extLst>
                        <a:ext uri="{9D8B030D-6E8A-4147-A177-3AD203B41FA5}">
                          <a16:colId xmlns:a16="http://schemas.microsoft.com/office/drawing/2014/main" val="2304620516"/>
                        </a:ext>
                      </a:extLst>
                    </a:gridCol>
                    <a:gridCol w="2021265">
                      <a:extLst>
                        <a:ext uri="{9D8B030D-6E8A-4147-A177-3AD203B41FA5}">
                          <a16:colId xmlns:a16="http://schemas.microsoft.com/office/drawing/2014/main" val="3793795448"/>
                        </a:ext>
                      </a:extLst>
                    </a:gridCol>
                    <a:gridCol w="3091992">
                      <a:extLst>
                        <a:ext uri="{9D8B030D-6E8A-4147-A177-3AD203B41FA5}">
                          <a16:colId xmlns:a16="http://schemas.microsoft.com/office/drawing/2014/main" val="581315948"/>
                        </a:ext>
                      </a:extLst>
                    </a:gridCol>
                    <a:gridCol w="4615205">
                      <a:extLst>
                        <a:ext uri="{9D8B030D-6E8A-4147-A177-3AD203B41FA5}">
                          <a16:colId xmlns:a16="http://schemas.microsoft.com/office/drawing/2014/main" val="2854918724"/>
                        </a:ext>
                      </a:extLst>
                    </a:gridCol>
                  </a:tblGrid>
                  <a:tr h="54485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Class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ℱ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Queries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𝒮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Rough tradeoff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Precise bounds*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1228800"/>
                      </a:ext>
                    </a:extLst>
                  </a:tr>
                  <a:tr h="89085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Arbitrary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Arbitrary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≃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  <a:r>
                            <a:rPr lang="en-US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ℓ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den>
                              </m:f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2003510"/>
                      </a:ext>
                    </a:extLst>
                  </a:tr>
                  <a:tr h="102543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Traveling Salesperson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Partial tours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)−1)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4522353"/>
                      </a:ext>
                    </a:extLst>
                  </a:tr>
                  <a:tr h="61539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Max-CSPs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Partial assignments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≲1+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)/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 nontrivial reductions, unless</a:t>
                          </a:r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𝛾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70094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2D0879A8-F708-1050-5B31-B3A04EDDDF3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19464872"/>
                  </p:ext>
                </p:extLst>
              </p:nvPr>
            </p:nvGraphicFramePr>
            <p:xfrm>
              <a:off x="354229" y="3505120"/>
              <a:ext cx="11483541" cy="31722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5079">
                      <a:extLst>
                        <a:ext uri="{9D8B030D-6E8A-4147-A177-3AD203B41FA5}">
                          <a16:colId xmlns:a16="http://schemas.microsoft.com/office/drawing/2014/main" val="2304620516"/>
                        </a:ext>
                      </a:extLst>
                    </a:gridCol>
                    <a:gridCol w="2021265">
                      <a:extLst>
                        <a:ext uri="{9D8B030D-6E8A-4147-A177-3AD203B41FA5}">
                          <a16:colId xmlns:a16="http://schemas.microsoft.com/office/drawing/2014/main" val="3793795448"/>
                        </a:ext>
                      </a:extLst>
                    </a:gridCol>
                    <a:gridCol w="3091992">
                      <a:extLst>
                        <a:ext uri="{9D8B030D-6E8A-4147-A177-3AD203B41FA5}">
                          <a16:colId xmlns:a16="http://schemas.microsoft.com/office/drawing/2014/main" val="581315948"/>
                        </a:ext>
                      </a:extLst>
                    </a:gridCol>
                    <a:gridCol w="4615205">
                      <a:extLst>
                        <a:ext uri="{9D8B030D-6E8A-4147-A177-3AD203B41FA5}">
                          <a16:colId xmlns:a16="http://schemas.microsoft.com/office/drawing/2014/main" val="2854918724"/>
                        </a:ext>
                      </a:extLst>
                    </a:gridCol>
                  </a:tblGrid>
                  <a:tr h="5448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326" r="-557971" b="-4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6250" t="-2326" r="-381250" b="-4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Rough tradeoff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Precise bounds*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1228800"/>
                      </a:ext>
                    </a:extLst>
                  </a:tr>
                  <a:tr h="92659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Arbitrary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Arbitrary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2131" t="-60274" r="-150000" b="-189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8901" t="-60274" r="-549" b="-189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2003510"/>
                      </a:ext>
                    </a:extLst>
                  </a:tr>
                  <a:tr h="102543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Traveling Salesperson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Partial tours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2131" t="-142683" r="-150000" b="-682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8901" t="-142683" r="-549" b="-682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4522353"/>
                      </a:ext>
                    </a:extLst>
                  </a:tr>
                  <a:tr h="67538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Max-CSPs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Partial assignments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2131" t="-375472" r="-150000" b="-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8901" t="-375472" r="-549" b="-56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70094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8449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4E68-162D-ED35-2405-E42D9170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Useless Oracles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ACA0A-A8D7-ABA4-5EE0-E989664723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45141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Idea: </a:t>
                </a: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the min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overwhelmingly likely to fall in a fixed interval of 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Then,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dirty="0"/>
                  <a:t>,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-estimation oracle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is useless! You know in advance what it’s going to tell you.</a:t>
                </a:r>
              </a:p>
              <a:p>
                <a:r>
                  <a:rPr lang="en-US" dirty="0"/>
                  <a:t>How do we make this intuition formal?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ACA0A-A8D7-ABA4-5EE0-E989664723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45141"/>
              </a:xfrm>
              <a:blipFill>
                <a:blip r:embed="rId2"/>
                <a:stretch>
                  <a:fillRect l="-1086" t="-2089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88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0810B-229B-C3A6-748F-CE249E2B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Useless Oracles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6F1484-914F-DA1C-F0C0-1CE2D4AEC6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5430" y="1202303"/>
                <a:ext cx="11473542" cy="53944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Generalizing the intuition from last slide, any oracle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en-US" dirty="0"/>
                  <a:t> is useless if most of its answers are predictable!</a:t>
                </a:r>
              </a:p>
              <a:p>
                <a:pPr marL="0" indent="0">
                  <a:buNone/>
                </a:pPr>
                <a:r>
                  <a:rPr lang="en-US" b="1" dirty="0"/>
                  <a:t>Useless Oracle Lemma: </a:t>
                </a:r>
              </a:p>
              <a:p>
                <a:r>
                  <a:rPr lang="en-US" b="1" dirty="0"/>
                  <a:t>IF</a:t>
                </a:r>
                <a:r>
                  <a:rPr lang="en-US" dirty="0"/>
                  <a:t> </a:t>
                </a:r>
                <a:r>
                  <a:rPr lang="en-US" b="1" dirty="0"/>
                  <a:t>predictable</a:t>
                </a:r>
                <a:r>
                  <a:rPr lang="en-US" dirty="0"/>
                  <a:t>: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a fixed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𝒟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𝒪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≥1 −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0" dirty="0"/>
                  <a:t>,</a:t>
                </a:r>
                <a:br>
                  <a:rPr lang="en-US" b="0" dirty="0"/>
                </a:br>
                <a:endParaRPr lang="en-US" b="0" dirty="0"/>
              </a:p>
              <a:p>
                <a:r>
                  <a:rPr lang="en-US" b="1" dirty="0"/>
                  <a:t>THEN useless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/>
                  <a:t> oracle algorithms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/>
                  <a:t> making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queries,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𝑇𝑉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𝒜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𝒪</m:t>
                            </m:r>
                          </m:sup>
                        </m:s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(),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𝒜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6F1484-914F-DA1C-F0C0-1CE2D4AEC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430" y="1202303"/>
                <a:ext cx="11473542" cy="5394439"/>
              </a:xfrm>
              <a:blipFill>
                <a:blip r:embed="rId2"/>
                <a:stretch>
                  <a:fillRect l="-1106" t="-1878" r="-1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7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79656-4095-AEFC-5C1E-618852B1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Useless </a:t>
            </a:r>
            <a:r>
              <a:rPr lang="en-US" i="1" dirty="0"/>
              <a:t>Estimators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7D54F-4A3C-A976-5FEE-5056EA9FE9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06101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Goal: </a:t>
                </a: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the min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falls in some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large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When it does, can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≔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the useless oracle lemma,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/>
                  <a:t> making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queries satisfies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𝑇𝑉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𝒜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(),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𝒜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()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we’re (almost) done!</a:t>
                </a:r>
              </a:p>
              <a:p>
                <a:r>
                  <a:rPr lang="en-US" dirty="0"/>
                  <a:t>Last step: show no fixed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does well.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7D54F-4A3C-A976-5FEE-5056EA9FE9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06101"/>
              </a:xfrm>
              <a:blipFill>
                <a:blip r:embed="rId2"/>
                <a:stretch>
                  <a:fillRect l="-1086" t="-2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94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FB42-0142-5E44-8ECB-79E66165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“Greedy” is optimal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385FAA-BCA7-E714-7056-62FF5931ED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Goal: </a:t>
                </a: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the min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falls in some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independently with some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Notice that then the distribution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func>
                  </m:oMath>
                </a14:m>
                <a:r>
                  <a:rPr lang="en-US" dirty="0"/>
                  <a:t> only depends 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Carefully choose rapidly 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b="0" dirty="0"/>
                  <a:t> so that:</a:t>
                </a:r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, there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such that </a:t>
                </a:r>
              </a:p>
              <a:p>
                <a:pPr lvl="1"/>
                <a:r>
                  <a:rPr lang="en-US" b="0" dirty="0"/>
                  <a:t>Very likely to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but</a:t>
                </a:r>
              </a:p>
              <a:p>
                <a:pPr lvl="1"/>
                <a:r>
                  <a:rPr lang="en-US" dirty="0"/>
                  <a:t>Very unlikely to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(or any smaller value)</a:t>
                </a:r>
              </a:p>
              <a:p>
                <a:pPr lvl="1"/>
                <a:r>
                  <a:rPr lang="en-US" dirty="0"/>
                  <a:t>So can almost always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independently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385FAA-BCA7-E714-7056-62FF5931ED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03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AB60F-1454-5045-E17A-256893BF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Salesperson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01BB53-279E-A4D8-D541-32A6E7EBA3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04034" cy="435133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Problem: </a:t>
                </a:r>
                <a:r>
                  <a:rPr lang="en-US" dirty="0"/>
                  <a:t>Given a complete undirected graph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nodes along with edge costs, find a Hamiltonian cycle (complete tour) of (approx.) minimum weight.</a:t>
                </a:r>
                <a:endParaRPr lang="en-US" b="1" dirty="0"/>
              </a:p>
              <a:p>
                <a:r>
                  <a:rPr lang="en-US" b="1" dirty="0"/>
                  <a:t>Model: </a:t>
                </a:r>
                <a:r>
                  <a:rPr lang="en-US" dirty="0"/>
                  <a:t>Queries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consist of all tours extending a path </a:t>
                </a:r>
                <a:r>
                  <a:rPr lang="en-US" i="1" dirty="0"/>
                  <a:t>p.</a:t>
                </a:r>
                <a:endParaRPr lang="en-US" dirty="0"/>
              </a:p>
              <a:p>
                <a:r>
                  <a:rPr lang="en-US" b="1" dirty="0"/>
                  <a:t>Hard Distribution: </a:t>
                </a:r>
                <a:r>
                  <a:rPr lang="en-US" dirty="0"/>
                  <a:t>For each edge, flip a coin and assign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func>
                  </m:oMath>
                </a14:m>
                <a:r>
                  <a:rPr lang="en-US" b="1" dirty="0"/>
                  <a:t>. </a:t>
                </a:r>
                <a:r>
                  <a:rPr lang="en-US" dirty="0"/>
                  <a:t>Short paths don’t move the needle, and long paths have concentrated weight.</a:t>
                </a:r>
                <a:r>
                  <a:rPr lang="en-US" b="1" dirty="0"/>
                  <a:t> </a:t>
                </a:r>
              </a:p>
              <a:p>
                <a:r>
                  <a:rPr lang="en-US" b="1" dirty="0"/>
                  <a:t>Matching (inefficient) algorithm: </a:t>
                </a:r>
                <a:r>
                  <a:rPr lang="en-US" dirty="0"/>
                  <a:t>Query all paths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ℓ≃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func>
                  </m:oMath>
                </a14:m>
                <a:r>
                  <a:rPr lang="en-US" dirty="0"/>
                  <a:t> and (inefficiently) find the cycle minimizing the sum of path estimates.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01BB53-279E-A4D8-D541-32A6E7EBA3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04034" cy="4351338"/>
              </a:xfrm>
              <a:blipFill>
                <a:blip r:embed="rId2"/>
                <a:stretch>
                  <a:fillRect l="-1048" t="-2326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88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10FE-91D4-E7EA-275F-B025EACB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Max-Constraint Satisfaction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C5E644-05FE-729D-A46D-ECBC25277A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Problem: </a:t>
                </a:r>
                <a:r>
                  <a:rPr lang="en-US" dirty="0"/>
                  <a:t>Given</a:t>
                </a:r>
                <a:r>
                  <a:rPr lang="en-US" i="1" dirty="0"/>
                  <a:t> </a:t>
                </a:r>
                <a:r>
                  <a:rPr lang="en-US" dirty="0"/>
                  <a:t>constraints from some family on </a:t>
                </a:r>
                <a:r>
                  <a:rPr lang="en-US" i="1" dirty="0"/>
                  <a:t>n</a:t>
                </a:r>
                <a:r>
                  <a:rPr lang="en-US" dirty="0"/>
                  <a:t> Boolean variables, find an assignment that satisfies as many as possible.</a:t>
                </a:r>
              </a:p>
              <a:p>
                <a:r>
                  <a:rPr lang="en-US" b="1" dirty="0"/>
                  <a:t>Model: </a:t>
                </a:r>
                <a:r>
                  <a:rPr lang="en-US" dirty="0"/>
                  <a:t>Queries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extending a </a:t>
                </a:r>
                <a:r>
                  <a:rPr lang="en-US" i="1" dirty="0"/>
                  <a:t>partial assignment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Hard Distribution: </a:t>
                </a:r>
                <a:r>
                  <a:rPr lang="en-US" dirty="0"/>
                  <a:t>Sample independent constraints consistent with a random planted assignment.</a:t>
                </a:r>
              </a:p>
              <a:p>
                <a:r>
                  <a:rPr lang="en-US" b="1" dirty="0"/>
                  <a:t>Exceptions: </a:t>
                </a:r>
                <a:r>
                  <a:rPr lang="en-US" dirty="0"/>
                  <a:t>“Trivially unsatisfiable” families—queries can leak the instance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.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C5E644-05FE-729D-A46D-ECBC25277A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08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09A5-32E6-ED3E-CC4C-388C4D7C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9458BA-3766-DFC8-FCD9-288BA68F3F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most obvious direction is to study more function classes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Average-case results?</a:t>
                </a:r>
              </a:p>
              <a:p>
                <a:r>
                  <a:rPr lang="en-US" dirty="0"/>
                  <a:t>More interestingly, could we make richer models of branch-and-bound algorithms that still have provable lower bounds?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9458BA-3766-DFC8-FCD9-288BA68F3F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52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B703-C835-CA08-F69A-C54B9CB4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227DF-40F2-168F-56E8-EC26389B3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Feel free to follow up with me 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speters@cs.cornell.edu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65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2735-2B55-BE59-78A9-94C11906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"/>
            <a:ext cx="10515600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C7D01-6D50-D04E-A274-3C48907BA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260"/>
            <a:ext cx="10515600" cy="50747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[BHMW21]: </a:t>
            </a:r>
            <a:r>
              <a:rPr lang="en-US" b="0" i="0" dirty="0">
                <a:effectLst/>
                <a:latin typeface="Arial" panose="020B0604020202020204" pitchFamily="34" charset="0"/>
              </a:rPr>
              <a:t>Armin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Biere</a:t>
            </a:r>
            <a:r>
              <a:rPr lang="en-US" b="0" i="0" dirty="0">
                <a:effectLst/>
                <a:latin typeface="Arial" panose="020B0604020202020204" pitchFamily="34" charset="0"/>
              </a:rPr>
              <a:t>, Marijn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Heule</a:t>
            </a:r>
            <a:r>
              <a:rPr lang="en-US" b="0" i="0" dirty="0">
                <a:effectLst/>
                <a:latin typeface="Arial" panose="020B0604020202020204" pitchFamily="34" charset="0"/>
              </a:rPr>
              <a:t>, Hans van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Maaren</a:t>
            </a:r>
            <a:r>
              <a:rPr lang="en-US" b="0" i="0" dirty="0">
                <a:effectLst/>
                <a:latin typeface="Arial" panose="020B0604020202020204" pitchFamily="34" charset="0"/>
              </a:rPr>
              <a:t>, and Toby Walsh. </a:t>
            </a:r>
            <a:r>
              <a:rPr lang="en-US" b="0" i="1" dirty="0">
                <a:effectLst/>
                <a:latin typeface="Arial" panose="020B0604020202020204" pitchFamily="34" charset="0"/>
              </a:rPr>
              <a:t>Handbook of satisfiability</a:t>
            </a:r>
            <a:r>
              <a:rPr lang="en-US" b="0" i="0" dirty="0">
                <a:effectLst/>
                <a:latin typeface="Arial" panose="020B0604020202020204" pitchFamily="34" charset="0"/>
              </a:rPr>
              <a:t>, volume 336. IOS press, 2021.</a:t>
            </a:r>
          </a:p>
          <a:p>
            <a:r>
              <a:rPr lang="en-US" dirty="0">
                <a:latin typeface="Arial" panose="020B0604020202020204" pitchFamily="34" charset="0"/>
              </a:rPr>
              <a:t>[Cook11]: </a:t>
            </a:r>
            <a:r>
              <a:rPr lang="en-US" b="0" i="0" dirty="0">
                <a:effectLst/>
                <a:latin typeface="Arial" panose="020B0604020202020204" pitchFamily="34" charset="0"/>
              </a:rPr>
              <a:t>William J. Cook. </a:t>
            </a:r>
            <a:r>
              <a:rPr lang="en-US" b="0" i="1" dirty="0">
                <a:effectLst/>
                <a:latin typeface="Arial" panose="020B0604020202020204" pitchFamily="34" charset="0"/>
              </a:rPr>
              <a:t>In pursuit of the traveling salesman</a:t>
            </a:r>
            <a:r>
              <a:rPr lang="en-US" b="0" i="0" dirty="0">
                <a:effectLst/>
                <a:latin typeface="Arial" panose="020B0604020202020204" pitchFamily="34" charset="0"/>
              </a:rPr>
              <a:t>. Princeton University Press, 2011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</a:rPr>
              <a:t>[MJSE16]: </a:t>
            </a:r>
            <a:r>
              <a:rPr lang="en-US" b="0" i="0" dirty="0">
                <a:effectLst/>
                <a:latin typeface="Arial" panose="020B0604020202020204" pitchFamily="34" charset="0"/>
              </a:rPr>
              <a:t>David R. Morrison, Sheldon H. Jacobson, Jason J.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Sauppe</a:t>
            </a:r>
            <a:r>
              <a:rPr lang="en-US" b="0" i="0" dirty="0">
                <a:effectLst/>
                <a:latin typeface="Arial" panose="020B0604020202020204" pitchFamily="34" charset="0"/>
              </a:rPr>
              <a:t>, and Edward C. Sewell. </a:t>
            </a:r>
            <a:r>
              <a:rPr lang="en-US" b="0" i="1" dirty="0">
                <a:effectLst/>
                <a:latin typeface="Arial" panose="020B0604020202020204" pitchFamily="34" charset="0"/>
              </a:rPr>
              <a:t>Branch-and-bound algorithms: A survey of recent advances in searching, branching, and pruning.</a:t>
            </a:r>
            <a:r>
              <a:rPr lang="en-US" b="0" i="0" dirty="0">
                <a:effectLst/>
                <a:latin typeface="Arial" panose="020B0604020202020204" pitchFamily="34" charset="0"/>
              </a:rPr>
              <a:t> Discrete Optimization, 19:79–102, February 2016.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doi:10.1016/j.disopt.2016.01.005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[Ste16]: </a:t>
            </a:r>
            <a:r>
              <a:rPr lang="en-US" b="0" i="0" dirty="0">
                <a:effectLst/>
                <a:latin typeface="Arial" panose="020B0604020202020204" pitchFamily="34" charset="0"/>
              </a:rPr>
              <a:t>Noah Stephens-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Davidowitz</a:t>
            </a:r>
            <a:r>
              <a:rPr lang="en-US" b="0" i="0" dirty="0">
                <a:effectLst/>
                <a:latin typeface="Arial" panose="020B0604020202020204" pitchFamily="34" charset="0"/>
              </a:rPr>
              <a:t>. </a:t>
            </a:r>
            <a:r>
              <a:rPr lang="en-US" b="0" i="1" dirty="0">
                <a:effectLst/>
                <a:latin typeface="Arial" panose="020B0604020202020204" pitchFamily="34" charset="0"/>
              </a:rPr>
              <a:t>Search-to-decision reductions for lattice problems with approximation factors (slightly) greater than one</a:t>
            </a:r>
            <a:r>
              <a:rPr lang="en-US" b="0" i="0" dirty="0">
                <a:effectLst/>
                <a:latin typeface="Arial" panose="020B0604020202020204" pitchFamily="34" charset="0"/>
              </a:rPr>
              <a:t>. In APPROX, 2016</a:t>
            </a:r>
          </a:p>
        </p:txBody>
      </p:sp>
    </p:spTree>
    <p:extLst>
      <p:ext uri="{BB962C8B-B14F-4D97-AF65-F5344CB8AC3E}">
        <p14:creationId xmlns:p14="http://schemas.microsoft.com/office/powerpoint/2010/main" val="146677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D85C-BFF7-A5B4-6EA9-2B391F7E6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Optimization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4FC64D-9AD5-1B83-3F39-5A4AAEBD31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0500"/>
                <a:ext cx="5839437" cy="4351338"/>
              </a:xfrm>
            </p:spPr>
            <p:txBody>
              <a:bodyPr/>
              <a:lstStyle/>
              <a:p>
                <a:r>
                  <a:rPr lang="en-US" dirty="0"/>
                  <a:t>Any optimization problem comes in (at least!) two flavors.</a:t>
                </a:r>
              </a:p>
              <a:p>
                <a:r>
                  <a:rPr lang="en-US" dirty="0"/>
                  <a:t>Is</a:t>
                </a:r>
                <a:r>
                  <a:rPr lang="en-US" b="1" dirty="0"/>
                  <a:t> search </a:t>
                </a:r>
                <a:r>
                  <a:rPr lang="en-US" dirty="0"/>
                  <a:t>(</a:t>
                </a:r>
                <a:r>
                  <a:rPr lang="en-US" dirty="0" err="1"/>
                  <a:t>argmin</a:t>
                </a:r>
                <a:r>
                  <a:rPr lang="en-US" dirty="0"/>
                  <a:t>)</a:t>
                </a:r>
                <a:r>
                  <a:rPr lang="en-US" b="1" dirty="0"/>
                  <a:t> </a:t>
                </a:r>
                <a:r>
                  <a:rPr lang="en-US" i="1" dirty="0"/>
                  <a:t>harder </a:t>
                </a:r>
                <a:r>
                  <a:rPr lang="en-US" dirty="0"/>
                  <a:t>than </a:t>
                </a:r>
                <a:r>
                  <a:rPr lang="en-US" b="1" dirty="0"/>
                  <a:t>decision </a:t>
                </a:r>
                <a:r>
                  <a:rPr lang="en-US" dirty="0"/>
                  <a:t>(min)?</a:t>
                </a:r>
                <a:endParaRPr lang="en-US" b="1" dirty="0"/>
              </a:p>
              <a:p>
                <a:r>
                  <a:rPr lang="en-US" dirty="0"/>
                  <a:t>In this talk, we’ll consider limited, </a:t>
                </a:r>
                <a:r>
                  <a:rPr lang="en-US" b="1" dirty="0"/>
                  <a:t>black-box </a:t>
                </a:r>
                <a:r>
                  <a:rPr lang="en-US" dirty="0"/>
                  <a:t>access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4FC64D-9AD5-1B83-3F39-5A4AAEBD31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0500"/>
                <a:ext cx="5839437" cy="4351338"/>
              </a:xfrm>
              <a:blipFill>
                <a:blip r:embed="rId2"/>
                <a:stretch>
                  <a:fillRect l="-1957" t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79C2604-3AE5-5E89-2ECE-C49BB52B7A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64167" y="1460500"/>
                <a:ext cx="4749800" cy="15100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/>
                  <a:t>Search</a:t>
                </a:r>
                <a:r>
                  <a:rPr lang="en-US" dirty="0"/>
                  <a:t>: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such that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lit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79C2604-3AE5-5E89-2ECE-C49BB52B7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167" y="1460500"/>
                <a:ext cx="4749800" cy="1510030"/>
              </a:xfrm>
              <a:prstGeom prst="rect">
                <a:avLst/>
              </a:prstGeom>
              <a:blipFill>
                <a:blip r:embed="rId3"/>
                <a:stretch>
                  <a:fillRect l="-2400" t="-6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8B10899-ED30-D7E2-A644-70B5F600A4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64167" y="3428257"/>
                <a:ext cx="4749800" cy="1603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/>
                  <a:t>Decision</a:t>
                </a:r>
                <a:r>
                  <a:rPr lang="en-US" dirty="0"/>
                  <a:t>: compute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lit/>
                              </m:rPr>
                              <a:rPr lang="en-US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lit/>
                                  </m:r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8B10899-ED30-D7E2-A644-70B5F600A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167" y="3428257"/>
                <a:ext cx="4749800" cy="1603375"/>
              </a:xfrm>
              <a:prstGeom prst="rect">
                <a:avLst/>
              </a:prstGeom>
              <a:blipFill>
                <a:blip r:embed="rId4"/>
                <a:stretch>
                  <a:fillRect l="-2400" t="-6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98A4FA5-3C65-45A1-D37A-77D07D710A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64167" y="5254625"/>
                <a:ext cx="4749800" cy="1603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/>
                  <a:t>“Weak Decision”: </a:t>
                </a:r>
                <a:r>
                  <a:rPr lang="en-US" dirty="0"/>
                  <a:t>decide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lit/>
                                </m:rP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0, 1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lit/>
                                    </m:r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98A4FA5-3C65-45A1-D37A-77D07D710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167" y="5254625"/>
                <a:ext cx="4749800" cy="1603375"/>
              </a:xfrm>
              <a:prstGeom prst="rect">
                <a:avLst/>
              </a:prstGeom>
              <a:blipFill>
                <a:blip r:embed="rId5"/>
                <a:stretch>
                  <a:fillRect l="-2400" t="-6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94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0C65-97AF-2EFD-385D-D02EDA112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search-to-decision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440D2-26E7-EE8F-4A77-02547980E2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7116" y="1444546"/>
                <a:ext cx="4441757" cy="259050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Uses only linearly many MIN queries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In fact, linear time!</a:t>
                </a:r>
              </a:p>
              <a:p>
                <a:r>
                  <a:rPr lang="en-US" dirty="0"/>
                  <a:t>“Instance-wise equivalence”</a:t>
                </a:r>
              </a:p>
              <a:p>
                <a:r>
                  <a:rPr lang="en-US" dirty="0"/>
                  <a:t>Applies directly to many NP-optimization problems, like Max-SAT.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440D2-26E7-EE8F-4A77-02547980E2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7116" y="1444546"/>
                <a:ext cx="4441757" cy="2590501"/>
              </a:xfrm>
              <a:blipFill>
                <a:blip r:embed="rId2"/>
                <a:stretch>
                  <a:fillRect l="-1994" t="-5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57C93095-99CC-9AA9-9CEE-997847B510C5}"/>
              </a:ext>
            </a:extLst>
          </p:cNvPr>
          <p:cNvSpPr>
            <a:spLocks noChangeAspect="1"/>
          </p:cNvSpPr>
          <p:nvPr/>
        </p:nvSpPr>
        <p:spPr>
          <a:xfrm>
            <a:off x="3018328" y="1690688"/>
            <a:ext cx="671641" cy="671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E80024-7EFC-E7DE-6AB6-E8CDD02A5667}"/>
              </a:ext>
            </a:extLst>
          </p:cNvPr>
          <p:cNvSpPr>
            <a:spLocks noChangeAspect="1"/>
          </p:cNvSpPr>
          <p:nvPr/>
        </p:nvSpPr>
        <p:spPr>
          <a:xfrm>
            <a:off x="2121462" y="2551502"/>
            <a:ext cx="671641" cy="671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0…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5A4AE0F-EBDC-CCBF-91D9-877ACA917190}"/>
              </a:ext>
            </a:extLst>
          </p:cNvPr>
          <p:cNvSpPr>
            <a:spLocks noChangeAspect="1"/>
          </p:cNvSpPr>
          <p:nvPr/>
        </p:nvSpPr>
        <p:spPr>
          <a:xfrm>
            <a:off x="3910810" y="2551501"/>
            <a:ext cx="671641" cy="671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1…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FF8ECB-782C-29B9-7519-C81489E44FF0}"/>
              </a:ext>
            </a:extLst>
          </p:cNvPr>
          <p:cNvSpPr>
            <a:spLocks noChangeAspect="1"/>
          </p:cNvSpPr>
          <p:nvPr/>
        </p:nvSpPr>
        <p:spPr>
          <a:xfrm>
            <a:off x="3400094" y="3448401"/>
            <a:ext cx="671641" cy="671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10…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F01A17-3C1C-EA3D-0431-B3E305FEC7DC}"/>
              </a:ext>
            </a:extLst>
          </p:cNvPr>
          <p:cNvSpPr>
            <a:spLocks noChangeAspect="1"/>
          </p:cNvSpPr>
          <p:nvPr/>
        </p:nvSpPr>
        <p:spPr>
          <a:xfrm>
            <a:off x="4407555" y="3448401"/>
            <a:ext cx="671641" cy="671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11...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14358F-2151-77C4-3683-6C3BA9162A9C}"/>
              </a:ext>
            </a:extLst>
          </p:cNvPr>
          <p:cNvCxnSpPr>
            <a:stCxn id="9" idx="7"/>
            <a:endCxn id="4" idx="3"/>
          </p:cNvCxnSpPr>
          <p:nvPr/>
        </p:nvCxnSpPr>
        <p:spPr>
          <a:xfrm flipV="1">
            <a:off x="2694743" y="2263969"/>
            <a:ext cx="421945" cy="385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DA42AA-5EF7-D22F-4AE3-B1A3151D364A}"/>
              </a:ext>
            </a:extLst>
          </p:cNvPr>
          <p:cNvCxnSpPr>
            <a:cxnSpLocks/>
            <a:stCxn id="11" idx="1"/>
            <a:endCxn id="4" idx="5"/>
          </p:cNvCxnSpPr>
          <p:nvPr/>
        </p:nvCxnSpPr>
        <p:spPr>
          <a:xfrm flipH="1" flipV="1">
            <a:off x="3591609" y="2263969"/>
            <a:ext cx="417561" cy="385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E60A35-7D6A-A8C3-9F60-B4D3D02E126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480479" y="3124782"/>
            <a:ext cx="262897" cy="323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5981E1-6B04-360C-C1F1-D079357652A0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735915" y="3124782"/>
            <a:ext cx="269643" cy="323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6D8196-F18A-3FBC-D0D1-7793BD9EBE27}"/>
              </a:ext>
            </a:extLst>
          </p:cNvPr>
          <p:cNvCxnSpPr>
            <a:cxnSpLocks/>
          </p:cNvCxnSpPr>
          <p:nvPr/>
        </p:nvCxnSpPr>
        <p:spPr>
          <a:xfrm>
            <a:off x="3949727" y="3991414"/>
            <a:ext cx="244015" cy="598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C04A5E2-699F-E790-DF6E-BB3DA29C78D6}"/>
              </a:ext>
            </a:extLst>
          </p:cNvPr>
          <p:cNvCxnSpPr>
            <a:cxnSpLocks/>
          </p:cNvCxnSpPr>
          <p:nvPr/>
        </p:nvCxnSpPr>
        <p:spPr>
          <a:xfrm flipH="1">
            <a:off x="3230791" y="4015598"/>
            <a:ext cx="261108" cy="574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FD3D664-54D8-6E3A-774A-C86E0FD41638}"/>
              </a:ext>
            </a:extLst>
          </p:cNvPr>
          <p:cNvSpPr txBox="1"/>
          <p:nvPr/>
        </p:nvSpPr>
        <p:spPr>
          <a:xfrm>
            <a:off x="3550946" y="4694095"/>
            <a:ext cx="55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C856F2-62B4-3018-CA17-CA37E74B768A}"/>
              </a:ext>
            </a:extLst>
          </p:cNvPr>
          <p:cNvSpPr>
            <a:spLocks noChangeAspect="1"/>
          </p:cNvSpPr>
          <p:nvPr/>
        </p:nvSpPr>
        <p:spPr>
          <a:xfrm>
            <a:off x="3405315" y="5580962"/>
            <a:ext cx="671641" cy="671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85000" lnSpcReduction="10000"/>
          </a:bodyPr>
          <a:lstStyle/>
          <a:p>
            <a:pPr algn="ctr"/>
            <a:r>
              <a:rPr lang="en-US" dirty="0"/>
              <a:t>10…1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86DB83-D310-7AC5-4E23-EED694B3452C}"/>
              </a:ext>
            </a:extLst>
          </p:cNvPr>
          <p:cNvSpPr txBox="1"/>
          <p:nvPr/>
        </p:nvSpPr>
        <p:spPr>
          <a:xfrm>
            <a:off x="3910809" y="1797929"/>
            <a:ext cx="101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= 3</a:t>
            </a:r>
          </a:p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C1A022-941C-DADA-136F-52CA7E75B110}"/>
              </a:ext>
            </a:extLst>
          </p:cNvPr>
          <p:cNvSpPr txBox="1"/>
          <p:nvPr/>
        </p:nvSpPr>
        <p:spPr>
          <a:xfrm>
            <a:off x="1016223" y="2689440"/>
            <a:ext cx="101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= 5</a:t>
            </a:r>
          </a:p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734A81-B293-C843-6B92-E547976F6A08}"/>
              </a:ext>
            </a:extLst>
          </p:cNvPr>
          <p:cNvSpPr txBox="1"/>
          <p:nvPr/>
        </p:nvSpPr>
        <p:spPr>
          <a:xfrm>
            <a:off x="4728254" y="2689440"/>
            <a:ext cx="101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= 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FB64FE-9D45-51B9-56CD-ED170DB2A7D4}"/>
              </a:ext>
            </a:extLst>
          </p:cNvPr>
          <p:cNvSpPr txBox="1"/>
          <p:nvPr/>
        </p:nvSpPr>
        <p:spPr>
          <a:xfrm>
            <a:off x="2373490" y="3634858"/>
            <a:ext cx="101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= 3</a:t>
            </a:r>
          </a:p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3CC51E-3822-A50B-ECC8-2608C21B797E}"/>
              </a:ext>
            </a:extLst>
          </p:cNvPr>
          <p:cNvSpPr txBox="1"/>
          <p:nvPr/>
        </p:nvSpPr>
        <p:spPr>
          <a:xfrm>
            <a:off x="4278922" y="5756093"/>
            <a:ext cx="101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= 3</a:t>
            </a:r>
          </a:p>
          <a:p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B21F190-0124-5D56-27B7-AEA7B0794E0A}"/>
              </a:ext>
            </a:extLst>
          </p:cNvPr>
          <p:cNvCxnSpPr>
            <a:cxnSpLocks/>
          </p:cNvCxnSpPr>
          <p:nvPr/>
        </p:nvCxnSpPr>
        <p:spPr>
          <a:xfrm>
            <a:off x="3550946" y="5206114"/>
            <a:ext cx="114209" cy="363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A1ACAB7-97DF-0559-4305-836718335B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63731" y="4648614"/>
                <a:ext cx="2522115" cy="67164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Boolean constraints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A1ACAB7-97DF-0559-4305-836718335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731" y="4648614"/>
                <a:ext cx="2522115" cy="671641"/>
              </a:xfrm>
              <a:prstGeom prst="ellipse">
                <a:avLst/>
              </a:prstGeom>
              <a:blipFill>
                <a:blip r:embed="rId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335984F-4C95-2105-9537-268B9559DD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75038" y="5545514"/>
                <a:ext cx="1728138" cy="100985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’s with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↦0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335984F-4C95-2105-9537-268B9559DD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38" y="5545514"/>
                <a:ext cx="1728138" cy="100985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D1BC97D-C459-7521-EB4C-36043F0931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62819" y="5569892"/>
                <a:ext cx="1446054" cy="110788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’s with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D1BC97D-C459-7521-EB4C-36043F093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819" y="5569892"/>
                <a:ext cx="1446054" cy="110788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0534ED-6DD8-CF5F-4ED9-0EC17625BEBD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7644530" y="4361082"/>
            <a:ext cx="688556" cy="385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2FE9BD-C4CB-BF37-04A5-E79519187E4E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10116491" y="5221895"/>
            <a:ext cx="369355" cy="347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3DF999-A917-5387-7873-CC9A43FEE000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V="1">
            <a:off x="7939107" y="5221895"/>
            <a:ext cx="393979" cy="323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71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12" grpId="0" animBg="1"/>
      <p:bldP spid="13" grpId="0" animBg="1"/>
      <p:bldP spid="36" grpId="0"/>
      <p:bldP spid="40" grpId="0" animBg="1"/>
      <p:bldP spid="41" grpId="0"/>
      <p:bldP spid="42" grpId="0"/>
      <p:bldP spid="43" grpId="0"/>
      <p:bldP spid="45" grpId="0"/>
      <p:bldP spid="46" grpId="0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6488-11FC-2E37-CAB0-9FC9CEC3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</a:t>
            </a:r>
            <a:r>
              <a:rPr lang="en-US" b="1" dirty="0"/>
              <a:t>approximate</a:t>
            </a:r>
            <a:r>
              <a:rPr lang="en-US" dirty="0"/>
              <a:t> Optimization?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B546F2C-F0AE-0459-82BC-5EC7F2B474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5841" y="1843088"/>
                <a:ext cx="4749800" cy="15100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-</a:t>
                </a:r>
                <a:r>
                  <a:rPr lang="en-US" b="1" dirty="0"/>
                  <a:t>Approximation</a:t>
                </a:r>
                <a:r>
                  <a:rPr lang="en-US" dirty="0"/>
                  <a:t>: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 MIN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B546F2C-F0AE-0459-82BC-5EC7F2B47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1" y="1843088"/>
                <a:ext cx="4749800" cy="1510030"/>
              </a:xfrm>
              <a:prstGeom prst="rect">
                <a:avLst/>
              </a:prstGeom>
              <a:blipFill>
                <a:blip r:embed="rId2"/>
                <a:stretch>
                  <a:fillRect l="-2400" t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A646916-257A-3DF1-6BB8-127E30B329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6360" y="1843088"/>
                <a:ext cx="4749800" cy="16033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-</a:t>
                </a:r>
                <a:r>
                  <a:rPr lang="en-US" b="1" dirty="0"/>
                  <a:t>Estimation</a:t>
                </a:r>
                <a:r>
                  <a:rPr lang="en-US" dirty="0"/>
                  <a:t>: 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MIN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 MIN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A646916-257A-3DF1-6BB8-127E30B329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6360" y="1843088"/>
                <a:ext cx="4749800" cy="1603375"/>
              </a:xfrm>
              <a:blipFill>
                <a:blip r:embed="rId3"/>
                <a:stretch>
                  <a:fillRect l="-2133" t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8D8B30-612B-1523-9237-25641DA6CC61}"/>
              </a:ext>
            </a:extLst>
          </p:cNvPr>
          <p:cNvSpPr txBox="1">
            <a:spLocks/>
          </p:cNvSpPr>
          <p:nvPr/>
        </p:nvSpPr>
        <p:spPr>
          <a:xfrm>
            <a:off x="990600" y="3888105"/>
            <a:ext cx="10195560" cy="2522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017CDDE-E2A1-863B-0195-8054877489DA}"/>
              </a:ext>
            </a:extLst>
          </p:cNvPr>
          <p:cNvSpPr txBox="1">
            <a:spLocks/>
          </p:cNvSpPr>
          <p:nvPr/>
        </p:nvSpPr>
        <p:spPr>
          <a:xfrm>
            <a:off x="1143000" y="4040505"/>
            <a:ext cx="10195560" cy="2522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 </a:t>
            </a:r>
            <a:r>
              <a:rPr lang="en-US" b="1" dirty="0"/>
              <a:t>Approximation</a:t>
            </a:r>
            <a:r>
              <a:rPr lang="en-US" dirty="0"/>
              <a:t> harder than </a:t>
            </a:r>
            <a:r>
              <a:rPr lang="en-US" b="1" dirty="0"/>
              <a:t>Estimation?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5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211C-D2DD-5E5B-038B-30F35F22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9"/>
            <a:ext cx="10515600" cy="1325563"/>
          </a:xfrm>
        </p:spPr>
        <p:txBody>
          <a:bodyPr/>
          <a:lstStyle/>
          <a:p>
            <a:r>
              <a:rPr lang="en-US" dirty="0"/>
              <a:t>The “greedy” reduction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1BF674A-491C-F491-7618-E05659E73BEB}"/>
              </a:ext>
            </a:extLst>
          </p:cNvPr>
          <p:cNvSpPr>
            <a:spLocks noChangeAspect="1"/>
          </p:cNvSpPr>
          <p:nvPr/>
        </p:nvSpPr>
        <p:spPr>
          <a:xfrm>
            <a:off x="3050057" y="1607794"/>
            <a:ext cx="671641" cy="671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9C17557-827F-8F43-DD8A-F050E83CDED3}"/>
              </a:ext>
            </a:extLst>
          </p:cNvPr>
          <p:cNvSpPr>
            <a:spLocks noChangeAspect="1"/>
          </p:cNvSpPr>
          <p:nvPr/>
        </p:nvSpPr>
        <p:spPr>
          <a:xfrm>
            <a:off x="2153191" y="2468608"/>
            <a:ext cx="671641" cy="671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0…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4605A6D-A351-5138-BE8D-FADB0A26EA14}"/>
              </a:ext>
            </a:extLst>
          </p:cNvPr>
          <p:cNvSpPr>
            <a:spLocks noChangeAspect="1"/>
          </p:cNvSpPr>
          <p:nvPr/>
        </p:nvSpPr>
        <p:spPr>
          <a:xfrm>
            <a:off x="3942539" y="2468607"/>
            <a:ext cx="671641" cy="671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1…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E85489E-93ED-3961-2915-D679D52B8CBA}"/>
              </a:ext>
            </a:extLst>
          </p:cNvPr>
          <p:cNvSpPr>
            <a:spLocks noChangeAspect="1"/>
          </p:cNvSpPr>
          <p:nvPr/>
        </p:nvSpPr>
        <p:spPr>
          <a:xfrm>
            <a:off x="3431823" y="3365507"/>
            <a:ext cx="671641" cy="671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10…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54E8645-E9E2-91AA-AE54-BCD5FAAA1604}"/>
              </a:ext>
            </a:extLst>
          </p:cNvPr>
          <p:cNvSpPr>
            <a:spLocks noChangeAspect="1"/>
          </p:cNvSpPr>
          <p:nvPr/>
        </p:nvSpPr>
        <p:spPr>
          <a:xfrm>
            <a:off x="4439284" y="3365507"/>
            <a:ext cx="671641" cy="671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11...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B1871F-44FB-F08B-17ED-E85946B3E76D}"/>
              </a:ext>
            </a:extLst>
          </p:cNvPr>
          <p:cNvCxnSpPr>
            <a:stCxn id="31" idx="7"/>
            <a:endCxn id="30" idx="3"/>
          </p:cNvCxnSpPr>
          <p:nvPr/>
        </p:nvCxnSpPr>
        <p:spPr>
          <a:xfrm flipV="1">
            <a:off x="2726472" y="2181075"/>
            <a:ext cx="421945" cy="385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36E842-1DCE-1A7A-3A53-FC86FBF176D8}"/>
              </a:ext>
            </a:extLst>
          </p:cNvPr>
          <p:cNvCxnSpPr>
            <a:cxnSpLocks/>
            <a:stCxn id="32" idx="1"/>
            <a:endCxn id="30" idx="5"/>
          </p:cNvCxnSpPr>
          <p:nvPr/>
        </p:nvCxnSpPr>
        <p:spPr>
          <a:xfrm flipH="1" flipV="1">
            <a:off x="3623338" y="2181075"/>
            <a:ext cx="417561" cy="385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194209B-7CBD-1212-6503-1FEAE2A6988A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4512208" y="3041888"/>
            <a:ext cx="262897" cy="323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EAB258-24A9-C9A9-0850-76843BC52A65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3767644" y="3041888"/>
            <a:ext cx="269643" cy="323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68ED4E-CFC2-41CB-5D3A-3232E35E4F79}"/>
              </a:ext>
            </a:extLst>
          </p:cNvPr>
          <p:cNvCxnSpPr>
            <a:cxnSpLocks/>
          </p:cNvCxnSpPr>
          <p:nvPr/>
        </p:nvCxnSpPr>
        <p:spPr>
          <a:xfrm>
            <a:off x="3981456" y="3908520"/>
            <a:ext cx="244015" cy="598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35319FA-8C4B-08A1-CEC5-B19D86B96076}"/>
              </a:ext>
            </a:extLst>
          </p:cNvPr>
          <p:cNvCxnSpPr>
            <a:cxnSpLocks/>
          </p:cNvCxnSpPr>
          <p:nvPr/>
        </p:nvCxnSpPr>
        <p:spPr>
          <a:xfrm flipH="1">
            <a:off x="3262520" y="3932704"/>
            <a:ext cx="261108" cy="574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23F2B72-84A1-FE3A-D80E-66E51A5587C4}"/>
              </a:ext>
            </a:extLst>
          </p:cNvPr>
          <p:cNvSpPr txBox="1"/>
          <p:nvPr/>
        </p:nvSpPr>
        <p:spPr>
          <a:xfrm>
            <a:off x="3582675" y="4611201"/>
            <a:ext cx="55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8EB23CF-8D08-B12A-17AA-A2E0EE1332A3}"/>
              </a:ext>
            </a:extLst>
          </p:cNvPr>
          <p:cNvSpPr>
            <a:spLocks noChangeAspect="1"/>
          </p:cNvSpPr>
          <p:nvPr/>
        </p:nvSpPr>
        <p:spPr>
          <a:xfrm>
            <a:off x="3437044" y="5498068"/>
            <a:ext cx="671641" cy="671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85000" lnSpcReduction="10000"/>
          </a:bodyPr>
          <a:lstStyle/>
          <a:p>
            <a:pPr algn="ctr"/>
            <a:r>
              <a:rPr lang="en-US" dirty="0"/>
              <a:t>10…1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5843C-2519-7238-50FD-03B9753AD46E}"/>
              </a:ext>
            </a:extLst>
          </p:cNvPr>
          <p:cNvSpPr txBox="1"/>
          <p:nvPr/>
        </p:nvSpPr>
        <p:spPr>
          <a:xfrm>
            <a:off x="3942538" y="1715035"/>
            <a:ext cx="101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 = 3</a:t>
            </a:r>
          </a:p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7E312F-0292-2813-A98F-D4B702A7FB7E}"/>
              </a:ext>
            </a:extLst>
          </p:cNvPr>
          <p:cNvSpPr txBox="1"/>
          <p:nvPr/>
        </p:nvSpPr>
        <p:spPr>
          <a:xfrm>
            <a:off x="1047952" y="2606546"/>
            <a:ext cx="101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 = 5</a:t>
            </a:r>
          </a:p>
          <a:p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E6FAC0-B645-3946-E4F0-726E110A06FB}"/>
              </a:ext>
            </a:extLst>
          </p:cNvPr>
          <p:cNvSpPr txBox="1"/>
          <p:nvPr/>
        </p:nvSpPr>
        <p:spPr>
          <a:xfrm>
            <a:off x="4759983" y="2606546"/>
            <a:ext cx="101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 =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B63B53-71D7-B84A-AC91-B63894CC6E20}"/>
              </a:ext>
            </a:extLst>
          </p:cNvPr>
          <p:cNvSpPr txBox="1"/>
          <p:nvPr/>
        </p:nvSpPr>
        <p:spPr>
          <a:xfrm>
            <a:off x="5236315" y="3539188"/>
            <a:ext cx="101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 = 20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6F71F2-62F5-8462-992C-0BDAF5B95897}"/>
              </a:ext>
            </a:extLst>
          </p:cNvPr>
          <p:cNvSpPr txBox="1"/>
          <p:nvPr/>
        </p:nvSpPr>
        <p:spPr>
          <a:xfrm>
            <a:off x="2405219" y="3551964"/>
            <a:ext cx="101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 = 8</a:t>
            </a:r>
          </a:p>
          <a:p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8AAA4D-7F06-8D18-2738-B92225950DF8}"/>
              </a:ext>
            </a:extLst>
          </p:cNvPr>
          <p:cNvSpPr txBox="1"/>
          <p:nvPr/>
        </p:nvSpPr>
        <p:spPr>
          <a:xfrm>
            <a:off x="4248421" y="5681733"/>
            <a:ext cx="1531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 = ?</a:t>
            </a:r>
          </a:p>
          <a:p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E191FAA-0D89-B00A-28DB-C1365F496180}"/>
              </a:ext>
            </a:extLst>
          </p:cNvPr>
          <p:cNvCxnSpPr>
            <a:cxnSpLocks/>
          </p:cNvCxnSpPr>
          <p:nvPr/>
        </p:nvCxnSpPr>
        <p:spPr>
          <a:xfrm>
            <a:off x="3582675" y="5123220"/>
            <a:ext cx="114209" cy="363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F0FFD432-6B0F-1298-045B-015CFE30B9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49022" y="1489934"/>
                <a:ext cx="4715587" cy="31212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Let’s say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Still linear queries and linear time </a:t>
                </a:r>
                <a:r>
                  <a:rPr lang="en-US" dirty="0">
                    <a:sym typeface="Wingdings" pitchFamily="2" charset="2"/>
                  </a:rPr>
                  <a:t></a:t>
                </a:r>
                <a:endParaRPr lang="en-US" dirty="0"/>
              </a:p>
              <a:p>
                <a:r>
                  <a:rPr lang="en-US" dirty="0"/>
                  <a:t>What about the </a:t>
                </a:r>
                <a:r>
                  <a:rPr lang="en-US" b="1" dirty="0"/>
                  <a:t>Approximation </a:t>
                </a:r>
                <a:r>
                  <a:rPr lang="en-US" dirty="0"/>
                  <a:t>factor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we achieve?</a:t>
                </a:r>
                <a:endParaRPr lang="en-US" b="1" dirty="0"/>
              </a:p>
            </p:txBody>
          </p:sp>
        </mc:Choice>
        <mc:Fallback xmlns="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F0FFD432-6B0F-1298-045B-015CFE30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022" y="1489934"/>
                <a:ext cx="4715587" cy="3121267"/>
              </a:xfrm>
              <a:prstGeom prst="rect">
                <a:avLst/>
              </a:prstGeom>
              <a:blipFill>
                <a:blip r:embed="rId2"/>
                <a:stretch>
                  <a:fillRect l="-2419" t="-3659" r="-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96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41" grpId="0"/>
      <p:bldP spid="42" grpId="0" animBg="1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211C-D2DD-5E5B-038B-30F35F22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9"/>
            <a:ext cx="10515600" cy="1325563"/>
          </a:xfrm>
        </p:spPr>
        <p:txBody>
          <a:bodyPr/>
          <a:lstStyle/>
          <a:p>
            <a:r>
              <a:rPr lang="en-US" dirty="0"/>
              <a:t>The “greedy” reduction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1BF674A-491C-F491-7618-E05659E73BEB}"/>
              </a:ext>
            </a:extLst>
          </p:cNvPr>
          <p:cNvSpPr>
            <a:spLocks noChangeAspect="1"/>
          </p:cNvSpPr>
          <p:nvPr/>
        </p:nvSpPr>
        <p:spPr>
          <a:xfrm>
            <a:off x="3050057" y="1607794"/>
            <a:ext cx="671641" cy="671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9C17557-827F-8F43-DD8A-F050E83CDED3}"/>
              </a:ext>
            </a:extLst>
          </p:cNvPr>
          <p:cNvSpPr>
            <a:spLocks noChangeAspect="1"/>
          </p:cNvSpPr>
          <p:nvPr/>
        </p:nvSpPr>
        <p:spPr>
          <a:xfrm>
            <a:off x="2153191" y="2468608"/>
            <a:ext cx="671641" cy="671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0…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4605A6D-A351-5138-BE8D-FADB0A26EA14}"/>
              </a:ext>
            </a:extLst>
          </p:cNvPr>
          <p:cNvSpPr>
            <a:spLocks noChangeAspect="1"/>
          </p:cNvSpPr>
          <p:nvPr/>
        </p:nvSpPr>
        <p:spPr>
          <a:xfrm>
            <a:off x="3942539" y="2468607"/>
            <a:ext cx="671641" cy="671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1…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E85489E-93ED-3961-2915-D679D52B8CBA}"/>
              </a:ext>
            </a:extLst>
          </p:cNvPr>
          <p:cNvSpPr>
            <a:spLocks noChangeAspect="1"/>
          </p:cNvSpPr>
          <p:nvPr/>
        </p:nvSpPr>
        <p:spPr>
          <a:xfrm>
            <a:off x="3431823" y="3365507"/>
            <a:ext cx="671641" cy="671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10…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54E8645-E9E2-91AA-AE54-BCD5FAAA1604}"/>
              </a:ext>
            </a:extLst>
          </p:cNvPr>
          <p:cNvSpPr>
            <a:spLocks noChangeAspect="1"/>
          </p:cNvSpPr>
          <p:nvPr/>
        </p:nvSpPr>
        <p:spPr>
          <a:xfrm>
            <a:off x="4439284" y="3365507"/>
            <a:ext cx="671641" cy="671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11...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B1871F-44FB-F08B-17ED-E85946B3E76D}"/>
              </a:ext>
            </a:extLst>
          </p:cNvPr>
          <p:cNvCxnSpPr>
            <a:stCxn id="31" idx="7"/>
            <a:endCxn id="30" idx="3"/>
          </p:cNvCxnSpPr>
          <p:nvPr/>
        </p:nvCxnSpPr>
        <p:spPr>
          <a:xfrm flipV="1">
            <a:off x="2726472" y="2181075"/>
            <a:ext cx="421945" cy="385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36E842-1DCE-1A7A-3A53-FC86FBF176D8}"/>
              </a:ext>
            </a:extLst>
          </p:cNvPr>
          <p:cNvCxnSpPr>
            <a:cxnSpLocks/>
            <a:stCxn id="32" idx="1"/>
            <a:endCxn id="30" idx="5"/>
          </p:cNvCxnSpPr>
          <p:nvPr/>
        </p:nvCxnSpPr>
        <p:spPr>
          <a:xfrm flipH="1" flipV="1">
            <a:off x="3623338" y="2181075"/>
            <a:ext cx="417561" cy="385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194209B-7CBD-1212-6503-1FEAE2A6988A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4512208" y="3041888"/>
            <a:ext cx="262897" cy="323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EAB258-24A9-C9A9-0850-76843BC52A65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3767644" y="3041888"/>
            <a:ext cx="269643" cy="323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68ED4E-CFC2-41CB-5D3A-3232E35E4F79}"/>
              </a:ext>
            </a:extLst>
          </p:cNvPr>
          <p:cNvCxnSpPr>
            <a:cxnSpLocks/>
          </p:cNvCxnSpPr>
          <p:nvPr/>
        </p:nvCxnSpPr>
        <p:spPr>
          <a:xfrm>
            <a:off x="3981456" y="3908520"/>
            <a:ext cx="244015" cy="598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35319FA-8C4B-08A1-CEC5-B19D86B96076}"/>
              </a:ext>
            </a:extLst>
          </p:cNvPr>
          <p:cNvCxnSpPr>
            <a:cxnSpLocks/>
          </p:cNvCxnSpPr>
          <p:nvPr/>
        </p:nvCxnSpPr>
        <p:spPr>
          <a:xfrm flipH="1">
            <a:off x="3262520" y="3932704"/>
            <a:ext cx="261108" cy="574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23F2B72-84A1-FE3A-D80E-66E51A5587C4}"/>
              </a:ext>
            </a:extLst>
          </p:cNvPr>
          <p:cNvSpPr txBox="1"/>
          <p:nvPr/>
        </p:nvSpPr>
        <p:spPr>
          <a:xfrm>
            <a:off x="3582675" y="4611201"/>
            <a:ext cx="55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8EB23CF-8D08-B12A-17AA-A2E0EE1332A3}"/>
              </a:ext>
            </a:extLst>
          </p:cNvPr>
          <p:cNvSpPr>
            <a:spLocks noChangeAspect="1"/>
          </p:cNvSpPr>
          <p:nvPr/>
        </p:nvSpPr>
        <p:spPr>
          <a:xfrm>
            <a:off x="3437044" y="5498068"/>
            <a:ext cx="671641" cy="671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85000" lnSpcReduction="10000"/>
          </a:bodyPr>
          <a:lstStyle/>
          <a:p>
            <a:pPr algn="ctr"/>
            <a:r>
              <a:rPr lang="en-US" dirty="0"/>
              <a:t>10…1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5843C-2519-7238-50FD-03B9753AD46E}"/>
              </a:ext>
            </a:extLst>
          </p:cNvPr>
          <p:cNvSpPr txBox="1"/>
          <p:nvPr/>
        </p:nvSpPr>
        <p:spPr>
          <a:xfrm>
            <a:off x="3942538" y="1715035"/>
            <a:ext cx="101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 = 1</a:t>
            </a:r>
          </a:p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7E312F-0292-2813-A98F-D4B702A7FB7E}"/>
              </a:ext>
            </a:extLst>
          </p:cNvPr>
          <p:cNvSpPr txBox="1"/>
          <p:nvPr/>
        </p:nvSpPr>
        <p:spPr>
          <a:xfrm>
            <a:off x="1047952" y="2606546"/>
            <a:ext cx="101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 = 2</a:t>
            </a:r>
          </a:p>
          <a:p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E6FAC0-B645-3946-E4F0-726E110A06FB}"/>
              </a:ext>
            </a:extLst>
          </p:cNvPr>
          <p:cNvSpPr txBox="1"/>
          <p:nvPr/>
        </p:nvSpPr>
        <p:spPr>
          <a:xfrm>
            <a:off x="4759983" y="2606546"/>
            <a:ext cx="101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 =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B63B53-71D7-B84A-AC91-B63894CC6E20}"/>
              </a:ext>
            </a:extLst>
          </p:cNvPr>
          <p:cNvSpPr txBox="1"/>
          <p:nvPr/>
        </p:nvSpPr>
        <p:spPr>
          <a:xfrm>
            <a:off x="5236315" y="3539188"/>
            <a:ext cx="101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 = 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6F71F2-62F5-8462-992C-0BDAF5B95897}"/>
              </a:ext>
            </a:extLst>
          </p:cNvPr>
          <p:cNvSpPr txBox="1"/>
          <p:nvPr/>
        </p:nvSpPr>
        <p:spPr>
          <a:xfrm>
            <a:off x="2405219" y="3551964"/>
            <a:ext cx="101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 = 4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28AAA4D-7F06-8D18-2738-B92225950DF8}"/>
                  </a:ext>
                </a:extLst>
              </p:cNvPr>
              <p:cNvSpPr txBox="1"/>
              <p:nvPr/>
            </p:nvSpPr>
            <p:spPr>
              <a:xfrm>
                <a:off x="4248421" y="5681733"/>
                <a:ext cx="15311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EST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28AAA4D-7F06-8D18-2738-B92225950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21" y="5681733"/>
                <a:ext cx="1531159" cy="646331"/>
              </a:xfrm>
              <a:prstGeom prst="rect">
                <a:avLst/>
              </a:prstGeom>
              <a:blipFill>
                <a:blip r:embed="rId2"/>
                <a:stretch>
                  <a:fillRect l="-3279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E191FAA-0D89-B00A-28DB-C1365F496180}"/>
              </a:ext>
            </a:extLst>
          </p:cNvPr>
          <p:cNvCxnSpPr>
            <a:cxnSpLocks/>
          </p:cNvCxnSpPr>
          <p:nvPr/>
        </p:nvCxnSpPr>
        <p:spPr>
          <a:xfrm>
            <a:off x="3582675" y="5123220"/>
            <a:ext cx="114209" cy="363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F0FFD432-6B0F-1298-045B-015CFE30B9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49022" y="1489934"/>
                <a:ext cx="4715587" cy="31212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about the </a:t>
                </a:r>
                <a:r>
                  <a:rPr lang="en-US" b="1" dirty="0"/>
                  <a:t>Approximation </a:t>
                </a:r>
                <a:r>
                  <a:rPr lang="en-US" dirty="0"/>
                  <a:t>factor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we achieve?</a:t>
                </a:r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could be as large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!</a:t>
                </a:r>
              </a:p>
              <a:p>
                <a:r>
                  <a:rPr lang="en-US" dirty="0"/>
                  <a:t>Can we do better?</a:t>
                </a:r>
              </a:p>
            </p:txBody>
          </p:sp>
        </mc:Choice>
        <mc:Fallback xmlns="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F0FFD432-6B0F-1298-045B-015CFE30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022" y="1489934"/>
                <a:ext cx="4715587" cy="3121267"/>
              </a:xfrm>
              <a:prstGeom prst="rect">
                <a:avLst/>
              </a:prstGeom>
              <a:blipFill>
                <a:blip r:embed="rId3"/>
                <a:stretch>
                  <a:fillRect l="-2419" t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3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41" grpId="0"/>
      <p:bldP spid="42" grpId="0" animBg="1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211C-D2DD-5E5B-038B-30F35F22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9"/>
            <a:ext cx="10515600" cy="1325563"/>
          </a:xfrm>
        </p:spPr>
        <p:txBody>
          <a:bodyPr/>
          <a:lstStyle/>
          <a:p>
            <a:r>
              <a:rPr lang="en-US" dirty="0"/>
              <a:t>The “greedy” reduction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1BF674A-491C-F491-7618-E05659E73BEB}"/>
              </a:ext>
            </a:extLst>
          </p:cNvPr>
          <p:cNvSpPr>
            <a:spLocks noChangeAspect="1"/>
          </p:cNvSpPr>
          <p:nvPr/>
        </p:nvSpPr>
        <p:spPr>
          <a:xfrm>
            <a:off x="3375981" y="1308768"/>
            <a:ext cx="671641" cy="671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9C17557-827F-8F43-DD8A-F050E83CDED3}"/>
              </a:ext>
            </a:extLst>
          </p:cNvPr>
          <p:cNvSpPr>
            <a:spLocks noChangeAspect="1"/>
          </p:cNvSpPr>
          <p:nvPr/>
        </p:nvSpPr>
        <p:spPr>
          <a:xfrm>
            <a:off x="800555" y="2485170"/>
            <a:ext cx="671641" cy="671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4605A6D-A351-5138-BE8D-FADB0A26EA14}"/>
              </a:ext>
            </a:extLst>
          </p:cNvPr>
          <p:cNvSpPr>
            <a:spLocks noChangeAspect="1"/>
          </p:cNvSpPr>
          <p:nvPr/>
        </p:nvSpPr>
        <p:spPr>
          <a:xfrm>
            <a:off x="2188962" y="2485169"/>
            <a:ext cx="671641" cy="671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E85489E-93ED-3961-2915-D679D52B8CBA}"/>
              </a:ext>
            </a:extLst>
          </p:cNvPr>
          <p:cNvSpPr>
            <a:spLocks noChangeAspect="1"/>
          </p:cNvSpPr>
          <p:nvPr/>
        </p:nvSpPr>
        <p:spPr>
          <a:xfrm>
            <a:off x="5648126" y="2462115"/>
            <a:ext cx="671641" cy="671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B1871F-44FB-F08B-17ED-E85946B3E76D}"/>
              </a:ext>
            </a:extLst>
          </p:cNvPr>
          <p:cNvCxnSpPr>
            <a:cxnSpLocks/>
            <a:stCxn id="31" idx="7"/>
            <a:endCxn id="30" idx="4"/>
          </p:cNvCxnSpPr>
          <p:nvPr/>
        </p:nvCxnSpPr>
        <p:spPr>
          <a:xfrm flipV="1">
            <a:off x="1373836" y="1980409"/>
            <a:ext cx="2337966" cy="603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36E842-1DCE-1A7A-3A53-FC86FBF176D8}"/>
              </a:ext>
            </a:extLst>
          </p:cNvPr>
          <p:cNvCxnSpPr>
            <a:cxnSpLocks/>
            <a:stCxn id="32" idx="1"/>
            <a:endCxn id="30" idx="4"/>
          </p:cNvCxnSpPr>
          <p:nvPr/>
        </p:nvCxnSpPr>
        <p:spPr>
          <a:xfrm flipV="1">
            <a:off x="2287322" y="1980409"/>
            <a:ext cx="1424480" cy="603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EAB258-24A9-C9A9-0850-76843BC52A65}"/>
              </a:ext>
            </a:extLst>
          </p:cNvPr>
          <p:cNvCxnSpPr>
            <a:cxnSpLocks/>
            <a:stCxn id="33" idx="1"/>
            <a:endCxn id="30" idx="4"/>
          </p:cNvCxnSpPr>
          <p:nvPr/>
        </p:nvCxnSpPr>
        <p:spPr>
          <a:xfrm flipH="1" flipV="1">
            <a:off x="3711802" y="1980409"/>
            <a:ext cx="2034684" cy="58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68ED4E-CFC2-41CB-5D3A-3232E35E4F79}"/>
              </a:ext>
            </a:extLst>
          </p:cNvPr>
          <p:cNvCxnSpPr>
            <a:cxnSpLocks/>
            <a:stCxn id="30" idx="4"/>
            <a:endCxn id="6" idx="0"/>
          </p:cNvCxnSpPr>
          <p:nvPr/>
        </p:nvCxnSpPr>
        <p:spPr>
          <a:xfrm>
            <a:off x="3711802" y="1980409"/>
            <a:ext cx="52059" cy="490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35319FA-8C4B-08A1-CEC5-B19D86B96076}"/>
              </a:ext>
            </a:extLst>
          </p:cNvPr>
          <p:cNvCxnSpPr>
            <a:cxnSpLocks/>
            <a:stCxn id="32" idx="4"/>
            <a:endCxn id="42" idx="7"/>
          </p:cNvCxnSpPr>
          <p:nvPr/>
        </p:nvCxnSpPr>
        <p:spPr>
          <a:xfrm flipH="1">
            <a:off x="839846" y="3156810"/>
            <a:ext cx="1684937" cy="874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68EB23CF-8D08-B12A-17AA-A2E0EE1332A3}"/>
              </a:ext>
            </a:extLst>
          </p:cNvPr>
          <p:cNvSpPr>
            <a:spLocks noChangeAspect="1"/>
          </p:cNvSpPr>
          <p:nvPr/>
        </p:nvSpPr>
        <p:spPr>
          <a:xfrm>
            <a:off x="266565" y="3933077"/>
            <a:ext cx="671641" cy="671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0FEC7B-B4D5-3EFF-62BA-EC2D872E687E}"/>
              </a:ext>
            </a:extLst>
          </p:cNvPr>
          <p:cNvSpPr>
            <a:spLocks noChangeAspect="1"/>
          </p:cNvSpPr>
          <p:nvPr/>
        </p:nvSpPr>
        <p:spPr>
          <a:xfrm>
            <a:off x="3428040" y="2471107"/>
            <a:ext cx="671641" cy="671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2757D5-6154-776D-2773-E426957F2A0B}"/>
              </a:ext>
            </a:extLst>
          </p:cNvPr>
          <p:cNvSpPr txBox="1"/>
          <p:nvPr/>
        </p:nvSpPr>
        <p:spPr>
          <a:xfrm>
            <a:off x="4618919" y="2569814"/>
            <a:ext cx="55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3C4D29-0065-B94E-3858-D209489407B2}"/>
              </a:ext>
            </a:extLst>
          </p:cNvPr>
          <p:cNvCxnSpPr>
            <a:cxnSpLocks/>
            <a:stCxn id="32" idx="4"/>
            <a:endCxn id="17" idx="7"/>
          </p:cNvCxnSpPr>
          <p:nvPr/>
        </p:nvCxnSpPr>
        <p:spPr>
          <a:xfrm flipH="1">
            <a:off x="1862859" y="3156810"/>
            <a:ext cx="661924" cy="923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71BE6A7-3DE8-DFF2-A61C-50743E6074AA}"/>
              </a:ext>
            </a:extLst>
          </p:cNvPr>
          <p:cNvSpPr>
            <a:spLocks noChangeAspect="1"/>
          </p:cNvSpPr>
          <p:nvPr/>
        </p:nvSpPr>
        <p:spPr>
          <a:xfrm>
            <a:off x="1289578" y="3982257"/>
            <a:ext cx="671641" cy="671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B76A2A-1DCD-77EC-431C-09C657228FA3}"/>
              </a:ext>
            </a:extLst>
          </p:cNvPr>
          <p:cNvCxnSpPr>
            <a:cxnSpLocks/>
            <a:stCxn id="32" idx="4"/>
            <a:endCxn id="20" idx="0"/>
          </p:cNvCxnSpPr>
          <p:nvPr/>
        </p:nvCxnSpPr>
        <p:spPr>
          <a:xfrm>
            <a:off x="2524783" y="3156810"/>
            <a:ext cx="98360" cy="825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5C9056E-C6CE-2B06-C1A4-4D0611A1B7C1}"/>
              </a:ext>
            </a:extLst>
          </p:cNvPr>
          <p:cNvSpPr>
            <a:spLocks noChangeAspect="1"/>
          </p:cNvSpPr>
          <p:nvPr/>
        </p:nvSpPr>
        <p:spPr>
          <a:xfrm>
            <a:off x="2287322" y="3982257"/>
            <a:ext cx="671641" cy="671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7F9157-6D2F-CF0C-AC1A-671195C52CDB}"/>
              </a:ext>
            </a:extLst>
          </p:cNvPr>
          <p:cNvSpPr txBox="1"/>
          <p:nvPr/>
        </p:nvSpPr>
        <p:spPr>
          <a:xfrm>
            <a:off x="3149946" y="4080617"/>
            <a:ext cx="55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904B236-05A3-68AE-2F36-323433AA0638}"/>
              </a:ext>
            </a:extLst>
          </p:cNvPr>
          <p:cNvCxnSpPr>
            <a:cxnSpLocks/>
            <a:stCxn id="32" idx="4"/>
            <a:endCxn id="52" idx="0"/>
          </p:cNvCxnSpPr>
          <p:nvPr/>
        </p:nvCxnSpPr>
        <p:spPr>
          <a:xfrm>
            <a:off x="2524783" y="3156810"/>
            <a:ext cx="1431925" cy="825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6DA06DB7-ED42-A3F0-049A-5A328E34AD6E}"/>
              </a:ext>
            </a:extLst>
          </p:cNvPr>
          <p:cNvSpPr>
            <a:spLocks noChangeAspect="1"/>
          </p:cNvSpPr>
          <p:nvPr/>
        </p:nvSpPr>
        <p:spPr>
          <a:xfrm>
            <a:off x="3620887" y="3982257"/>
            <a:ext cx="671641" cy="671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FAFCB3-7255-9D4D-404E-3A95C023334B}"/>
              </a:ext>
            </a:extLst>
          </p:cNvPr>
          <p:cNvSpPr txBox="1"/>
          <p:nvPr/>
        </p:nvSpPr>
        <p:spPr>
          <a:xfrm>
            <a:off x="3821587" y="4931040"/>
            <a:ext cx="55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B988858-79F7-3F48-6BAE-1BCAE1BD48E0}"/>
              </a:ext>
            </a:extLst>
          </p:cNvPr>
          <p:cNvSpPr>
            <a:spLocks noChangeAspect="1"/>
          </p:cNvSpPr>
          <p:nvPr/>
        </p:nvSpPr>
        <p:spPr>
          <a:xfrm>
            <a:off x="3846135" y="5664520"/>
            <a:ext cx="671641" cy="67164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endParaRPr lang="en-US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73F2D98-BF8A-480F-1F98-3EC49F357C08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4047622" y="5479345"/>
            <a:ext cx="134334" cy="18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C2825164-B8C1-C89C-F5CD-AEC1420276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7642" y="1122414"/>
                <a:ext cx="4920002" cy="53726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branches rather than 2</a:t>
                </a:r>
              </a:p>
              <a:p>
                <a:r>
                  <a:rPr lang="en-US" dirty="0"/>
                  <a:t>Recurse on the leaf with the minimal estimate</a:t>
                </a:r>
              </a:p>
              <a:p>
                <a:r>
                  <a:rPr lang="en-US" dirty="0"/>
                  <a:t>Depth is roughly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 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func>
                      </m:sup>
                    </m:sSup>
                  </m:oMath>
                </a14:m>
                <a:endParaRPr lang="en-US" b="0" dirty="0"/>
              </a:p>
              <a:p>
                <a:r>
                  <a:rPr lang="en-US" b="0" dirty="0"/>
                  <a:t>Pay in increased number of queries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/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In the typical case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func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Still has applications! [</a:t>
                </a:r>
                <a:r>
                  <a:rPr lang="en-US" dirty="0">
                    <a:solidFill>
                      <a:schemeClr val="accent1"/>
                    </a:solidFill>
                  </a:rPr>
                  <a:t>Ste16</a:t>
                </a:r>
                <a:r>
                  <a:rPr lang="en-US" dirty="0"/>
                  <a:t>]</a:t>
                </a:r>
              </a:p>
              <a:p>
                <a:r>
                  <a:rPr lang="en-US" b="1" dirty="0"/>
                  <a:t>Question: Is greedy optimal?</a:t>
                </a:r>
              </a:p>
            </p:txBody>
          </p:sp>
        </mc:Choice>
        <mc:Fallback xmlns="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C2825164-B8C1-C89C-F5CD-AEC142027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642" y="1122414"/>
                <a:ext cx="4920002" cy="5372654"/>
              </a:xfrm>
              <a:prstGeom prst="rect">
                <a:avLst/>
              </a:prstGeom>
              <a:blipFill>
                <a:blip r:embed="rId2"/>
                <a:stretch>
                  <a:fillRect l="-2320" t="-1887" b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E0AC74B3-4827-640D-F971-7586A1F2FB90}"/>
              </a:ext>
            </a:extLst>
          </p:cNvPr>
          <p:cNvSpPr>
            <a:spLocks noChangeAspect="1"/>
          </p:cNvSpPr>
          <p:nvPr/>
        </p:nvSpPr>
        <p:spPr>
          <a:xfrm>
            <a:off x="2186040" y="2485168"/>
            <a:ext cx="671641" cy="67164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549CAE9-C8AE-912C-82D4-7807137A7947}"/>
              </a:ext>
            </a:extLst>
          </p:cNvPr>
          <p:cNvCxnSpPr>
            <a:cxnSpLocks/>
            <a:stCxn id="52" idx="4"/>
          </p:cNvCxnSpPr>
          <p:nvPr/>
        </p:nvCxnSpPr>
        <p:spPr>
          <a:xfrm flipH="1">
            <a:off x="3428040" y="4653898"/>
            <a:ext cx="528668" cy="40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E0AA64E-AB56-C32F-4AA0-8F2C1E7E2743}"/>
              </a:ext>
            </a:extLst>
          </p:cNvPr>
          <p:cNvCxnSpPr>
            <a:cxnSpLocks/>
            <a:endCxn id="52" idx="4"/>
          </p:cNvCxnSpPr>
          <p:nvPr/>
        </p:nvCxnSpPr>
        <p:spPr>
          <a:xfrm flipV="1">
            <a:off x="3737831" y="4653898"/>
            <a:ext cx="218877" cy="421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C5C940B-7D45-7496-CC25-3720E0502734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3956708" y="4653898"/>
            <a:ext cx="502252" cy="40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03B496B-B479-48C3-DA5C-A79ACDCD37F6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3956708" y="4653898"/>
            <a:ext cx="0" cy="40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E15EDE49-3EAB-6184-8597-A67F31D67BF7}"/>
              </a:ext>
            </a:extLst>
          </p:cNvPr>
          <p:cNvSpPr>
            <a:spLocks noChangeAspect="1"/>
          </p:cNvSpPr>
          <p:nvPr/>
        </p:nvSpPr>
        <p:spPr>
          <a:xfrm>
            <a:off x="3620887" y="3982256"/>
            <a:ext cx="671641" cy="67164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1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42" grpId="0" animBg="1"/>
      <p:bldP spid="6" grpId="0" animBg="1"/>
      <p:bldP spid="13" grpId="0"/>
      <p:bldP spid="17" grpId="0" animBg="1"/>
      <p:bldP spid="20" grpId="0" animBg="1"/>
      <p:bldP spid="50" grpId="0"/>
      <p:bldP spid="52" grpId="0" animBg="1"/>
      <p:bldP spid="58" grpId="0"/>
      <p:bldP spid="59" grpId="0" animBg="1"/>
      <p:bldP spid="66" grpId="0" animBg="1"/>
      <p:bldP spid="8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828883F-A3EC-7E2E-F047-FF2209705370}"/>
              </a:ext>
            </a:extLst>
          </p:cNvPr>
          <p:cNvSpPr>
            <a:spLocks noChangeAspect="1"/>
          </p:cNvSpPr>
          <p:nvPr/>
        </p:nvSpPr>
        <p:spPr>
          <a:xfrm>
            <a:off x="1385528" y="3220880"/>
            <a:ext cx="671641" cy="671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04D1BA0-058E-C067-345A-D8388872ADA2}"/>
              </a:ext>
            </a:extLst>
          </p:cNvPr>
          <p:cNvGrpSpPr/>
          <p:nvPr/>
        </p:nvGrpSpPr>
        <p:grpSpPr>
          <a:xfrm>
            <a:off x="956637" y="3220042"/>
            <a:ext cx="194209" cy="858303"/>
            <a:chOff x="5998895" y="1690688"/>
            <a:chExt cx="194209" cy="85830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AB1F857-A3EB-EEA0-51D9-76119F6AE58E}"/>
                </a:ext>
              </a:extLst>
            </p:cNvPr>
            <p:cNvCxnSpPr>
              <a:cxnSpLocks/>
            </p:cNvCxnSpPr>
            <p:nvPr/>
          </p:nvCxnSpPr>
          <p:spPr>
            <a:xfrm>
              <a:off x="5998895" y="2548991"/>
              <a:ext cx="19420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E995CE5-CD27-B93C-A160-247A4506E7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690688"/>
              <a:ext cx="0" cy="85021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B01B6EF-6F64-70C3-98E9-1EBA5A7B4844}"/>
                </a:ext>
              </a:extLst>
            </p:cNvPr>
            <p:cNvSpPr/>
            <p:nvPr/>
          </p:nvSpPr>
          <p:spPr>
            <a:xfrm>
              <a:off x="5998897" y="1825626"/>
              <a:ext cx="194184" cy="35926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942F61D1-B526-47F0-87AF-810899A26380}"/>
              </a:ext>
            </a:extLst>
          </p:cNvPr>
          <p:cNvSpPr/>
          <p:nvPr/>
        </p:nvSpPr>
        <p:spPr>
          <a:xfrm>
            <a:off x="956637" y="3353353"/>
            <a:ext cx="194184" cy="35926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C420F1C-7A5C-9F9F-0ECC-39DB5DA66418}"/>
              </a:ext>
            </a:extLst>
          </p:cNvPr>
          <p:cNvSpPr>
            <a:spLocks noChangeAspect="1"/>
          </p:cNvSpPr>
          <p:nvPr/>
        </p:nvSpPr>
        <p:spPr>
          <a:xfrm>
            <a:off x="1385503" y="3220042"/>
            <a:ext cx="671641" cy="67164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5635D-455B-C0C0-8340-21B70527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Branch-and-bound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56DC5-AD27-3D21-59FE-4C30B83D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9610" y="1825625"/>
            <a:ext cx="4879498" cy="4667250"/>
          </a:xfrm>
        </p:spPr>
        <p:txBody>
          <a:bodyPr>
            <a:normAutofit/>
          </a:bodyPr>
          <a:lstStyle/>
          <a:p>
            <a:r>
              <a:rPr lang="en-US" dirty="0"/>
              <a:t>At a high level, a generalization of the “greedy” reduction!</a:t>
            </a:r>
          </a:p>
          <a:p>
            <a:r>
              <a:rPr lang="en-US" dirty="0"/>
              <a:t>Practical. (e.g., [</a:t>
            </a:r>
            <a:r>
              <a:rPr lang="en-US" dirty="0">
                <a:solidFill>
                  <a:schemeClr val="accent1"/>
                </a:solidFill>
              </a:rPr>
              <a:t>MJSE16</a:t>
            </a:r>
            <a:r>
              <a:rPr lang="en-US" dirty="0"/>
              <a:t>]).Used for combinatorial optimization problems like TSP, </a:t>
            </a:r>
            <a:r>
              <a:rPr lang="en-US" dirty="0" err="1"/>
              <a:t>MaxCSPs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BMHW21, Cook16</a:t>
            </a:r>
            <a:r>
              <a:rPr lang="en-US" dirty="0"/>
              <a:t>]</a:t>
            </a:r>
          </a:p>
          <a:p>
            <a:r>
              <a:rPr lang="en-US" b="1" dirty="0"/>
              <a:t>Question: how powerful are “black-box” branch-and-bound algorithms?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52880E-E6A3-262D-FC94-87D747C47262}"/>
              </a:ext>
            </a:extLst>
          </p:cNvPr>
          <p:cNvSpPr>
            <a:spLocks noChangeAspect="1"/>
          </p:cNvSpPr>
          <p:nvPr/>
        </p:nvSpPr>
        <p:spPr>
          <a:xfrm>
            <a:off x="3036303" y="1582864"/>
            <a:ext cx="1325563" cy="13255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9F7851-3CD5-CD1F-49AE-A3F001B2A9DE}"/>
              </a:ext>
            </a:extLst>
          </p:cNvPr>
          <p:cNvSpPr>
            <a:spLocks noChangeAspect="1"/>
          </p:cNvSpPr>
          <p:nvPr/>
        </p:nvSpPr>
        <p:spPr>
          <a:xfrm>
            <a:off x="2688601" y="3220880"/>
            <a:ext cx="1010483" cy="10104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19AB30-D0B8-2A08-1746-A6BA029282F2}"/>
              </a:ext>
            </a:extLst>
          </p:cNvPr>
          <p:cNvSpPr>
            <a:spLocks noChangeAspect="1"/>
          </p:cNvSpPr>
          <p:nvPr/>
        </p:nvSpPr>
        <p:spPr>
          <a:xfrm>
            <a:off x="4856570" y="3263695"/>
            <a:ext cx="501125" cy="5011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6C3983-7677-87EA-922E-22B179C9E5B2}"/>
              </a:ext>
            </a:extLst>
          </p:cNvPr>
          <p:cNvGrpSpPr/>
          <p:nvPr/>
        </p:nvGrpSpPr>
        <p:grpSpPr>
          <a:xfrm>
            <a:off x="5998895" y="1690688"/>
            <a:ext cx="194209" cy="858303"/>
            <a:chOff x="5998895" y="1690688"/>
            <a:chExt cx="194209" cy="858303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AC0838A-B284-2C9B-CE01-8A489D54C822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 flipV="1">
              <a:off x="6096000" y="1690688"/>
              <a:ext cx="0" cy="85021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BDB3DA-259B-49D2-2603-77A7CC896E0A}"/>
                </a:ext>
              </a:extLst>
            </p:cNvPr>
            <p:cNvCxnSpPr>
              <a:cxnSpLocks/>
            </p:cNvCxnSpPr>
            <p:nvPr/>
          </p:nvCxnSpPr>
          <p:spPr>
            <a:xfrm>
              <a:off x="5998895" y="2548991"/>
              <a:ext cx="19420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1EDCE9-1D78-7697-3911-5C05910AFDCC}"/>
                </a:ext>
              </a:extLst>
            </p:cNvPr>
            <p:cNvSpPr/>
            <p:nvPr/>
          </p:nvSpPr>
          <p:spPr>
            <a:xfrm>
              <a:off x="5998896" y="1825625"/>
              <a:ext cx="194185" cy="650537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AB089A0-ECB4-7E47-7CDE-42AAD58C12A6}"/>
              </a:ext>
            </a:extLst>
          </p:cNvPr>
          <p:cNvGrpSpPr/>
          <p:nvPr/>
        </p:nvGrpSpPr>
        <p:grpSpPr>
          <a:xfrm>
            <a:off x="5719430" y="3211950"/>
            <a:ext cx="194209" cy="858303"/>
            <a:chOff x="5998895" y="1690688"/>
            <a:chExt cx="194209" cy="858303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9B87E9E-C36E-78DA-10D1-5DE6327F56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690688"/>
              <a:ext cx="0" cy="85021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C27BB9-66EC-A6EB-5A5B-8D05B7C3E70B}"/>
                </a:ext>
              </a:extLst>
            </p:cNvPr>
            <p:cNvCxnSpPr>
              <a:cxnSpLocks/>
            </p:cNvCxnSpPr>
            <p:nvPr/>
          </p:nvCxnSpPr>
          <p:spPr>
            <a:xfrm>
              <a:off x="5998895" y="2548991"/>
              <a:ext cx="19420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E3D76E5-1BCE-E3ED-EF53-05D6B6AE99CF}"/>
                </a:ext>
              </a:extLst>
            </p:cNvPr>
            <p:cNvSpPr/>
            <p:nvPr/>
          </p:nvSpPr>
          <p:spPr>
            <a:xfrm>
              <a:off x="5998897" y="1999314"/>
              <a:ext cx="194154" cy="476848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4C6F5A4-B4D7-9765-59F7-24AE2FEA09E4}"/>
              </a:ext>
            </a:extLst>
          </p:cNvPr>
          <p:cNvGrpSpPr/>
          <p:nvPr/>
        </p:nvGrpSpPr>
        <p:grpSpPr>
          <a:xfrm>
            <a:off x="3933764" y="3220042"/>
            <a:ext cx="194209" cy="858303"/>
            <a:chOff x="5998895" y="1690688"/>
            <a:chExt cx="194209" cy="858303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3EF3FE3-2A39-17AF-C62A-D213A940B1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690688"/>
              <a:ext cx="0" cy="85021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134EC98-43F9-4FEE-5409-F4FC51605723}"/>
                </a:ext>
              </a:extLst>
            </p:cNvPr>
            <p:cNvCxnSpPr>
              <a:cxnSpLocks/>
            </p:cNvCxnSpPr>
            <p:nvPr/>
          </p:nvCxnSpPr>
          <p:spPr>
            <a:xfrm>
              <a:off x="5998895" y="2548991"/>
              <a:ext cx="19420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53DEE63-50C2-7D9E-8416-67431BBFE6F6}"/>
                </a:ext>
              </a:extLst>
            </p:cNvPr>
            <p:cNvSpPr/>
            <p:nvPr/>
          </p:nvSpPr>
          <p:spPr>
            <a:xfrm>
              <a:off x="5998897" y="1975038"/>
              <a:ext cx="194174" cy="38813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F2F8A7F-2BC3-4368-1AF6-2EEF3887C99B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3193843" y="2908427"/>
            <a:ext cx="505242" cy="312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ED4E00-A3FC-3101-DDB1-F06D1C1A4AF9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3699085" y="2908427"/>
            <a:ext cx="1408048" cy="355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4EB6CD-C8B7-B4AE-BA48-9A3387BE23C7}"/>
              </a:ext>
            </a:extLst>
          </p:cNvPr>
          <p:cNvCxnSpPr>
            <a:stCxn id="6" idx="4"/>
            <a:endCxn id="7" idx="0"/>
          </p:cNvCxnSpPr>
          <p:nvPr/>
        </p:nvCxnSpPr>
        <p:spPr>
          <a:xfrm flipH="1">
            <a:off x="1721349" y="2908427"/>
            <a:ext cx="1977736" cy="312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7F6C586-E0D7-D84A-242A-5E5970F872EF}"/>
              </a:ext>
            </a:extLst>
          </p:cNvPr>
          <p:cNvSpPr>
            <a:spLocks noChangeAspect="1"/>
          </p:cNvSpPr>
          <p:nvPr/>
        </p:nvSpPr>
        <p:spPr>
          <a:xfrm>
            <a:off x="4178923" y="4607223"/>
            <a:ext cx="501125" cy="5011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1387A9-73D4-A55C-DAAC-F7FBA1F01790}"/>
              </a:ext>
            </a:extLst>
          </p:cNvPr>
          <p:cNvSpPr>
            <a:spLocks noChangeAspect="1"/>
          </p:cNvSpPr>
          <p:nvPr/>
        </p:nvSpPr>
        <p:spPr>
          <a:xfrm>
            <a:off x="5179613" y="4685247"/>
            <a:ext cx="501125" cy="5011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7F79947-F51D-7107-57A5-08D68E610172}"/>
              </a:ext>
            </a:extLst>
          </p:cNvPr>
          <p:cNvCxnSpPr>
            <a:stCxn id="9" idx="4"/>
            <a:endCxn id="49" idx="0"/>
          </p:cNvCxnSpPr>
          <p:nvPr/>
        </p:nvCxnSpPr>
        <p:spPr>
          <a:xfrm flipH="1">
            <a:off x="4429486" y="3764820"/>
            <a:ext cx="677647" cy="842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516B084-436B-EF60-75C5-1D8D2A561C7E}"/>
              </a:ext>
            </a:extLst>
          </p:cNvPr>
          <p:cNvCxnSpPr>
            <a:stCxn id="9" idx="4"/>
            <a:endCxn id="50" idx="0"/>
          </p:cNvCxnSpPr>
          <p:nvPr/>
        </p:nvCxnSpPr>
        <p:spPr>
          <a:xfrm>
            <a:off x="5107133" y="3764820"/>
            <a:ext cx="323043" cy="920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FD2B24-09A7-5C04-D57A-AD03399EACF8}"/>
              </a:ext>
            </a:extLst>
          </p:cNvPr>
          <p:cNvGrpSpPr/>
          <p:nvPr/>
        </p:nvGrpSpPr>
        <p:grpSpPr>
          <a:xfrm>
            <a:off x="3792562" y="4328069"/>
            <a:ext cx="194209" cy="858303"/>
            <a:chOff x="5998895" y="1690688"/>
            <a:chExt cx="194209" cy="858303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417FF57-9145-81B6-DFE7-5CAA1743D6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690688"/>
              <a:ext cx="0" cy="85021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4558B47-7E5A-ECA5-5429-CB1B85B9012A}"/>
                </a:ext>
              </a:extLst>
            </p:cNvPr>
            <p:cNvCxnSpPr>
              <a:cxnSpLocks/>
            </p:cNvCxnSpPr>
            <p:nvPr/>
          </p:nvCxnSpPr>
          <p:spPr>
            <a:xfrm>
              <a:off x="5998895" y="2548991"/>
              <a:ext cx="19420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79E0EF1-03C9-9B32-9FB4-689A8160C52D}"/>
                </a:ext>
              </a:extLst>
            </p:cNvPr>
            <p:cNvSpPr/>
            <p:nvPr/>
          </p:nvSpPr>
          <p:spPr>
            <a:xfrm>
              <a:off x="5998897" y="2220404"/>
              <a:ext cx="194152" cy="255757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1EB0DBF-3C79-0734-9A43-702671EB4ADC}"/>
              </a:ext>
            </a:extLst>
          </p:cNvPr>
          <p:cNvGrpSpPr/>
          <p:nvPr/>
        </p:nvGrpSpPr>
        <p:grpSpPr>
          <a:xfrm>
            <a:off x="5926096" y="4328069"/>
            <a:ext cx="194209" cy="858303"/>
            <a:chOff x="5998895" y="1690688"/>
            <a:chExt cx="194209" cy="858303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BC10420A-FA6D-5A44-E709-69D1018AC5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690688"/>
              <a:ext cx="0" cy="85021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4EA546C-2019-ED1C-6339-2081C1C90C22}"/>
                </a:ext>
              </a:extLst>
            </p:cNvPr>
            <p:cNvCxnSpPr>
              <a:cxnSpLocks/>
            </p:cNvCxnSpPr>
            <p:nvPr/>
          </p:nvCxnSpPr>
          <p:spPr>
            <a:xfrm>
              <a:off x="5998895" y="2548991"/>
              <a:ext cx="19420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D721802-FEE2-FC7C-6760-A61B1C3FA488}"/>
                </a:ext>
              </a:extLst>
            </p:cNvPr>
            <p:cNvSpPr/>
            <p:nvPr/>
          </p:nvSpPr>
          <p:spPr>
            <a:xfrm>
              <a:off x="5998897" y="1999314"/>
              <a:ext cx="169897" cy="37974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0D43F4D-AF4C-414A-2761-2E32D6F99014}"/>
              </a:ext>
            </a:extLst>
          </p:cNvPr>
          <p:cNvCxnSpPr>
            <a:cxnSpLocks/>
            <a:stCxn id="49" idx="4"/>
          </p:cNvCxnSpPr>
          <p:nvPr/>
        </p:nvCxnSpPr>
        <p:spPr>
          <a:xfrm flipH="1">
            <a:off x="4225043" y="5108348"/>
            <a:ext cx="204443" cy="426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01A6AD8-4CFE-2896-0225-B610927B241A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4429486" y="5108348"/>
            <a:ext cx="142166" cy="348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9CC6BDA-8D6B-0A36-25C9-58A5CB6FBA7D}"/>
              </a:ext>
            </a:extLst>
          </p:cNvPr>
          <p:cNvSpPr txBox="1"/>
          <p:nvPr/>
        </p:nvSpPr>
        <p:spPr>
          <a:xfrm>
            <a:off x="4225043" y="5389464"/>
            <a:ext cx="55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968C3-E059-03CA-459A-EA2F9A37013B}"/>
              </a:ext>
            </a:extLst>
          </p:cNvPr>
          <p:cNvSpPr txBox="1"/>
          <p:nvPr/>
        </p:nvSpPr>
        <p:spPr>
          <a:xfrm>
            <a:off x="1851102" y="56313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04ED8B-4F56-29C1-19C2-2219BBD5D587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2994655" y="4231363"/>
            <a:ext cx="199188" cy="524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2188F3-0425-C574-3946-D8F230E8F230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3193843" y="4231363"/>
            <a:ext cx="147421" cy="44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E01447E-E27B-F1F6-786E-3925A370958E}"/>
              </a:ext>
            </a:extLst>
          </p:cNvPr>
          <p:cNvSpPr txBox="1"/>
          <p:nvPr/>
        </p:nvSpPr>
        <p:spPr>
          <a:xfrm>
            <a:off x="2994655" y="4610330"/>
            <a:ext cx="55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1045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4" grpId="0" animBg="1"/>
      <p:bldP spid="75" grpId="0" animBg="1"/>
      <p:bldP spid="6" grpId="0" animBg="1"/>
      <p:bldP spid="6" grpId="1" animBg="1"/>
      <p:bldP spid="8" grpId="0" animBg="1"/>
      <p:bldP spid="9" grpId="0" animBg="1"/>
      <p:bldP spid="49" grpId="0" animBg="1"/>
      <p:bldP spid="50" grpId="0" animBg="1"/>
      <p:bldP spid="73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6D28-E7BB-B57C-1BFB-F66108946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Our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A31813-797B-294F-C326-1D8F031CA2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817"/>
                <a:ext cx="10515600" cy="506813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be a class of functions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/>
                  <a:t> be a class of “estimable” subsets of the domain.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Given an oracle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satisfying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func>
                  </m:oMath>
                </a14:m>
                <a:r>
                  <a:rPr lang="en-US" dirty="0"/>
                  <a:t>, (and no other access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!)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how many oracle queries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are needed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lit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(with constant probability, in the worst case over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.)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”Black-box branch and bound” model.</a:t>
                </a:r>
              </a:p>
              <a:p>
                <a:pPr lvl="1"/>
                <a:r>
                  <a:rPr lang="en-US" dirty="0"/>
                  <a:t>Both weaker and stronger than real-world BB algorithms</a:t>
                </a:r>
              </a:p>
              <a:p>
                <a:pPr lvl="1"/>
                <a:r>
                  <a:rPr lang="en-US" b="0" dirty="0"/>
                  <a:t>Weaker: only access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/>
                  <a:t> through the oracle</a:t>
                </a:r>
              </a:p>
              <a:p>
                <a:pPr lvl="1"/>
                <a:r>
                  <a:rPr lang="en-US" dirty="0"/>
                  <a:t>Stronger: have access to a powerful oracle!</a:t>
                </a:r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A31813-797B-294F-C326-1D8F031CA2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817"/>
                <a:ext cx="10515600" cy="5068133"/>
              </a:xfrm>
              <a:blipFill>
                <a:blip r:embed="rId2"/>
                <a:stretch>
                  <a:fillRect l="-1206" t="-2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93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13233</TotalTime>
  <Words>1368</Words>
  <Application>Microsoft Macintosh PowerPoint</Application>
  <PresentationFormat>Widescreen</PresentationFormat>
  <Paragraphs>167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Office Theme</vt:lpstr>
      <vt:lpstr>The (im)possibility of simple search-to-decision reductions for approximation problems</vt:lpstr>
      <vt:lpstr>Optimization Problems</vt:lpstr>
      <vt:lpstr>A search-to-decision reduction</vt:lpstr>
      <vt:lpstr>What about approximate Optimization?</vt:lpstr>
      <vt:lpstr>The “greedy” reduction</vt:lpstr>
      <vt:lpstr>The “greedy” reduction</vt:lpstr>
      <vt:lpstr>The “greedy” reduction</vt:lpstr>
      <vt:lpstr>Branch-and-bound algorithms</vt:lpstr>
      <vt:lpstr>Our Model</vt:lpstr>
      <vt:lpstr>Our Results</vt:lpstr>
      <vt:lpstr>Useless Oracles</vt:lpstr>
      <vt:lpstr>Useless Oracles</vt:lpstr>
      <vt:lpstr>Useless Estimators</vt:lpstr>
      <vt:lpstr>“Greedy” is optimal</vt:lpstr>
      <vt:lpstr>Traveling Salesperson</vt:lpstr>
      <vt:lpstr>Max-Constraint Satisfaction Problems</vt:lpstr>
      <vt:lpstr>Open Questions</vt:lpstr>
      <vt:lpstr>Thank you!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(im)possibility of simple search-to-decision reductions for approximate optimization</dc:title>
  <dc:creator>Spencer Peters</dc:creator>
  <cp:lastModifiedBy>Spencer Peters</cp:lastModifiedBy>
  <cp:revision>10</cp:revision>
  <cp:lastPrinted>2023-09-11T00:28:44Z</cp:lastPrinted>
  <dcterms:created xsi:type="dcterms:W3CDTF">2023-08-31T18:39:56Z</dcterms:created>
  <dcterms:modified xsi:type="dcterms:W3CDTF">2023-12-07T16:45:26Z</dcterms:modified>
</cp:coreProperties>
</file>