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4" r:id="rId4"/>
    <p:sldId id="278" r:id="rId5"/>
    <p:sldId id="267" r:id="rId6"/>
    <p:sldId id="284" r:id="rId7"/>
    <p:sldId id="291" r:id="rId8"/>
    <p:sldId id="285" r:id="rId9"/>
    <p:sldId id="292" r:id="rId10"/>
    <p:sldId id="293" r:id="rId11"/>
    <p:sldId id="271" r:id="rId12"/>
    <p:sldId id="275" r:id="rId13"/>
    <p:sldId id="258" r:id="rId14"/>
    <p:sldId id="274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40E3F2-9345-584D-92CF-98E2751AC9C8}" v="3871" dt="2023-06-22T18:56:36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8"/>
    <p:restoredTop sz="82381"/>
  </p:normalViewPr>
  <p:slideViewPr>
    <p:cSldViewPr snapToGrid="0">
      <p:cViewPr varScale="1">
        <p:scale>
          <a:sx n="104" d="100"/>
          <a:sy n="104" d="100"/>
        </p:scale>
        <p:origin x="10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79AA9-78EB-2F4F-8691-D37EBCCE3A6F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C1C10-091D-7943-A038-94C6EDF39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7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C1C10-091D-7943-A038-94C6EDF396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8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C1C10-091D-7943-A038-94C6EDF396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77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C1C10-091D-7943-A038-94C6EDF396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5C49-094D-CB06-4F13-ECCCAC137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C208C-5D01-AC43-96B4-32D344B80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70E6C-F1E1-2EC3-621A-DE0F3502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2979-DC72-3B4C-9300-E7D88BA1A417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DA594-DA5F-AA5D-44CC-995E7571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3051F-F48C-EED1-21F8-462BF3DC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10BD-D0CC-9140-A648-A4F2D0219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2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D263-B65E-236C-6D68-093EDCEB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227A3-37DA-B3C8-F8B8-5B6E5B13C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51AD3-F7D8-FBC1-D6BE-9B3CF478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2979-DC72-3B4C-9300-E7D88BA1A417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03285-4B79-938E-0C40-B9CC546A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80155-F99F-75BC-021E-6DA8F9D2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10BD-D0CC-9140-A648-A4F2D0219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1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49C22-0BD2-F9DC-0A3E-72584F087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295BA-5AF1-0796-BE9E-F36C743D3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55FD7-F7B8-9DDA-ADAF-1C855C2A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2979-DC72-3B4C-9300-E7D88BA1A417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C986D-92E2-AC1A-5E51-C65B4710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66F7A-5684-32E0-9649-2A896239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10BD-D0CC-9140-A648-A4F2D0219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2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297A-CA55-3521-82E2-325C25F9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DB722-87DB-917B-30B2-872D6505F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4C1AF-9146-4C4D-F1E9-DED66E38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2979-DC72-3B4C-9300-E7D88BA1A417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9631F-4FD8-57D9-9C95-5F06379C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00B7F-B4B0-62AD-9C92-479FFB75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10BD-D0CC-9140-A648-A4F2D0219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1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7453-CB47-F199-3A82-E791403B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35FC7-DEF1-6B9C-8B19-C6A7FD152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21E30-A2BB-393F-CA1C-10FAB0E4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2979-DC72-3B4C-9300-E7D88BA1A417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44E51-2251-5353-B6B6-7913F874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944AC-2DE5-B619-FD4D-74F1D3E3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10BD-D0CC-9140-A648-A4F2D0219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0F83-2836-CFD0-1A9A-5984A70C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B8E83-4659-128B-828F-8F977B00F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21A21-92AF-5CA4-F0B3-3833B007E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45E09-0C5F-AD67-B026-D22B5640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2979-DC72-3B4C-9300-E7D88BA1A417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6D672-43EF-E11A-B439-55A76626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C42BE-A345-4BAF-535F-4B776FF3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10BD-D0CC-9140-A648-A4F2D0219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3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6346-4D8A-E651-B7B4-E361C997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668D3-1CD0-4C74-FD64-87528B9B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7CE05-159C-48D3-99B2-218C79AB6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078B7-F933-F8EC-D2A5-71A5F3E24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8646D-5F50-23D7-5C20-C36B3C369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97678-8E09-28F9-39DC-AE42CD0F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2979-DC72-3B4C-9300-E7D88BA1A417}" type="datetimeFigureOut">
              <a:rPr lang="en-US" smtClean="0"/>
              <a:t>12/7/23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3CDFD-CD90-6230-21A3-E268DB3F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BAA7F-615A-AD5A-5020-40BD7EA7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10BD-D0CC-9140-A648-A4F2D0219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6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03E96-845D-915A-C3C4-DB78356F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E6180-2726-B1A4-ED84-6E1D0717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2979-DC72-3B4C-9300-E7D88BA1A417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99D2F-E618-6CA7-A024-216C486C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7B7D5-009D-68DF-C11F-254BA5E6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10BD-D0CC-9140-A648-A4F2D0219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5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4845-9784-BBA4-4218-B709C3F7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2979-DC72-3B4C-9300-E7D88BA1A417}" type="datetimeFigureOut">
              <a:rPr lang="en-US" smtClean="0"/>
              <a:t>12/7/23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7CD51-8607-BE9F-5EAE-9655CDB1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16A24-2539-76CD-DFED-B786D9D5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10BD-D0CC-9140-A648-A4F2D0219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F462-4264-4D2C-F56A-8E82E65D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6FF3-77C2-BD27-1D4F-8375E69F1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C9D98-5FBE-B8BE-4B61-253F6FF89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B6744-0AB0-49B7-FDF0-E19015B9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2979-DC72-3B4C-9300-E7D88BA1A417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EC013-6CBF-E5CC-B45C-15CCF37B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136D2-F1EA-6FA7-BF80-7010EEC1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10BD-D0CC-9140-A648-A4F2D0219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5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6EF1-2E09-EF53-E2EB-9F919DE5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060C8C-8B73-93B1-18BC-35E49A35E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78D08-CA92-E32E-1ADF-ED18FA914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3F1D8-84AB-C379-F451-3DB115CD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2979-DC72-3B4C-9300-E7D88BA1A417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9BA3F-D61B-81FE-D47E-C11685C8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5596F-97E5-351E-776C-4B03E499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10BD-D0CC-9140-A648-A4F2D0219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7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9628F-188A-CB0C-1223-77F37DAB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B29F7-DD4F-075C-311A-6985EA391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0EFAC-28B0-A929-2B18-4C72BD42E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2979-DC72-3B4C-9300-E7D88BA1A417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AA76-C7F8-7A6C-4349-52B02A080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1BEF2-95E1-2882-880E-AAFE6BD62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010BD-D0CC-9140-A648-A4F2D0219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10.png"/><Relationship Id="rId4" Type="http://schemas.openxmlformats.org/officeDocument/2006/relationships/image" Target="../media/image17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2CA8BD-1CE5-7E75-013F-B1332104623B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-21462"/>
                <a:ext cx="9144000" cy="23876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 err="1"/>
                  <a:t>attice</a:t>
                </a:r>
                <a:r>
                  <a:rPr lang="en-US" dirty="0"/>
                  <a:t> Problems beyond Polynomial Time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2CA8BD-1CE5-7E75-013F-B133210462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-21462"/>
                <a:ext cx="9144000" cy="2387600"/>
              </a:xfrm>
              <a:blipFill>
                <a:blip r:embed="rId2"/>
                <a:stretch>
                  <a:fillRect b="-17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6D5DD0B-2EC0-0B26-33EE-7211878624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"/>
          <a:stretch/>
        </p:blipFill>
        <p:spPr>
          <a:xfrm>
            <a:off x="2170606" y="2544922"/>
            <a:ext cx="8202754" cy="420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9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19BB-3ABA-06F6-1D88-FBD1361C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Hardness Barriers</a:t>
            </a:r>
          </a:p>
        </p:txBody>
      </p:sp>
      <p:pic>
        <p:nvPicPr>
          <p:cNvPr id="11" name="Content Placeholder 1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AE32C5C3-3C53-51C2-7671-AD4267475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9836" y="4002869"/>
            <a:ext cx="7136219" cy="2700392"/>
          </a:xfrm>
        </p:spPr>
      </p:pic>
      <p:pic>
        <p:nvPicPr>
          <p:cNvPr id="15" name="Picture 14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90E1C28C-90A5-40DF-319C-96F782FB5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408" y="658369"/>
            <a:ext cx="3729074" cy="2696201"/>
          </a:xfrm>
          <a:prstGeom prst="rect">
            <a:avLst/>
          </a:prstGeom>
        </p:spPr>
      </p:pic>
      <p:sp>
        <p:nvSpPr>
          <p:cNvPr id="17" name="Donut 16">
            <a:extLst>
              <a:ext uri="{FF2B5EF4-FFF2-40B4-BE49-F238E27FC236}">
                <a16:creationId xmlns:a16="http://schemas.microsoft.com/office/drawing/2014/main" id="{25956772-4445-ACBE-4B76-6959971C4EAC}"/>
              </a:ext>
            </a:extLst>
          </p:cNvPr>
          <p:cNvSpPr/>
          <p:nvPr/>
        </p:nvSpPr>
        <p:spPr>
          <a:xfrm flipV="1">
            <a:off x="4731487" y="3853370"/>
            <a:ext cx="7219507" cy="3004630"/>
          </a:xfrm>
          <a:prstGeom prst="donut">
            <a:avLst>
              <a:gd name="adj" fmla="val 5250"/>
            </a:avLst>
          </a:prstGeom>
          <a:solidFill>
            <a:srgbClr val="C0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8CBDA5-A4BD-94D9-C0BD-EF830C6AFAA3}"/>
                  </a:ext>
                </a:extLst>
              </p:cNvPr>
              <p:cNvSpPr txBox="1"/>
              <p:nvPr/>
            </p:nvSpPr>
            <p:spPr>
              <a:xfrm>
                <a:off x="7288648" y="214288"/>
                <a:ext cx="2358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poly(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)-time world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8CBDA5-A4BD-94D9-C0BD-EF830C6AF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648" y="214288"/>
                <a:ext cx="2358594" cy="369332"/>
              </a:xfrm>
              <a:prstGeom prst="rect">
                <a:avLst/>
              </a:prstGeom>
              <a:blipFill>
                <a:blip r:embed="rId4"/>
                <a:stretch>
                  <a:fillRect l="-2688" t="-6452" r="-1075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261298-EDE8-756A-621F-EE913961A245}"/>
                  </a:ext>
                </a:extLst>
              </p:cNvPr>
              <p:cNvSpPr txBox="1"/>
              <p:nvPr/>
            </p:nvSpPr>
            <p:spPr>
              <a:xfrm>
                <a:off x="7334041" y="3486547"/>
                <a:ext cx="2014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-time world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261298-EDE8-756A-621F-EE913961A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041" y="3486547"/>
                <a:ext cx="2014398" cy="369332"/>
              </a:xfrm>
              <a:prstGeom prst="rect">
                <a:avLst/>
              </a:prstGeom>
              <a:blipFill>
                <a:blip r:embed="rId5"/>
                <a:stretch>
                  <a:fillRect l="-2500" t="-6667" r="-125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04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24C1-CD35-3F8F-D068-B81C4666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77" y="-134252"/>
            <a:ext cx="10515600" cy="1325563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coAM</a:t>
            </a:r>
            <a:endParaRPr lang="en-US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E3BC199-46BC-AF55-0B58-BB874F1FBB5E}"/>
              </a:ext>
            </a:extLst>
          </p:cNvPr>
          <p:cNvCxnSpPr>
            <a:cxnSpLocks/>
          </p:cNvCxnSpPr>
          <p:nvPr/>
        </p:nvCxnSpPr>
        <p:spPr>
          <a:xfrm>
            <a:off x="5917095" y="749779"/>
            <a:ext cx="0" cy="51981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C9E6A333-FE10-374A-684C-7197FCBF3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825" y="1061937"/>
            <a:ext cx="1315002" cy="13197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D510399-60F8-42FB-B4A2-832055D2B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413" y="1543204"/>
            <a:ext cx="365828" cy="3572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050D9D8-3F15-AA61-3F07-5F24CACA3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322" y="1061937"/>
            <a:ext cx="1315002" cy="13197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1A299C3-CD63-ABD9-9EE1-F58104EAD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909" y="1543205"/>
            <a:ext cx="365828" cy="3572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1EECDF8-A700-ED37-DCB7-AB9371BD8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821" y="2516641"/>
            <a:ext cx="1315002" cy="131976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221FDB8-B410-3045-FD39-16C0EA13E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408" y="2997909"/>
            <a:ext cx="365828" cy="35723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1EA81BE-C308-85EA-8E81-F2A6D64B7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324" y="2519090"/>
            <a:ext cx="1315002" cy="131976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4BB717A-D5AB-71A0-AC6E-C99F97CD9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911" y="3000358"/>
            <a:ext cx="365828" cy="35723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A4A4C2E-9801-7AD3-811A-00ECEB8D8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20" y="3971345"/>
            <a:ext cx="1315002" cy="131976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BAB7532-4CE6-FFFD-77CC-B0B174510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907" y="4452613"/>
            <a:ext cx="365828" cy="35723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41B2CA8-B7B1-E0DE-29D4-7199B300A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169" y="3975966"/>
            <a:ext cx="1315002" cy="131976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125E656-E719-09A2-4EBC-9D9B326C2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756" y="4457234"/>
            <a:ext cx="365828" cy="357230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5C36E7-C285-323C-D347-FA4B75D04801}"/>
              </a:ext>
            </a:extLst>
          </p:cNvPr>
          <p:cNvCxnSpPr>
            <a:cxnSpLocks/>
            <a:endCxn id="30" idx="3"/>
          </p:cNvCxnSpPr>
          <p:nvPr/>
        </p:nvCxnSpPr>
        <p:spPr>
          <a:xfrm>
            <a:off x="3839825" y="3166181"/>
            <a:ext cx="657501" cy="127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480D7F2-58AB-E576-67F8-887E11BE56E8}"/>
                  </a:ext>
                </a:extLst>
              </p:cNvPr>
              <p:cNvSpPr txBox="1"/>
              <p:nvPr/>
            </p:nvSpPr>
            <p:spPr>
              <a:xfrm>
                <a:off x="3979655" y="3217975"/>
                <a:ext cx="409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480D7F2-58AB-E576-67F8-887E11BE5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655" y="3217975"/>
                <a:ext cx="409023" cy="276999"/>
              </a:xfrm>
              <a:prstGeom prst="rect">
                <a:avLst/>
              </a:prstGeom>
              <a:blipFill>
                <a:blip r:embed="rId5"/>
                <a:stretch>
                  <a:fillRect l="-36364" t="-26087" r="-6061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Picture 64">
            <a:extLst>
              <a:ext uri="{FF2B5EF4-FFF2-40B4-BE49-F238E27FC236}">
                <a16:creationId xmlns:a16="http://schemas.microsoft.com/office/drawing/2014/main" id="{DACBD6DD-B79C-EDD8-7AB5-D60F3E1A3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786" y="1989030"/>
            <a:ext cx="1315002" cy="131976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49368E6-8084-8B94-3421-C27D34404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373" y="2470298"/>
            <a:ext cx="365828" cy="35723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2AC421D-C3F8-60C6-5024-BE2D4C473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375" y="1194210"/>
            <a:ext cx="1315002" cy="131976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CF2877F-CE0A-40E1-4837-B479EA98C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962" y="1675478"/>
            <a:ext cx="365828" cy="35723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06E9CE6-7D0F-35F1-5C55-6829B96D5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876" y="1194209"/>
            <a:ext cx="1315002" cy="131976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A7A22D5-6D52-62D7-929F-9541E344F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463" y="1675477"/>
            <a:ext cx="365828" cy="35723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B6F0CFE-034C-F0A1-A5D7-A49C03974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2805" y="1938513"/>
            <a:ext cx="1315002" cy="131976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DD840E0-9492-1560-77F5-2F6910175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7392" y="2513975"/>
            <a:ext cx="365828" cy="35723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35D31632-03E1-A472-52E7-C528E931D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199" y="2827528"/>
            <a:ext cx="1315002" cy="131976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BF920DF-03FC-0F5E-CC6D-7F566A6D7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786" y="3308796"/>
            <a:ext cx="365828" cy="35723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F2920341-C219-28CA-AD3B-DFEBAF6E3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9700" y="2827527"/>
            <a:ext cx="1315002" cy="131976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46B6B02-32CC-CC3E-29A0-4B7D6D415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287" y="3308795"/>
            <a:ext cx="365828" cy="35723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EEA0E361-D64C-A7B4-5FF2-2026DD8D9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610" y="3622348"/>
            <a:ext cx="1315002" cy="131976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85D0789-ECF6-12C0-1757-900B2AF07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197" y="4103616"/>
            <a:ext cx="365828" cy="35723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FAECAF02-C587-7158-DF72-61FC6CE97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629" y="3666025"/>
            <a:ext cx="1315002" cy="131976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301D2882-4FF0-0739-41F2-337D433BD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216" y="4147293"/>
            <a:ext cx="365828" cy="357230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62D1F7-48C9-C243-80AE-3CFDCC6BB460}"/>
              </a:ext>
            </a:extLst>
          </p:cNvPr>
          <p:cNvCxnSpPr>
            <a:cxnSpLocks/>
          </p:cNvCxnSpPr>
          <p:nvPr/>
        </p:nvCxnSpPr>
        <p:spPr>
          <a:xfrm>
            <a:off x="7953216" y="3468111"/>
            <a:ext cx="657501" cy="127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E4A2B72-C2F3-6F86-FF2F-812310B606B0}"/>
                  </a:ext>
                </a:extLst>
              </p:cNvPr>
              <p:cNvSpPr txBox="1"/>
              <p:nvPr/>
            </p:nvSpPr>
            <p:spPr>
              <a:xfrm>
                <a:off x="8093046" y="3519905"/>
                <a:ext cx="409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E4A2B72-C2F3-6F86-FF2F-812310B6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046" y="3519905"/>
                <a:ext cx="409023" cy="276999"/>
              </a:xfrm>
              <a:prstGeom prst="rect">
                <a:avLst/>
              </a:prstGeom>
              <a:blipFill>
                <a:blip r:embed="rId6"/>
                <a:stretch>
                  <a:fillRect l="-36364" t="-20833" r="-6061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107B5E5-421D-80DF-BC93-9EA2ED891577}"/>
                  </a:ext>
                </a:extLst>
              </p:cNvPr>
              <p:cNvSpPr txBox="1"/>
              <p:nvPr/>
            </p:nvSpPr>
            <p:spPr>
              <a:xfrm>
                <a:off x="1026907" y="5611397"/>
                <a:ext cx="1497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107B5E5-421D-80DF-BC93-9EA2ED891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07" y="5611397"/>
                <a:ext cx="14979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B7FAB9D-5CF3-6885-6AA0-4224673AEE0C}"/>
                  </a:ext>
                </a:extLst>
              </p:cNvPr>
              <p:cNvSpPr txBox="1"/>
              <p:nvPr/>
            </p:nvSpPr>
            <p:spPr>
              <a:xfrm>
                <a:off x="6832040" y="5253000"/>
                <a:ext cx="1898352" cy="91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B7FAB9D-5CF3-6885-6AA0-4224673AE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040" y="5253000"/>
                <a:ext cx="1898352" cy="9106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5F86F57C-DEC9-D46D-4284-F177755A5532}"/>
              </a:ext>
            </a:extLst>
          </p:cNvPr>
          <p:cNvSpPr txBox="1"/>
          <p:nvPr/>
        </p:nvSpPr>
        <p:spPr>
          <a:xfrm>
            <a:off x="756419" y="6264728"/>
            <a:ext cx="1143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Private-coin </a:t>
            </a:r>
            <a:r>
              <a:rPr lang="en-US" sz="2400" dirty="0"/>
              <a:t>protocol. Can be made public-coin (true </a:t>
            </a:r>
            <a:r>
              <a:rPr lang="en-US" sz="2400" dirty="0" err="1"/>
              <a:t>coAM</a:t>
            </a:r>
            <a:r>
              <a:rPr lang="en-US" sz="2400" dirty="0"/>
              <a:t>) with standard tricks.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E5C1C8-DE60-FE87-C7BB-21F01BB0DE65}"/>
                  </a:ext>
                </a:extLst>
              </p:cNvPr>
              <p:cNvSpPr txBox="1"/>
              <p:nvPr/>
            </p:nvSpPr>
            <p:spPr>
              <a:xfrm>
                <a:off x="2283025" y="5614270"/>
                <a:ext cx="21059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balls are disjoint.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E5C1C8-DE60-FE87-C7BB-21F01BB0D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025" y="5614270"/>
                <a:ext cx="2105938" cy="369332"/>
              </a:xfrm>
              <a:prstGeom prst="rect">
                <a:avLst/>
              </a:prstGeom>
              <a:blipFill>
                <a:blip r:embed="rId9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4196DB-9C90-4DA8-C7A0-E664751E9804}"/>
                  </a:ext>
                </a:extLst>
              </p:cNvPr>
              <p:cNvSpPr txBox="1"/>
              <p:nvPr/>
            </p:nvSpPr>
            <p:spPr>
              <a:xfrm>
                <a:off x="8632201" y="5524362"/>
                <a:ext cx="304710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at least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fraction of each ball overlaps.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4196DB-9C90-4DA8-C7A0-E664751E9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201" y="5524362"/>
                <a:ext cx="3047109" cy="646331"/>
              </a:xfrm>
              <a:prstGeom prst="rect">
                <a:avLst/>
              </a:prstGeom>
              <a:blipFill>
                <a:blip r:embed="rId10"/>
                <a:stretch>
                  <a:fillRect l="-1660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494708-3498-75A2-4510-4CAB23D57277}"/>
                  </a:ext>
                </a:extLst>
              </p:cNvPr>
              <p:cNvSpPr txBox="1"/>
              <p:nvPr/>
            </p:nvSpPr>
            <p:spPr>
              <a:xfrm>
                <a:off x="5377693" y="81134"/>
                <a:ext cx="6726537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Claim: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rad>
                  </m:oMath>
                </a14:m>
                <a:r>
                  <a:rPr lang="en-US" sz="2400" dirty="0"/>
                  <a:t>-SVP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b="0" dirty="0">
                    <a:latin typeface="Cambria Math" panose="02040503050406030204" pitchFamily="18" charset="0"/>
                  </a:rPr>
                  <a:t>coAM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494708-3498-75A2-4510-4CAB23D57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693" y="81134"/>
                <a:ext cx="6726537" cy="539571"/>
              </a:xfrm>
              <a:prstGeom prst="rect">
                <a:avLst/>
              </a:prstGeom>
              <a:blipFill>
                <a:blip r:embed="rId11"/>
                <a:stretch>
                  <a:fillRect l="-1507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77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1" grpId="0"/>
      <p:bldP spid="100" grpId="0"/>
      <p:bldP spid="101" grpId="0"/>
      <p:bldP spid="102" grpId="0"/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24C1-CD35-3F8F-D068-B81C4666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91" y="89926"/>
            <a:ext cx="10515600" cy="1325563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coAM</a:t>
            </a:r>
            <a:endParaRPr lang="en-US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E3BC199-46BC-AF55-0B58-BB874F1FBB5E}"/>
              </a:ext>
            </a:extLst>
          </p:cNvPr>
          <p:cNvCxnSpPr>
            <a:cxnSpLocks/>
          </p:cNvCxnSpPr>
          <p:nvPr/>
        </p:nvCxnSpPr>
        <p:spPr>
          <a:xfrm>
            <a:off x="5917095" y="1349219"/>
            <a:ext cx="0" cy="51981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6EEE000-D769-ACE6-E531-87070BF58F17}"/>
              </a:ext>
            </a:extLst>
          </p:cNvPr>
          <p:cNvGrpSpPr/>
          <p:nvPr/>
        </p:nvGrpSpPr>
        <p:grpSpPr>
          <a:xfrm>
            <a:off x="552320" y="1661377"/>
            <a:ext cx="4602507" cy="4233796"/>
            <a:chOff x="176143" y="2449923"/>
            <a:chExt cx="4602507" cy="423379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39DD824-6174-E610-2EE0-0A098A12CE0E}"/>
                </a:ext>
              </a:extLst>
            </p:cNvPr>
            <p:cNvGrpSpPr/>
            <p:nvPr/>
          </p:nvGrpSpPr>
          <p:grpSpPr>
            <a:xfrm>
              <a:off x="3463648" y="2449923"/>
              <a:ext cx="1315002" cy="1319767"/>
              <a:chOff x="5251450" y="2584450"/>
              <a:chExt cx="1689100" cy="1689100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C9E6A333-FE10-374A-684C-7197FCBF3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1450" y="2584450"/>
                <a:ext cx="1689100" cy="16891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ED510399-60F8-42FB-B4A2-832055D2BE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1050" y="3200400"/>
                <a:ext cx="469900" cy="457200"/>
              </a:xfrm>
              <a:prstGeom prst="rect">
                <a:avLst/>
              </a:prstGeom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7CB8563-4A64-DC32-226B-070631A2BACE}"/>
                </a:ext>
              </a:extLst>
            </p:cNvPr>
            <p:cNvGrpSpPr/>
            <p:nvPr/>
          </p:nvGrpSpPr>
          <p:grpSpPr>
            <a:xfrm>
              <a:off x="1491145" y="2449923"/>
              <a:ext cx="1315002" cy="1319767"/>
              <a:chOff x="5251450" y="2584450"/>
              <a:chExt cx="1689100" cy="168910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8050D9D8-3F15-AA61-3F07-5F24CACA36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1450" y="2584450"/>
                <a:ext cx="1689100" cy="1689100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B1A299C3-CD63-ABD9-9EE1-F58104EAD4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1050" y="3200400"/>
                <a:ext cx="469900" cy="457200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B612F15-34AE-81CA-D4F7-01264E03379C}"/>
                </a:ext>
              </a:extLst>
            </p:cNvPr>
            <p:cNvGrpSpPr/>
            <p:nvPr/>
          </p:nvGrpSpPr>
          <p:grpSpPr>
            <a:xfrm>
              <a:off x="833644" y="3904627"/>
              <a:ext cx="1315002" cy="1319767"/>
              <a:chOff x="5251450" y="2584450"/>
              <a:chExt cx="1689100" cy="1689100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51EECDF8-A700-ED37-DCB7-AB9371BD8F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1450" y="2584450"/>
                <a:ext cx="1689100" cy="1689100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6221FDB8-B410-3045-FD39-16C0EA13EF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1050" y="3200400"/>
                <a:ext cx="469900" cy="457200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F656782-18C5-B42F-B8C0-1EF68E572379}"/>
                </a:ext>
              </a:extLst>
            </p:cNvPr>
            <p:cNvGrpSpPr/>
            <p:nvPr/>
          </p:nvGrpSpPr>
          <p:grpSpPr>
            <a:xfrm>
              <a:off x="2806147" y="3907076"/>
              <a:ext cx="1315002" cy="1319767"/>
              <a:chOff x="5251450" y="2584450"/>
              <a:chExt cx="1689100" cy="1689100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E1EA81BE-C308-85EA-8E81-F2A6D64B7B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1450" y="2584450"/>
                <a:ext cx="1689100" cy="1689100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74BB717A-D5AB-71A0-AC6E-C99F97CD9A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1050" y="3200400"/>
                <a:ext cx="469900" cy="457200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0EC34E5-82BC-A8C1-5F84-FB4463D4B3FD}"/>
                </a:ext>
              </a:extLst>
            </p:cNvPr>
            <p:cNvGrpSpPr/>
            <p:nvPr/>
          </p:nvGrpSpPr>
          <p:grpSpPr>
            <a:xfrm>
              <a:off x="176143" y="5359331"/>
              <a:ext cx="1315002" cy="1319767"/>
              <a:chOff x="5251450" y="2584450"/>
              <a:chExt cx="1689100" cy="1689100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A4A4C2E-9801-7AD3-811A-00ECEB8D88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1450" y="2584450"/>
                <a:ext cx="1689100" cy="168910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9BAB7532-4CE6-FFFD-77CC-B0B1745101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1050" y="3200400"/>
                <a:ext cx="469900" cy="457200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6AB01CD-7847-90FF-F03B-4C092237FF41}"/>
                </a:ext>
              </a:extLst>
            </p:cNvPr>
            <p:cNvGrpSpPr/>
            <p:nvPr/>
          </p:nvGrpSpPr>
          <p:grpSpPr>
            <a:xfrm>
              <a:off x="2142992" y="5363952"/>
              <a:ext cx="1315002" cy="1319767"/>
              <a:chOff x="5251450" y="2584450"/>
              <a:chExt cx="1689100" cy="168910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541B2CA8-B7B1-E0DE-29D4-7199B300A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1450" y="2584450"/>
                <a:ext cx="1689100" cy="1689100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A125E656-E719-09A2-4EBC-9D9B326C2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1050" y="3200400"/>
                <a:ext cx="469900" cy="457200"/>
              </a:xfrm>
              <a:prstGeom prst="rect">
                <a:avLst/>
              </a:prstGeom>
            </p:spPr>
          </p:pic>
        </p:grp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75C36E7-C285-323C-D347-FA4B75D04801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>
              <a:off x="3463648" y="4554167"/>
              <a:ext cx="657501" cy="1279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80D7F2-58AB-E576-67F8-887E11BE56E8}"/>
                </a:ext>
              </a:extLst>
            </p:cNvPr>
            <p:cNvSpPr txBox="1"/>
            <p:nvPr/>
          </p:nvSpPr>
          <p:spPr>
            <a:xfrm>
              <a:off x="3603478" y="4605961"/>
              <a:ext cx="409023" cy="2800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1/2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BD952CC-9AF0-94F8-7D41-71B048311371}"/>
              </a:ext>
            </a:extLst>
          </p:cNvPr>
          <p:cNvGrpSpPr/>
          <p:nvPr/>
        </p:nvGrpSpPr>
        <p:grpSpPr>
          <a:xfrm>
            <a:off x="8057421" y="2223328"/>
            <a:ext cx="1315002" cy="1319767"/>
            <a:chOff x="5251450" y="2584450"/>
            <a:chExt cx="1689100" cy="1689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ACBD6DD-B79C-EDD8-7AB5-D60F3E1A3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1450" y="2584450"/>
              <a:ext cx="1689100" cy="168910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A49368E6-8084-8B94-3421-C27D34404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1050" y="3200400"/>
              <a:ext cx="469900" cy="4572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2E11862-8AEC-1DB9-2AC1-654DAD71B8B8}"/>
              </a:ext>
            </a:extLst>
          </p:cNvPr>
          <p:cNvGrpSpPr/>
          <p:nvPr/>
        </p:nvGrpSpPr>
        <p:grpSpPr>
          <a:xfrm>
            <a:off x="8651867" y="1187580"/>
            <a:ext cx="1315002" cy="1319767"/>
            <a:chOff x="5251450" y="2584450"/>
            <a:chExt cx="1689100" cy="16891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32AC421D-C3F8-60C6-5024-BE2D4C473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1450" y="2584450"/>
              <a:ext cx="1689100" cy="168910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CF2877F-CE0A-40E1-4837-B479EA98C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1050" y="3200400"/>
              <a:ext cx="469900" cy="4572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1EE3DA0-15AE-8BB7-D506-C181966D4398}"/>
              </a:ext>
            </a:extLst>
          </p:cNvPr>
          <p:cNvGrpSpPr/>
          <p:nvPr/>
        </p:nvGrpSpPr>
        <p:grpSpPr>
          <a:xfrm>
            <a:off x="10450540" y="1239540"/>
            <a:ext cx="1315002" cy="1319767"/>
            <a:chOff x="5251450" y="2584450"/>
            <a:chExt cx="1689100" cy="16891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06E9CE6-7D0F-35F1-5C55-6829B96D5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1450" y="2584450"/>
              <a:ext cx="1689100" cy="16891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BA7A22D5-6D52-62D7-929F-9541E344F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1050" y="3200400"/>
              <a:ext cx="469900" cy="45720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83A146D-F123-CEEC-2271-4BDABF27690E}"/>
              </a:ext>
            </a:extLst>
          </p:cNvPr>
          <p:cNvGrpSpPr/>
          <p:nvPr/>
        </p:nvGrpSpPr>
        <p:grpSpPr>
          <a:xfrm>
            <a:off x="9911576" y="2295491"/>
            <a:ext cx="1315002" cy="1319767"/>
            <a:chOff x="5251450" y="2584450"/>
            <a:chExt cx="1689100" cy="1689100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4B6F0CFE-034C-F0A1-A5D7-A49C03974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1450" y="2584450"/>
              <a:ext cx="1689100" cy="168910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3DD840E0-9492-1560-77F5-2F6910175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1050" y="3200400"/>
              <a:ext cx="469900" cy="45720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C1CAB2C-4F88-40F8-DE16-7CD38B14C9B3}"/>
              </a:ext>
            </a:extLst>
          </p:cNvPr>
          <p:cNvGrpSpPr/>
          <p:nvPr/>
        </p:nvGrpSpPr>
        <p:grpSpPr>
          <a:xfrm>
            <a:off x="7435545" y="3248273"/>
            <a:ext cx="1315002" cy="1319767"/>
            <a:chOff x="5251450" y="2584450"/>
            <a:chExt cx="1689100" cy="1689100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5D31632-03E1-A472-52E7-C528E931D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1450" y="2584450"/>
              <a:ext cx="1689100" cy="168910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0BF920DF-03FC-0F5E-CC6D-7F566A6D7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1050" y="3200400"/>
              <a:ext cx="469900" cy="45720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1630960-391D-47A4-6E2A-089DB43A6C24}"/>
              </a:ext>
            </a:extLst>
          </p:cNvPr>
          <p:cNvGrpSpPr/>
          <p:nvPr/>
        </p:nvGrpSpPr>
        <p:grpSpPr>
          <a:xfrm>
            <a:off x="9324465" y="3336457"/>
            <a:ext cx="1315002" cy="1319767"/>
            <a:chOff x="5251450" y="2584450"/>
            <a:chExt cx="1689100" cy="1689100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F2920341-C219-28CA-AD3B-DFEBAF6E3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1450" y="2584450"/>
              <a:ext cx="1689100" cy="1689100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C46B6B02-32CC-CC3E-29A0-4B7D6D415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1050" y="3200400"/>
              <a:ext cx="469900" cy="4572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0DB2499-D998-573F-B50C-F6B029573B54}"/>
              </a:ext>
            </a:extLst>
          </p:cNvPr>
          <p:cNvGrpSpPr/>
          <p:nvPr/>
        </p:nvGrpSpPr>
        <p:grpSpPr>
          <a:xfrm>
            <a:off x="6813669" y="4257844"/>
            <a:ext cx="1315002" cy="1319767"/>
            <a:chOff x="5251450" y="2584450"/>
            <a:chExt cx="1689100" cy="1689100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EEA0E361-D64C-A7B4-5FF2-2026DD8D9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1450" y="2584450"/>
              <a:ext cx="1689100" cy="1689100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85D0789-ECF6-12C0-1757-900B2AF07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1050" y="3200400"/>
              <a:ext cx="469900" cy="45720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300B981-A5C1-C130-EA13-7547E77560EF}"/>
              </a:ext>
            </a:extLst>
          </p:cNvPr>
          <p:cNvGrpSpPr/>
          <p:nvPr/>
        </p:nvGrpSpPr>
        <p:grpSpPr>
          <a:xfrm>
            <a:off x="8737354" y="4361286"/>
            <a:ext cx="1315002" cy="1319767"/>
            <a:chOff x="5251450" y="2584450"/>
            <a:chExt cx="1689100" cy="1689100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AECAF02-C587-7158-DF72-61FC6CE97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1450" y="2584450"/>
              <a:ext cx="1689100" cy="1689100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301D2882-4FF0-0739-41F2-337D433BD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1050" y="3200400"/>
              <a:ext cx="469900" cy="457200"/>
            </a:xfrm>
            <a:prstGeom prst="rect">
              <a:avLst/>
            </a:prstGeom>
          </p:spPr>
        </p:pic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62D1F7-48C9-C243-80AE-3CFDCC6BB460}"/>
              </a:ext>
            </a:extLst>
          </p:cNvPr>
          <p:cNvCxnSpPr>
            <a:cxnSpLocks/>
          </p:cNvCxnSpPr>
          <p:nvPr/>
        </p:nvCxnSpPr>
        <p:spPr>
          <a:xfrm>
            <a:off x="8095456" y="3904991"/>
            <a:ext cx="657501" cy="127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E4A2B72-C2F3-6F86-FF2F-812310B606B0}"/>
                  </a:ext>
                </a:extLst>
              </p:cNvPr>
              <p:cNvSpPr txBox="1"/>
              <p:nvPr/>
            </p:nvSpPr>
            <p:spPr>
              <a:xfrm>
                <a:off x="8204806" y="3987265"/>
                <a:ext cx="409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E4A2B72-C2F3-6F86-FF2F-812310B6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806" y="3987265"/>
                <a:ext cx="409023" cy="276999"/>
              </a:xfrm>
              <a:prstGeom prst="rect">
                <a:avLst/>
              </a:prstGeom>
              <a:blipFill>
                <a:blip r:embed="rId5"/>
                <a:stretch>
                  <a:fillRect l="-33333" t="-21739" r="-6061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107B5E5-421D-80DF-BC93-9EA2ED891577}"/>
                  </a:ext>
                </a:extLst>
              </p:cNvPr>
              <p:cNvSpPr txBox="1"/>
              <p:nvPr/>
            </p:nvSpPr>
            <p:spPr>
              <a:xfrm>
                <a:off x="552320" y="6211957"/>
                <a:ext cx="4675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&gt;1⇒</m:t>
                    </m:r>
                  </m:oMath>
                </a14:m>
                <a:r>
                  <a:rPr lang="en-US" dirty="0"/>
                  <a:t> balls are disjoint.</a:t>
                </a: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107B5E5-421D-80DF-BC93-9EA2ED891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20" y="6211957"/>
                <a:ext cx="4675663" cy="369332"/>
              </a:xfrm>
              <a:prstGeom prst="rect">
                <a:avLst/>
              </a:prstGeom>
              <a:blipFill>
                <a:blip r:embed="rId6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B7FAB9D-5CF3-6885-6AA0-4224673AEE0C}"/>
                  </a:ext>
                </a:extLst>
              </p:cNvPr>
              <p:cNvSpPr txBox="1"/>
              <p:nvPr/>
            </p:nvSpPr>
            <p:spPr>
              <a:xfrm>
                <a:off x="5489217" y="5974039"/>
                <a:ext cx="4675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B7FAB9D-5CF3-6885-6AA0-4224673AE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217" y="5974039"/>
                <a:ext cx="467566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5D9354-461A-DD71-96EC-C0C14CD25E1F}"/>
                  </a:ext>
                </a:extLst>
              </p:cNvPr>
              <p:cNvSpPr txBox="1"/>
              <p:nvPr/>
            </p:nvSpPr>
            <p:spPr>
              <a:xfrm>
                <a:off x="5662454" y="416813"/>
                <a:ext cx="61030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Claim: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400" dirty="0"/>
                  <a:t>-SVP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b="0" dirty="0" err="1">
                    <a:latin typeface="Cambria Math" panose="02040503050406030204" pitchFamily="18" charset="0"/>
                  </a:rPr>
                  <a:t>coAMTime</a:t>
                </a:r>
                <a:r>
                  <a:rPr lang="en-US" sz="2400" b="0" dirty="0">
                    <a:latin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5D9354-461A-DD71-96EC-C0C14CD25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454" y="416813"/>
                <a:ext cx="6103088" cy="461665"/>
              </a:xfrm>
              <a:prstGeom prst="rect">
                <a:avLst/>
              </a:prstGeom>
              <a:blipFill>
                <a:blip r:embed="rId8"/>
                <a:stretch>
                  <a:fillRect l="-1452" t="-1052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B96B58-9D02-3ABA-210F-D1FD40CC0220}"/>
                  </a:ext>
                </a:extLst>
              </p:cNvPr>
              <p:cNvSpPr txBox="1"/>
              <p:nvPr/>
            </p:nvSpPr>
            <p:spPr>
              <a:xfrm>
                <a:off x="8550706" y="5967022"/>
                <a:ext cx="610308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fraction of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each ball overlaps.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B96B58-9D02-3ABA-210F-D1FD40CC0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706" y="5967022"/>
                <a:ext cx="6103088" cy="646331"/>
              </a:xfrm>
              <a:prstGeom prst="rect">
                <a:avLst/>
              </a:prstGeom>
              <a:blipFill>
                <a:blip r:embed="rId9"/>
                <a:stretch>
                  <a:fillRect l="-832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41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94E7-C1C2-46C5-8589-A05B371C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60" y="1065848"/>
            <a:ext cx="2148840" cy="3048952"/>
          </a:xfrm>
        </p:spPr>
        <p:txBody>
          <a:bodyPr>
            <a:normAutofit/>
          </a:bodyPr>
          <a:lstStyle/>
          <a:p>
            <a:r>
              <a:rPr lang="en-US" dirty="0"/>
              <a:t>Thanks for listening </a:t>
            </a:r>
            <a:r>
              <a:rPr lang="en-US" sz="2700" dirty="0"/>
              <a:t>(from all of us)!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6D0E1-4F19-2DDA-EFCA-90FA52CE7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756"/>
          <a:stretch/>
        </p:blipFill>
        <p:spPr>
          <a:xfrm>
            <a:off x="3193503" y="512128"/>
            <a:ext cx="8571777" cy="4358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9E4B21-4385-E124-9675-994E3B20F674}"/>
              </a:ext>
            </a:extLst>
          </p:cNvPr>
          <p:cNvSpPr txBox="1"/>
          <p:nvPr/>
        </p:nvSpPr>
        <p:spPr>
          <a:xfrm>
            <a:off x="543560" y="5476240"/>
            <a:ext cx="106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I’m happy to take further questions at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sjpeters@cs.cornell.edu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2783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1E2D-764A-7423-2B4A-A2DDDE467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593"/>
            <a:ext cx="10515600" cy="1458119"/>
          </a:xfrm>
        </p:spPr>
        <p:txBody>
          <a:bodyPr/>
          <a:lstStyle/>
          <a:p>
            <a:r>
              <a:rPr lang="en-US" dirty="0"/>
              <a:t>Improved security guarantees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44044-B891-0FBB-6070-0A025B8C6F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155064"/>
                <a:ext cx="5013960" cy="512381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dirty="0"/>
                  <a:t>Prior work</a:t>
                </a:r>
              </a:p>
              <a:p>
                <a:r>
                  <a:rPr lang="en-US" dirty="0"/>
                  <a:t>Private-key cryptography is secure if there are no polynomial-time algorithms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-SVP.</a:t>
                </a:r>
              </a:p>
              <a:p>
                <a:r>
                  <a:rPr lang="en-US" dirty="0"/>
                  <a:t>Public-key cryptography is secure if there are no poly-time </a:t>
                </a:r>
                <a:r>
                  <a:rPr lang="en-US" i="1" dirty="0"/>
                  <a:t>quantum</a:t>
                </a:r>
                <a:r>
                  <a:rPr lang="en-US" dirty="0"/>
                  <a:t> algorithms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US" dirty="0"/>
                  <a:t>-SVP, OR if there are no poly-time </a:t>
                </a:r>
                <a:r>
                  <a:rPr lang="en-US" i="1" dirty="0"/>
                  <a:t>classical</a:t>
                </a:r>
                <a:r>
                  <a:rPr lang="en-US" dirty="0"/>
                  <a:t> algorithms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-SVP.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44044-B891-0FBB-6070-0A025B8C6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155064"/>
                <a:ext cx="5013960" cy="5123816"/>
              </a:xfrm>
              <a:blipFill>
                <a:blip r:embed="rId2"/>
                <a:stretch>
                  <a:fillRect l="-2278" t="-1728" r="-3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F2F7AE1-DDC3-FB81-42F9-0AE0926306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4560" y="1155064"/>
                <a:ext cx="5933440" cy="47986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This work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Private-key cryptography is </a:t>
                </a:r>
                <a:r>
                  <a:rPr lang="en-US" i="1" dirty="0">
                    <a:solidFill>
                      <a:schemeClr val="tx1"/>
                    </a:solidFill>
                  </a:rPr>
                  <a:t>exponentially</a:t>
                </a:r>
                <a:r>
                  <a:rPr lang="en-US" dirty="0">
                    <a:solidFill>
                      <a:schemeClr val="tx1"/>
                    </a:solidFill>
                  </a:rPr>
                  <a:t> secure if there are 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-time algorithms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-SVP.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Public-key cryptography is </a:t>
                </a:r>
                <a:r>
                  <a:rPr lang="en-US" i="1" dirty="0">
                    <a:solidFill>
                      <a:schemeClr val="tx1"/>
                    </a:solidFill>
                  </a:rPr>
                  <a:t>exponentially</a:t>
                </a:r>
                <a:r>
                  <a:rPr lang="en-US" dirty="0">
                    <a:solidFill>
                      <a:schemeClr val="tx1"/>
                    </a:solidFill>
                  </a:rPr>
                  <a:t> secure if there are 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-time algorithms for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-SVP.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F2F7AE1-DDC3-FB81-42F9-0AE092630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560" y="1155064"/>
                <a:ext cx="5933440" cy="4798696"/>
              </a:xfrm>
              <a:prstGeom prst="rect">
                <a:avLst/>
              </a:prstGeom>
              <a:blipFill>
                <a:blip r:embed="rId3"/>
                <a:stretch>
                  <a:fillRect l="-1709" t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19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1E2D-764A-7423-2B4A-A2DDDE467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593"/>
            <a:ext cx="10515600" cy="1458119"/>
          </a:xfrm>
        </p:spPr>
        <p:txBody>
          <a:bodyPr/>
          <a:lstStyle/>
          <a:p>
            <a:r>
              <a:rPr lang="en-US" dirty="0"/>
              <a:t>Hardness Barriers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44044-B891-0FBB-6070-0A025B8C6F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155064"/>
                <a:ext cx="5013960" cy="512381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dirty="0"/>
                  <a:t>Prior work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rad>
                  </m:oMath>
                </a14:m>
                <a:r>
                  <a:rPr lang="en-US" dirty="0"/>
                  <a:t>-SVP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coAM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-SVP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coNP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Shows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rad>
                  </m:oMath>
                </a14:m>
                <a:r>
                  <a:rPr lang="en-US" dirty="0"/>
                  <a:t>-SVP is not NP-hard, assuming the polynomial hierarchy does not collapse.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44044-B891-0FBB-6070-0A025B8C6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155064"/>
                <a:ext cx="5013960" cy="5123816"/>
              </a:xfrm>
              <a:blipFill>
                <a:blip r:embed="rId2"/>
                <a:stretch>
                  <a:fillRect l="-2532" t="-1728" r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F2F7AE1-DDC3-FB81-42F9-0AE0926306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4560" y="1155063"/>
                <a:ext cx="5933440" cy="51238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This work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-SVP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</a:rPr>
                  <a:t>coAMTime</a:t>
                </a:r>
                <a:r>
                  <a:rPr lang="en-US" b="0" dirty="0">
                    <a:latin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-SVP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coNTime[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-SVP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coMATime[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No analogue in poly-time world.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Shows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-SVP is not exponentially hard, assuming variants of the Exponential Time Hypothesis.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F2F7AE1-DDC3-FB81-42F9-0AE092630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560" y="1155063"/>
                <a:ext cx="5933440" cy="5123815"/>
              </a:xfrm>
              <a:prstGeom prst="rect">
                <a:avLst/>
              </a:prstGeom>
              <a:blipFill>
                <a:blip r:embed="rId3"/>
                <a:stretch>
                  <a:fillRect l="-2137" t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39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268D-2BD0-1B62-491F-8CCAE1C2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495FE-B9D2-E1D1-6EB1-B3FE3DFE8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Flipping the usual order!</a:t>
            </a:r>
          </a:p>
          <a:p>
            <a:r>
              <a:rPr lang="en-US" dirty="0"/>
              <a:t>FIRST, an overview of results, so you have the big picture in mind</a:t>
            </a:r>
          </a:p>
          <a:p>
            <a:r>
              <a:rPr lang="en-US" dirty="0"/>
              <a:t>THEN background, motivation, and implications</a:t>
            </a:r>
          </a:p>
        </p:txBody>
      </p:sp>
    </p:spTree>
    <p:extLst>
      <p:ext uri="{BB962C8B-B14F-4D97-AF65-F5344CB8AC3E}">
        <p14:creationId xmlns:p14="http://schemas.microsoft.com/office/powerpoint/2010/main" val="32481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5EB8-C959-E011-2FD1-EA2EDF44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961" y="2571612"/>
            <a:ext cx="2382078" cy="13255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342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463E33A-85AA-AF55-A341-F8D06AD76A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08480" y="1158060"/>
            <a:ext cx="9840928" cy="2455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2D18B7-A896-982D-E7E4-3CB91598FB1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814373" y="4037126"/>
            <a:ext cx="9835035" cy="24557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6255C40-AFED-EF40-F8A7-574B69EC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5"/>
            <a:ext cx="10515600" cy="866775"/>
          </a:xfrm>
        </p:spPr>
        <p:txBody>
          <a:bodyPr>
            <a:normAutofit/>
          </a:bodyPr>
          <a:lstStyle/>
          <a:p>
            <a:r>
              <a:rPr lang="en-US" dirty="0"/>
              <a:t>Approximating a certain important problem…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765556-B352-0B26-96AB-67950D6C3029}"/>
              </a:ext>
            </a:extLst>
          </p:cNvPr>
          <p:cNvSpPr txBox="1"/>
          <p:nvPr/>
        </p:nvSpPr>
        <p:spPr>
          <a:xfrm>
            <a:off x="6532176" y="3695521"/>
            <a:ext cx="145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Our work!</a:t>
            </a:r>
          </a:p>
        </p:txBody>
      </p:sp>
      <p:sp>
        <p:nvSpPr>
          <p:cNvPr id="2" name="Donut 1">
            <a:extLst>
              <a:ext uri="{FF2B5EF4-FFF2-40B4-BE49-F238E27FC236}">
                <a16:creationId xmlns:a16="http://schemas.microsoft.com/office/drawing/2014/main" id="{818B78EF-7FC1-D73E-3155-7251830DD72B}"/>
              </a:ext>
            </a:extLst>
          </p:cNvPr>
          <p:cNvSpPr/>
          <p:nvPr/>
        </p:nvSpPr>
        <p:spPr>
          <a:xfrm>
            <a:off x="4316674" y="4640470"/>
            <a:ext cx="5883966" cy="2166730"/>
          </a:xfrm>
          <a:prstGeom prst="donut">
            <a:avLst>
              <a:gd name="adj" fmla="val 6193"/>
            </a:avLst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onut 2">
            <a:extLst>
              <a:ext uri="{FF2B5EF4-FFF2-40B4-BE49-F238E27FC236}">
                <a16:creationId xmlns:a16="http://schemas.microsoft.com/office/drawing/2014/main" id="{FE5A2C00-02AD-5878-63AF-0ED9E726C8D7}"/>
              </a:ext>
            </a:extLst>
          </p:cNvPr>
          <p:cNvSpPr/>
          <p:nvPr/>
        </p:nvSpPr>
        <p:spPr>
          <a:xfrm>
            <a:off x="7317850" y="4680683"/>
            <a:ext cx="2693505" cy="2166730"/>
          </a:xfrm>
          <a:prstGeom prst="donut">
            <a:avLst>
              <a:gd name="adj" fmla="val 5250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D70E7-34F2-77C9-8071-F42172F0878E}"/>
              </a:ext>
            </a:extLst>
          </p:cNvPr>
          <p:cNvSpPr txBox="1"/>
          <p:nvPr/>
        </p:nvSpPr>
        <p:spPr>
          <a:xfrm>
            <a:off x="8229589" y="3863082"/>
            <a:ext cx="394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Better security guarantees! (Assuming </a:t>
            </a:r>
            <a:r>
              <a:rPr lang="en-US" b="1" dirty="0">
                <a:solidFill>
                  <a:srgbClr val="92D050"/>
                </a:solidFill>
              </a:rPr>
              <a:t>exponential</a:t>
            </a:r>
            <a:r>
              <a:rPr lang="en-US" dirty="0">
                <a:solidFill>
                  <a:srgbClr val="92D050"/>
                </a:solidFill>
              </a:rPr>
              <a:t> hardness, widely believed.)</a:t>
            </a: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351C596E-4121-F080-8672-C5EC997E2413}"/>
              </a:ext>
            </a:extLst>
          </p:cNvPr>
          <p:cNvSpPr/>
          <p:nvPr/>
        </p:nvSpPr>
        <p:spPr>
          <a:xfrm>
            <a:off x="4478405" y="4691270"/>
            <a:ext cx="2952751" cy="2166730"/>
          </a:xfrm>
          <a:prstGeom prst="donut">
            <a:avLst>
              <a:gd name="adj" fmla="val 5250"/>
            </a:avLst>
          </a:prstGeom>
          <a:solidFill>
            <a:srgbClr val="C0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FAB92-EAE7-FB4B-6169-55BE965EC091}"/>
              </a:ext>
            </a:extLst>
          </p:cNvPr>
          <p:cNvSpPr txBox="1"/>
          <p:nvPr/>
        </p:nvSpPr>
        <p:spPr>
          <a:xfrm>
            <a:off x="2544417" y="3724582"/>
            <a:ext cx="3551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Barriers to proving exponential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hardness from, for example, the Exponential Time Hypothesis 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08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3" grpId="0" animBg="1"/>
      <p:bldP spid="4" grpId="0"/>
      <p:bldP spid="6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5EB8-C959-E011-2FD1-EA2EDF44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7493" y="2561672"/>
            <a:ext cx="2937013" cy="132556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BB3D04-8F21-56C8-EE4A-E1DF58C8AFDB}"/>
              </a:ext>
            </a:extLst>
          </p:cNvPr>
          <p:cNvSpPr txBox="1"/>
          <p:nvPr/>
        </p:nvSpPr>
        <p:spPr>
          <a:xfrm>
            <a:off x="3387585" y="3887235"/>
            <a:ext cx="563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(What approximation problem are we talking about?!)</a:t>
            </a:r>
          </a:p>
        </p:txBody>
      </p:sp>
    </p:spTree>
    <p:extLst>
      <p:ext uri="{BB962C8B-B14F-4D97-AF65-F5344CB8AC3E}">
        <p14:creationId xmlns:p14="http://schemas.microsoft.com/office/powerpoint/2010/main" val="297436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9F77-3809-43FC-BE5E-7FC3354F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5B9EDF-7D76-5B3A-8748-2E0AEB02F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880" y="1683385"/>
                <a:ext cx="10515600" cy="485437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 </a:t>
                </a:r>
                <a:r>
                  <a:rPr lang="en-US" i="1" dirty="0"/>
                  <a:t>lattice </a:t>
                </a:r>
                <a:r>
                  <a:rPr lang="en-US" dirty="0"/>
                  <a:t>is a set of the form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are linearly independent.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≔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US" dirty="0"/>
                  <a:t>.  (The length of a shortest nonzero vector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-approximate Shortest Vector Problem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-SVP): given a </a:t>
                </a:r>
                <a:r>
                  <a:rPr lang="en-US" i="1" dirty="0"/>
                  <a:t>basis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/>
                  <a:t> and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decide whether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		or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5B9EDF-7D76-5B3A-8748-2E0AEB02F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880" y="1683385"/>
                <a:ext cx="10515600" cy="4854370"/>
              </a:xfrm>
              <a:blipFill>
                <a:blip r:embed="rId2"/>
                <a:stretch>
                  <a:fillRect l="-965" t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220F217-7C10-F5ED-A486-6E5DB06394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22917" y="320245"/>
            <a:ext cx="4592419" cy="29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6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5EDE-0709-3D7A-0705-65E9F88F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</p:spPr>
        <p:txBody>
          <a:bodyPr/>
          <a:lstStyle/>
          <a:p>
            <a:r>
              <a:rPr lang="en-US" dirty="0"/>
              <a:t>Lattice Cryptography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FF735-B33D-3ED5-E9C7-07BD36202B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7742"/>
                <a:ext cx="10515600" cy="47975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Cryptography that is</a:t>
                </a:r>
              </a:p>
              <a:p>
                <a:pPr lvl="1"/>
                <a:r>
                  <a:rPr lang="en-US" dirty="0"/>
                  <a:t>Believed post-quantum secure (and recently standardized by NIST for that reason [</a:t>
                </a:r>
                <a:r>
                  <a:rPr lang="en-US" dirty="0">
                    <a:solidFill>
                      <a:schemeClr val="accent1"/>
                    </a:solidFill>
                  </a:rPr>
                  <a:t>NIST22</a:t>
                </a:r>
                <a:r>
                  <a:rPr lang="en-US" dirty="0"/>
                  <a:t>]).</a:t>
                </a:r>
              </a:p>
              <a:p>
                <a:pPr lvl="1"/>
                <a:r>
                  <a:rPr lang="en-US" dirty="0"/>
                  <a:t>Based on worst-case assumptions as opposed to average-case ones [</a:t>
                </a:r>
                <a:r>
                  <a:rPr lang="en-US" dirty="0">
                    <a:solidFill>
                      <a:schemeClr val="accent1"/>
                    </a:solidFill>
                  </a:rPr>
                  <a:t>Ajt96, Reg05, MR07, Pei09</a:t>
                </a:r>
                <a:r>
                  <a:rPr lang="en-US" dirty="0"/>
                  <a:t>].</a:t>
                </a:r>
              </a:p>
              <a:p>
                <a:pPr lvl="1"/>
                <a:r>
                  <a:rPr lang="en-US" dirty="0"/>
                  <a:t>Enabling advanced constructions, most notably Fully Homomorphic Encryption (FHE) [</a:t>
                </a:r>
                <a:r>
                  <a:rPr lang="en-US" dirty="0">
                    <a:solidFill>
                      <a:schemeClr val="accent1"/>
                    </a:solidFill>
                  </a:rPr>
                  <a:t>Gen09, BV11</a:t>
                </a:r>
                <a:r>
                  <a:rPr lang="en-US" dirty="0"/>
                  <a:t>].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Why “beyond Polynomial Time”?</a:t>
                </a:r>
              </a:p>
              <a:p>
                <a:pPr lvl="1"/>
                <a:r>
                  <a:rPr lang="en-US" dirty="0"/>
                  <a:t>Widely believed that the fastest algorithms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/>
                  <a:t>-SVP run in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Assumed in setting parameters!</a:t>
                </a:r>
              </a:p>
              <a:p>
                <a:pPr lvl="1"/>
                <a:r>
                  <a:rPr lang="en-US" dirty="0"/>
                  <a:t>If we’re making this assumption in practice, we should make use of it in theory for better security guarantees. </a:t>
                </a:r>
              </a:p>
              <a:p>
                <a:pPr lvl="1"/>
                <a:r>
                  <a:rPr lang="en-US" dirty="0"/>
                  <a:t>We should also try to prove (conditional) exponential hardness.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FF735-B33D-3ED5-E9C7-07BD36202B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7742"/>
                <a:ext cx="10515600" cy="4797538"/>
              </a:xfrm>
              <a:blipFill>
                <a:blip r:embed="rId2"/>
                <a:stretch>
                  <a:fillRect l="-965" t="-2375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567EAA21-5DD8-BE85-7CA7-E3AF494388F7}"/>
              </a:ext>
            </a:extLst>
          </p:cNvPr>
          <p:cNvSpPr txBox="1">
            <a:spLocks/>
          </p:cNvSpPr>
          <p:nvPr/>
        </p:nvSpPr>
        <p:spPr>
          <a:xfrm>
            <a:off x="1163320" y="6709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(or, why is SVP so important?)</a:t>
            </a:r>
          </a:p>
        </p:txBody>
      </p:sp>
    </p:spTree>
    <p:extLst>
      <p:ext uri="{BB962C8B-B14F-4D97-AF65-F5344CB8AC3E}">
        <p14:creationId xmlns:p14="http://schemas.microsoft.com/office/powerpoint/2010/main" val="203124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5EB8-C959-E011-2FD1-EA2EDF44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820" y="2571611"/>
            <a:ext cx="10092359" cy="1325563"/>
          </a:xfrm>
        </p:spPr>
        <p:txBody>
          <a:bodyPr/>
          <a:lstStyle/>
          <a:p>
            <a:pPr algn="ctr"/>
            <a:r>
              <a:rPr lang="en-US" dirty="0"/>
              <a:t>Results and Implications</a:t>
            </a:r>
          </a:p>
        </p:txBody>
      </p:sp>
    </p:spTree>
    <p:extLst>
      <p:ext uri="{BB962C8B-B14F-4D97-AF65-F5344CB8AC3E}">
        <p14:creationId xmlns:p14="http://schemas.microsoft.com/office/powerpoint/2010/main" val="175342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53D3-EB6C-46E9-4C49-BBB85A28C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03" y="16642"/>
            <a:ext cx="10515600" cy="1325563"/>
          </a:xfrm>
        </p:spPr>
        <p:txBody>
          <a:bodyPr/>
          <a:lstStyle/>
          <a:p>
            <a:r>
              <a:rPr lang="en-US" dirty="0"/>
              <a:t>Security Guarantees</a:t>
            </a:r>
          </a:p>
        </p:txBody>
      </p:sp>
      <p:pic>
        <p:nvPicPr>
          <p:cNvPr id="17" name="Picture 16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624B71B1-B690-A8D3-F636-087B67BC4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060" y="1219286"/>
            <a:ext cx="6198781" cy="2381856"/>
          </a:xfrm>
          <a:prstGeom prst="rect">
            <a:avLst/>
          </a:prstGeom>
        </p:spPr>
      </p:pic>
      <p:pic>
        <p:nvPicPr>
          <p:cNvPr id="21" name="Content Placeholder 20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73AB4E58-618A-67E5-5180-834B68C72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30706" y="4160705"/>
            <a:ext cx="5451487" cy="238839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F160EA-E45E-8F49-3487-2B0313F6F361}"/>
                  </a:ext>
                </a:extLst>
              </p:cNvPr>
              <p:cNvSpPr txBox="1"/>
              <p:nvPr/>
            </p:nvSpPr>
            <p:spPr>
              <a:xfrm>
                <a:off x="6577152" y="805086"/>
                <a:ext cx="2358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poly(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)-time world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F160EA-E45E-8F49-3487-2B0313F6F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152" y="805086"/>
                <a:ext cx="2358594" cy="369332"/>
              </a:xfrm>
              <a:prstGeom prst="rect">
                <a:avLst/>
              </a:prstGeom>
              <a:blipFill>
                <a:blip r:embed="rId4"/>
                <a:stretch>
                  <a:fillRect l="-1604" t="-6667" r="-160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8D3FCB-EF9B-F6F5-9C9B-5985663F90A5}"/>
                  </a:ext>
                </a:extLst>
              </p:cNvPr>
              <p:cNvSpPr txBox="1"/>
              <p:nvPr/>
            </p:nvSpPr>
            <p:spPr>
              <a:xfrm>
                <a:off x="6749250" y="3791373"/>
                <a:ext cx="2014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-time world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8D3FCB-EF9B-F6F5-9C9B-5985663F9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250" y="3791373"/>
                <a:ext cx="2014398" cy="369332"/>
              </a:xfrm>
              <a:prstGeom prst="rect">
                <a:avLst/>
              </a:prstGeom>
              <a:blipFill>
                <a:blip r:embed="rId5"/>
                <a:stretch>
                  <a:fillRect l="-2500" t="-6667" r="-125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nut 24">
            <a:extLst>
              <a:ext uri="{FF2B5EF4-FFF2-40B4-BE49-F238E27FC236}">
                <a16:creationId xmlns:a16="http://schemas.microsoft.com/office/drawing/2014/main" id="{E5204AEA-ADE2-AFC8-6D5C-6B6E5F1DFF32}"/>
              </a:ext>
            </a:extLst>
          </p:cNvPr>
          <p:cNvSpPr/>
          <p:nvPr/>
        </p:nvSpPr>
        <p:spPr>
          <a:xfrm>
            <a:off x="4167963" y="4150072"/>
            <a:ext cx="7155711" cy="2686708"/>
          </a:xfrm>
          <a:prstGeom prst="donut">
            <a:avLst>
              <a:gd name="adj" fmla="val 5250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08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43155</TotalTime>
  <Words>633</Words>
  <Application>Microsoft Macintosh PowerPoint</Application>
  <PresentationFormat>Widescreen</PresentationFormat>
  <Paragraphs>85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Office Theme</vt:lpstr>
      <vt:lpstr>Lattice Problems beyond Polynomial Time</vt:lpstr>
      <vt:lpstr>Organization</vt:lpstr>
      <vt:lpstr>Overview</vt:lpstr>
      <vt:lpstr>Approximating a certain important problem…</vt:lpstr>
      <vt:lpstr>Background</vt:lpstr>
      <vt:lpstr>Lattices</vt:lpstr>
      <vt:lpstr>Lattice Cryptography</vt:lpstr>
      <vt:lpstr>Results and Implications</vt:lpstr>
      <vt:lpstr>Security Guarantees</vt:lpstr>
      <vt:lpstr>Hardness Barriers</vt:lpstr>
      <vt:lpstr>Example: coAM</vt:lpstr>
      <vt:lpstr>Example: coAM</vt:lpstr>
      <vt:lpstr>Thanks for listening (from all of us)!</vt:lpstr>
      <vt:lpstr>Improved security guarantees</vt:lpstr>
      <vt:lpstr>Hardness Barriers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Lattice Problems beyond Polynomial Time</dc:title>
  <dc:creator>Spencer Peters</dc:creator>
  <cp:lastModifiedBy>Spencer Peters</cp:lastModifiedBy>
  <cp:revision>4</cp:revision>
  <dcterms:created xsi:type="dcterms:W3CDTF">2023-05-23T19:37:34Z</dcterms:created>
  <dcterms:modified xsi:type="dcterms:W3CDTF">2023-12-07T16:44:30Z</dcterms:modified>
</cp:coreProperties>
</file>