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variety,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skew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Chicago</a:t>
            </a:r>
            <a:r>
              <a:rPr/>
              <a:t> </a:t>
            </a:r>
            <a:r>
              <a:rPr/>
              <a:t>Airbnb</a:t>
            </a:r>
            <a:r>
              <a:rPr/>
              <a:t> </a:t>
            </a:r>
            <a:r>
              <a:rPr/>
              <a:t>Listings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Looks reasonably even.</a:t>
            </a:r>
          </a:p>
          <a:p>
            <a:pPr lvl="0" marL="0" indent="0">
              <a:buNone/>
            </a:pPr>
            <a:r>
              <a:rPr/>
              <a:t>Reviews per month: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summary_stats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reviews_per_month)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Total Count:  500 
## N:  426 
## Minimum:  0.05 
## Maximum:  9.75 
## Mean:  2.135563 
## Standard Deviation:  1.960553 
## Median:  1.485 
## Quantiles: 
##    0%   25%   50%   75%  100% 
## 0.050 0.620 1.485 3.245 9.750 
## IQR:  2.625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(airbnb_clean,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(reviews_per_month))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"Reviews Per Month"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"Reviews Per Month Distribution"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`stat_bin()` using `bins = 30`. Pick better value with `binwidth`.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74 rows containing non-finite values (stat_bin).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ggmap</a:t>
            </a:r>
            <a:r>
              <a:rPr sz="1800">
                <a:latin typeface="Courier"/>
              </a:rPr>
              <a:t>(m)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longitude,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latitude,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price_category),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75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coord_sf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87.8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-87.5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41.73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42.05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expand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"Price Categories Mapped"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"Latitude"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"Longitude"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"Price Category"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palette=</a:t>
            </a:r>
            <a:r>
              <a:rPr sz="1800">
                <a:solidFill>
                  <a:srgbClr val="4070A0"/>
                </a:solidFill>
                <a:latin typeface="Courier"/>
              </a:rPr>
              <a:t>"Dark2"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Coordinate system already present. Adding new coordinate system, which will replace the existing one.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2 rows containing missing values (geom_point).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reorder</a:t>
            </a:r>
            <a:r>
              <a:rPr sz="1800">
                <a:latin typeface="Courier"/>
              </a:rPr>
              <a:t>(neighbourhood,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price),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price))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stat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"summary"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fun.y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4070A0"/>
                </a:solidFill>
                <a:latin typeface="Courier"/>
              </a:rPr>
              <a:t>'Light Blue'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angle=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0.95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vjust=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price),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"Neighbourhoods By Mean Price"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Price ($)"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"Neighbourhood"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stat_summary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label=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(..y..,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)), </a:t>
            </a:r>
            <a:r>
              <a:rPr sz="1800">
                <a:solidFill>
                  <a:srgbClr val="902000"/>
                </a:solidFill>
                <a:latin typeface="Courier"/>
              </a:rPr>
              <a:t>fun.y=</a:t>
            </a:r>
            <a:r>
              <a:rPr sz="1800">
                <a:latin typeface="Courier"/>
              </a:rPr>
              <a:t>mean, </a:t>
            </a:r>
            <a:r>
              <a:rPr sz="1800">
                <a:solidFill>
                  <a:srgbClr val="902000"/>
                </a:solidFill>
                <a:latin typeface="Courier"/>
              </a:rPr>
              <a:t>geom=</a:t>
            </a:r>
            <a:r>
              <a:rPr sz="1800">
                <a:solidFill>
                  <a:srgbClr val="4070A0"/>
                </a:solidFill>
                <a:latin typeface="Courier"/>
              </a:rPr>
              <a:t>"text"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angle=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#the labels on each bar were made using code similar to the one from user agstudy on stack over flow here: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#https://stackoverflow.com/questions/20139978/ggplot2-label-values-of-barplot-that-uses-fun-y-mean-of-stat-summary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ggmap</a:t>
            </a:r>
            <a:r>
              <a:rPr sz="1800">
                <a:latin typeface="Courier"/>
              </a:rPr>
              <a:t>(m)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longitude,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latitude,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room_type),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75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coord_sf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87.8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-87.5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41.73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42.05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expand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"Room Types Mapped"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"Latitude"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"Longitude"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"Room Type"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palette=</a:t>
            </a:r>
            <a:r>
              <a:rPr sz="1800">
                <a:solidFill>
                  <a:srgbClr val="4070A0"/>
                </a:solidFill>
                <a:latin typeface="Courier"/>
              </a:rPr>
              <a:t>"Dark2"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Coordinate system already present. Adding new coordinate system, which will replace the existing one.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2 rows containing missing values (geom_point).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reorder</a:t>
            </a:r>
            <a:r>
              <a:rPr sz="1800">
                <a:latin typeface="Courier"/>
              </a:rPr>
              <a:t>(neighbourhood,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price),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room_type))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position=</a:t>
            </a:r>
            <a:r>
              <a:rPr sz="1800">
                <a:solidFill>
                  <a:srgbClr val="4070A0"/>
                </a:solidFill>
                <a:latin typeface="Courier"/>
              </a:rPr>
              <a:t>"fill"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angle=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0.95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vjust=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"Neighbourhood Room Types Ordered by Mean Price Descending"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"Room Type %"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"Neighbourhood"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4070A0"/>
                </a:solidFill>
                <a:latin typeface="Courier"/>
              </a:rPr>
              <a:t>"Room Type"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palette=</a:t>
            </a:r>
            <a:r>
              <a:rPr sz="1800">
                <a:solidFill>
                  <a:srgbClr val="4070A0"/>
                </a:solidFill>
                <a:latin typeface="Courier"/>
              </a:rPr>
              <a:t>"Set2"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br/>
            <a:r>
              <a:rPr sz="1800">
                <a:latin typeface="Courier"/>
              </a:rPr>
              <a:t>airbnb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"airbnb.csv"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(airbnb)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'data.frame':    500 obs. of  63 variables:
##  $ id                         : int  14843458 722570 8153968 18327990 12673204 10344726 5737004 16826474 5414283 8610501 ...
##  $ listing_url                : Factor w/ 500 levels "https://www.airbnb.com/rooms/10043106",..: 131 431 453 316 56 4 391 243 381 464 ...
##  $ name                       : Factor w/ 500 levels "#61  King Arthurs Court",..: 177 302 191 410 119 124 151 193 179 17 ...
##  $ summary                    : Factor w/ 492 levels "","- Townhome 150 yds (2 min walk) from McCormick Place - Free Parking - Huge Room with queen bed (and futon) - Pr"| __truncated__,..: 124 1 283 421 463 126 280 292 323 175 ...
##  $ space                      : Factor w/ 366 levels "","- This is a great, two bedroom, one bathroom home on the 1st floor of a four unit building. The first bedroom h"| __truncated__,..: 250 78 349 1 176 107 170 6 365 51 ...
##  $ description                : Factor w/ 499 levels "- Townhome 150 yds (2 min walk) from McCormick Place - Free Parking - Huge Room with queen bed (and futon) - Pr"| __truncated__,..: 127 117 286 427 470 129 283 295 326 178 ...
##  $ neighborhood_overview      : Factor w/ 331 levels "","------------------------------------------------------------------------------ SUPER CONVENIENT LOCATION!!! ---"| __truncated__,..: 102 1 119 1 86 186 187 3 82 220 ...
##  $ notes                      : Factor w/ 225 levels "","- Any short-term stays of 3 or lesser nights (over a weekend) may be assessed a surcharge",..: 100 1 211 1 143 92 1 3 73 1 ...
##  $ transit                    : Factor w/ 346 levels "","- 1 min walk to the Lawrence Red Line station - 1 mile from Metra station (commuter rail) - Divvy Bike station "| __truncated__,..: 227 1 269 1 59 100 300 9 131 252 ...
##  $ access                     : Factor w/ 315 levels "","#94 is the door code. How to receive keys will be arranged ahead of time.",..: 194 1 312 1 163 297 1 52 172 22 ...
##  $ interaction                : Factor w/ 313 levels "","24/7 access to the host via phone, text, or email.",..: 301 1 300 1 121 178 1 223 103 198 ...
##  $ house_rules                : Factor w/ 318 levels "","-- Not handicap accessible (there are 59 stairs - no elevator!)",..: 107 151 41 225 98 176 267 236 55 143 ...
##  $ host_id                    : int  20653807 3731751 16500117 6903096 34473759 45766549 29751294 111964625 2768284 37417772 ...
##  $ host_url                   : Factor w/ 461 levels "https://www.airbnb.com/users/show/100027760",..: 106 205 82 369 185 264 156 33 143 206 ...
##  $ host_name                  : Factor w/ 365 levels "Aama","Aamir",..: 170 211 314 117 206 327 111 208 68 218 ...
##  $ host_since                 : Factor w/ 413 levels "01/02/2016","01/02/2017",..: 281 319 170 181 161 323 80 15 199 205 ...
##  $ host_location              : Factor w/ 31 levels "Barrington, Illinois, United States",..: 16 7 7 26 7 7 7 7 7 7 ...
##  $ host_about                 : Factor w/ 319 levels "","\"Depth and breadth are crucial to creativity.\" -Adam M Grant \n\nChicago native. Buckeye nation.",..: 314 295 122 192 173 309 1 292 34 12 ...
##  $ host_response_rate         : Factor w/ 32 levels "0%","100%","33%",..: 2 2 2 2 2 2 32 2 2 10 ...
##  $ host_is_superhost          : Factor w/ 2 levels "f","t": 1 1 2 1 2 1 1 1 2 1 ...
##  $ host_neighbourhood         : Factor w/ 61 levels "","Albany Park",..: 1 28 1 1 28 28 28 28 1 21 ...
##  $ host_verifications         : Factor w/ 82 levels "['email', 'phone', 'amex', 'reviews', 'kba', 'work_email']",..: 23 71 24 76 71 71 71 26 70 76 ...
##  $ host_has_profile_pic       : Factor w/ 2 levels "f","t": 2 2 2 2 2 2 2 2 2 2 ...
##  $ host_identity_verified     : Factor w/ 2 levels "f","t": 2 2 2 1 2 2 2 1 2 1 ...
##  $ street                     : Factor w/ 126 levels "Albany Park, Chicago, IL 60625, United States",..: 31 66 31 31 66 67 67 66 26 56 ...
##  $ neighbourhood              : Factor w/ 45 levels "Albany Park",..: 20 20 20 20 20 20 20 20 14 14 ...
##  $ latitude                   : num  42 42 42 42 42 ...
##  $ longitude                  : num  -87.7 -87.7 -87.7 -87.7 -87.7 ...
##  $ is_location_exact          : Factor w/ 2 levels "f","t": 1 2 1 1 2 2 2 2 1 2 ...
##  $ room_type                  : Factor w/ 3 levels "Entire home/apt",..: 1 1 2 1 1 1 1 1 2 1 ...
##  $ accommodates               : int  3 4 4 2 3 3 2 6 2 4 ...
##  $ bathrooms                  : num  1 2 1 1 1 1 1 2 1 1 ...
##  $ bedrooms                   : int  1 2 1 1 2 0 1 3 1 1 ...
##  $ beds                       : int  1 2 2 1 2 2 1 4 1 2 ...
##  $ bed_type                   : Factor w/ 5 levels "Airbed","Couch",..: 5 5 5 5 5 5 5 5 5 1 ...
##  $ amenities                  : Factor w/ 495 levels "{\"Air conditioning\",Kitchen,\"Pets allowed\",Heating,\"Family/kid friendly\",\"Smoke detector\",\"Carbon mono"| __truncated__,..: 428 151 189 12 375 92 68 155 187 436 ...
##  $ price                      : int  69 139 65 80 150 83 85 85 59 120 ...
##  $ monthly_price              : int  NA NA 1600 NA NA 695 NA NA 1470 NA ...
##  $ security_deposit           : int  NA 300 NA NA NA NA NA 150 NA NA ...
##  $ cleaning_fee               : int  20 80 15 NA 35 NA NA 59 20 NA ...
##  $ guests_included            : int  1 3 2 1 1 2 1 2 2 4 ...
##  $ price_extra_people         : int  48 20 10 0 0 10 0 15 0 25 ...
##  $ maximum_nights             : int  14 21 1125 1125 1125 1125 1125 1125 31 1125 ...
##  $ calendar_updated           : Factor w/ 22 levels "1 week ago","12 months ago",..: 19 5 5 5 5 19 16 21 15 8 ...
##  $ availability_30            : int  6 1 16 0 0 0 0 9 8 11 ...
##  $ availability_60            : int  7 1 43 0 8 3 0 15 36 23 ...
##  $ availability_90            : int  13 5 73 0 19 16 0 15 61 30 ...
##  $ availability_365           : int  13 280 73 129 19 73 0 46 332 305 ...
##  $ review_scores_cleanliness  : int  9 10 10 NA 10 10 10 8 10 9 ...
##  $ review_scores_communication: int  10 10 10 NA 10 10 10 10 10 10 ...
##  $ review_scores_value        : int  10 10 10 NA 10 10 10 10 10 9 ...
##  $ instant_bookable           : Factor w/ 2 levels "f","t": 1 1 1 2 1 1 1 1 1 1 ...
##  $ cancellation_policy        : Factor w/ 3 levels "flexible","moderate",..: 1 2 2 1 2 2 2 3 2 1 ...
##  $ reviews_per_month          : num  0.96 0.29 2.61 NA 0.43 2.28 0.16 6.32 3.47 1.58 ...
##  $ cable_tv                   : Factor w/ 2 levels "No","Yes": 1 2 2 1 1 1 1 2 2 1 ...
##  $ wireless_internet          : Factor w/ 2 levels "No","Yes": 2 2 2 1 2 2 2 2 2 2 ...
##  $ kitchen                    : Factor w/ 2 levels "No","Yes": 2 2 2 1 2 2 2 2 2 2 ...
##  $ pets_allowed               : Factor w/ 2 levels "No","Yes": 1 1 1 1 1 1 1 1 1 2 ...
##  $ breakfast                  : Factor w/ 2 levels "No","Yes": 1 1 1 1 1 2 1 1 2 1 ...
##  $ heating                    : Factor w/ 2 levels "No","Yes": 2 2 2 1 2 2 1 2 2 2 ...
##  $ X24.hour_checkin           : Factor w/ 2 levels "No","Yes": 1 1 1 1 2 1 1 2 2 2 ...
##  $ smoking_allowed            : Factor w/ 2 levels "No","Yes": 1 1 1 1 1 1 2 1 1 1 ...
##  $ smoking_allowed.2          : int  0 0 0 0 0 0 1 0 0 0 ...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Setting descriptions, URLS, to character types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ggmap</a:t>
            </a:r>
            <a:r>
              <a:rPr sz="1800">
                <a:latin typeface="Courier"/>
              </a:rPr>
              <a:t>(m)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longitude,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latitude,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(bedrooms)),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75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coord_sf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87.8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-87.5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41.73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42.05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expand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"# of Bedrooms Mapped"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"Latitude"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"Longitude"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"Bedrooms"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palette=</a:t>
            </a:r>
            <a:r>
              <a:rPr sz="1800">
                <a:solidFill>
                  <a:srgbClr val="4070A0"/>
                </a:solidFill>
                <a:latin typeface="Courier"/>
              </a:rPr>
              <a:t>"Set1"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Coordinate system already present. Adding new coordinate system, which will replace the existing one.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3 rows containing missing values (geom_point).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reorder</a:t>
            </a:r>
            <a:r>
              <a:rPr sz="1800">
                <a:latin typeface="Courier"/>
              </a:rPr>
              <a:t>(neighbourhood,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price),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bedrooms))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stat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"summary"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fun.y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4070A0"/>
                </a:solidFill>
                <a:latin typeface="Courier"/>
              </a:rPr>
              <a:t>'Light Blue'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angle=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0.95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vjust=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"Mean Bedrooms per Neighbourhood Sorted by Mean Price Descending"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Bedrooms"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"Neighbourhood"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stat_summary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label=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(..y..,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)), </a:t>
            </a:r>
            <a:r>
              <a:rPr sz="1800">
                <a:solidFill>
                  <a:srgbClr val="902000"/>
                </a:solidFill>
                <a:latin typeface="Courier"/>
              </a:rPr>
              <a:t>fun.y=</a:t>
            </a:r>
            <a:r>
              <a:rPr sz="1800">
                <a:latin typeface="Courier"/>
              </a:rPr>
              <a:t>mean, </a:t>
            </a:r>
            <a:r>
              <a:rPr sz="1800">
                <a:solidFill>
                  <a:srgbClr val="902000"/>
                </a:solidFill>
                <a:latin typeface="Courier"/>
              </a:rPr>
              <a:t>geom=</a:t>
            </a:r>
            <a:r>
              <a:rPr sz="1800">
                <a:solidFill>
                  <a:srgbClr val="4070A0"/>
                </a:solidFill>
                <a:latin typeface="Courier"/>
              </a:rPr>
              <a:t>"text"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-0.5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1 rows containing non-finite values (stat_summary).
## Warning: Removed 1 rows containing non-finite values (stat_summary).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ggmap</a:t>
            </a:r>
            <a:r>
              <a:rPr sz="1800">
                <a:latin typeface="Courier"/>
              </a:rPr>
              <a:t>(m)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longitude,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latitude,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(accommodates)),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75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coord_sf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87.8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-87.5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41.73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42.05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expand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"Accomodations for # of People"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"Latitude"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"Longitude"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"# of People"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Coordinate system already present. Adding new coordinate system, which will replace the existing one.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2 rows containing missing values (geom_point).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airbnb_clean2,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reorder</a:t>
            </a:r>
            <a:r>
              <a:rPr sz="1800">
                <a:latin typeface="Courier"/>
              </a:rPr>
              <a:t>(neighbourhood,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price),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accommodates))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stat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"summary"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fun.y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4070A0"/>
                </a:solidFill>
                <a:latin typeface="Courier"/>
              </a:rPr>
              <a:t>'Light Blue'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angle=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0.95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vjust=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accommodates),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"Mean # of Guest Accommodations per Neighbourhood Ordered by Mean Price"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"Mean Accommodations"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"Neighbourhood"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stat_summary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label=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(..y..,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)), </a:t>
            </a:r>
            <a:r>
              <a:rPr sz="1800">
                <a:solidFill>
                  <a:srgbClr val="902000"/>
                </a:solidFill>
                <a:latin typeface="Courier"/>
              </a:rPr>
              <a:t>fun.y=</a:t>
            </a:r>
            <a:r>
              <a:rPr sz="1800">
                <a:latin typeface="Courier"/>
              </a:rPr>
              <a:t>mean, </a:t>
            </a:r>
            <a:r>
              <a:rPr sz="1800">
                <a:solidFill>
                  <a:srgbClr val="902000"/>
                </a:solidFill>
                <a:latin typeface="Courier"/>
              </a:rPr>
              <a:t>geom=</a:t>
            </a:r>
            <a:r>
              <a:rPr sz="1800">
                <a:solidFill>
                  <a:srgbClr val="4070A0"/>
                </a:solidFill>
                <a:latin typeface="Courier"/>
              </a:rPr>
              <a:t>"text"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angle=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Several of the variables here come in the form of long text descriptions from which useful information can be pulled with some effort. [Kaleb]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airbnb_char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airbnb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mutate_at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), as.character)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Set numerics where they're needed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airbnb_char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host_response_rate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str_remove</a:t>
            </a:r>
            <a:r>
              <a:rPr sz="1800">
                <a:latin typeface="Courier"/>
              </a:rPr>
              <a:t>(airbnb_char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host_response_rate, </a:t>
            </a:r>
            <a:r>
              <a:rPr sz="1800">
                <a:solidFill>
                  <a:srgbClr val="4070A0"/>
                </a:solidFill>
                <a:latin typeface="Courier"/>
              </a:rPr>
              <a:t>"%"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NAs introduced by coercion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all others should be properly formatted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Set boolean columns</a:t>
            </a:r>
            <a:br/>
            <a:r>
              <a:rPr sz="1800">
                <a:latin typeface="Courier"/>
              </a:rPr>
              <a:t>airbnb_char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airbnb_char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mutate_at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55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62</a:t>
            </a:r>
            <a:r>
              <a:rPr sz="1800">
                <a:latin typeface="Courier"/>
              </a:rPr>
              <a:t>), as.character) </a:t>
            </a:r>
            <a:r>
              <a:rPr sz="1800" i="1">
                <a:solidFill>
                  <a:srgbClr val="60A0B0"/>
                </a:solidFill>
                <a:latin typeface="Courier"/>
              </a:rPr>
              <a:t># R won't reassign unless column is of character type</a:t>
            </a:r>
            <a:br/>
            <a:r>
              <a:rPr sz="1800">
                <a:latin typeface="Courier"/>
              </a:rPr>
              <a:t>airbnb_char[airbnb_char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"false"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true and false are parseable by as.logical</a:t>
            </a:r>
            <a:br/>
            <a:r>
              <a:rPr sz="1800">
                <a:latin typeface="Courier"/>
              </a:rPr>
              <a:t>airbnb_char[airbnb_char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"false"</a:t>
            </a:r>
            <a:br/>
            <a:r>
              <a:rPr sz="1800">
                <a:latin typeface="Courier"/>
              </a:rPr>
              <a:t>airbnb_char[airbnb_char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"t"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"true"</a:t>
            </a:r>
            <a:br/>
            <a:r>
              <a:rPr sz="1800">
                <a:latin typeface="Courier"/>
              </a:rPr>
              <a:t>airbnb_char[airbnb_char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"true"</a:t>
            </a:r>
            <a:br/>
            <a:r>
              <a:rPr sz="1800">
                <a:latin typeface="Courier"/>
              </a:rPr>
              <a:t>airbnb_clean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airbnb_char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mutate_at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55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62</a:t>
            </a:r>
            <a:r>
              <a:rPr sz="1800">
                <a:latin typeface="Courier"/>
              </a:rPr>
              <a:t>), as.logical)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boolean values are set to be TRUE and FALSE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Set missing values to NA</a:t>
            </a:r>
            <a:br/>
            <a:r>
              <a:rPr sz="1800">
                <a:latin typeface="Courier"/>
              </a:rPr>
              <a:t>airbnb_clean[airbnb_clean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Note: this should work for both character and factor variables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Setting dates to date types</a:t>
            </a:r>
            <a:br/>
            <a:r>
              <a:rPr sz="1800">
                <a:latin typeface="Courier"/>
              </a:rPr>
              <a:t>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host_since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host_since, </a:t>
            </a:r>
            <a:r>
              <a:rPr sz="1800">
                <a:solidFill>
                  <a:srgbClr val="902000"/>
                </a:solidFill>
                <a:latin typeface="Courier"/>
              </a:rPr>
              <a:t>format=</a:t>
            </a:r>
            <a:r>
              <a:rPr sz="1800">
                <a:solidFill>
                  <a:srgbClr val="4070A0"/>
                </a:solidFill>
                <a:latin typeface="Courier"/>
              </a:rPr>
              <a:t>"%m/%d/%Y"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is done last because it breaks slicing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While there are many libraries for this, we can easily whip up a quick summary statistics function</a:t>
            </a:r>
            <a:br/>
            <a:r>
              <a:rPr sz="1800">
                <a:latin typeface="Courier"/>
              </a:rPr>
              <a:t>summary_stats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(variable)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Count: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(variable),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(variable)),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"Minimum: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(variable,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"Maximum: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(variable,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"Mean: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(variable,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"Standard Deviation: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(variable,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"Median: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(variable,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"Quantiles:"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(variable),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"IQR: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IQR</a:t>
            </a:r>
            <a:r>
              <a:rPr sz="1800">
                <a:latin typeface="Courier"/>
              </a:rPr>
              <a:t>(variable,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 of guests accommodated: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summary_stats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accommodates)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Total Count:  500 
## N:  500 
## Minimum:  1 
## Maximum:  16 
## Mean:  3.872 
## Standard Deviation:  2.600219 
## Median:  3 
## Quantiles: 
##   0%  25%  50%  75% 100% 
##    1    2    3    5   16 
## IQR: 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low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medium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high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  <a:br/>
            <a:br/>
            <a:r>
              <a:rPr sz="1800">
                <a:latin typeface="Courier"/>
              </a:rPr>
              <a:t>price_category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vector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length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price))</a:t>
            </a:r>
            <a:br/>
            <a:r>
              <a:rPr sz="1800">
                <a:latin typeface="Courier"/>
              </a:rPr>
              <a:t>lowcheck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low)</a:t>
            </a:r>
            <a:br/>
            <a:r>
              <a:rPr sz="1800">
                <a:latin typeface="Courier"/>
              </a:rPr>
              <a:t>price_category[airbnb_clean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low] =</a:t>
            </a:r>
            <a:r>
              <a:rPr sz="1800">
                <a:solidFill>
                  <a:srgbClr val="4070A0"/>
                </a:solidFill>
                <a:latin typeface="Courier"/>
              </a:rPr>
              <a:t> "low"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(lowcheck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(price_category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"low"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medcheck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low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medium)</a:t>
            </a:r>
            <a:br/>
            <a:r>
              <a:rPr sz="1800">
                <a:latin typeface="Courier"/>
              </a:rPr>
              <a:t>price_category[airbnb_clean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low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medium] =</a:t>
            </a:r>
            <a:r>
              <a:rPr sz="1800">
                <a:solidFill>
                  <a:srgbClr val="4070A0"/>
                </a:solidFill>
                <a:latin typeface="Courier"/>
              </a:rPr>
              <a:t> "medium"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(medcheck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(price_category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"medium"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hicheck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medium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high)</a:t>
            </a:r>
            <a:br/>
            <a:r>
              <a:rPr sz="1800">
                <a:latin typeface="Courier"/>
              </a:rPr>
              <a:t>price_category[airbnb_clean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medium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high] =</a:t>
            </a:r>
            <a:r>
              <a:rPr sz="1800">
                <a:solidFill>
                  <a:srgbClr val="4070A0"/>
                </a:solidFill>
                <a:latin typeface="Courier"/>
              </a:rPr>
              <a:t> "high"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(hicheck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(price_category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"high"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vcheck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high)</a:t>
            </a:r>
            <a:br/>
            <a:r>
              <a:rPr sz="1800">
                <a:latin typeface="Courier"/>
              </a:rPr>
              <a:t>price_category[airbnb_clean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high] =</a:t>
            </a:r>
            <a:r>
              <a:rPr sz="1800">
                <a:solidFill>
                  <a:srgbClr val="4070A0"/>
                </a:solidFill>
                <a:latin typeface="Courier"/>
              </a:rPr>
              <a:t> "very high"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(vcheck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(price_category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"very high"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All checks seem right, let's see if our distribution checks out:</a:t>
            </a:r>
            <a:br/>
            <a:r>
              <a:rPr sz="1800">
                <a:latin typeface="Courier"/>
              </a:rPr>
              <a:t>airbnb_clean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price_category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(price_category, </a:t>
            </a:r>
            <a:r>
              <a:rPr sz="1800">
                <a:solidFill>
                  <a:srgbClr val="902000"/>
                </a:solidFill>
                <a:latin typeface="Courier"/>
              </a:rPr>
              <a:t>levels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"medium"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"high"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"very high"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(airbnb_clean,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(price_category))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"Price Category"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"Price Category Distributions"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Airbnb Listings</dc:title>
  <dc:creator/>
  <cp:keywords/>
  <dcterms:created xsi:type="dcterms:W3CDTF">2019-12-05T04:02:24Z</dcterms:created>
  <dcterms:modified xsi:type="dcterms:W3CDTF">2019-12-05T04:02:24Z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