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7"/>
  </p:notesMasterIdLst>
  <p:sldIdLst>
    <p:sldId id="256" r:id="rId2"/>
    <p:sldId id="270" r:id="rId3"/>
    <p:sldId id="269" r:id="rId4"/>
    <p:sldId id="257" r:id="rId5"/>
    <p:sldId id="260" r:id="rId6"/>
    <p:sldId id="258" r:id="rId7"/>
    <p:sldId id="262" r:id="rId8"/>
    <p:sldId id="265" r:id="rId9"/>
    <p:sldId id="259" r:id="rId10"/>
    <p:sldId id="266" r:id="rId11"/>
    <p:sldId id="267" r:id="rId12"/>
    <p:sldId id="261" r:id="rId13"/>
    <p:sldId id="264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91" d="100"/>
          <a:sy n="91" d="100"/>
        </p:scale>
        <p:origin x="5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2E5884-D039-47F2-9CFC-8A13B60B104A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7438A-A0A4-4A1D-8EDF-2BF7B9FF6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36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7438A-A0A4-4A1D-8EDF-2BF7B9FF605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17438A-A0A4-4A1D-8EDF-2BF7B9FF605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4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1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1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0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5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27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3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6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16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2/11/2021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5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04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30665E-D592-446F-98EB-15F172A2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CA242F-F638-4787-86E1-CC3BF245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914" y="4702835"/>
            <a:ext cx="10801350" cy="9787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Reddit vs. Wall 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0FE5C-C58D-4B8E-9E56-750ECC348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5717566"/>
            <a:ext cx="9470954" cy="533983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By: Spencer Johnson and </a:t>
            </a:r>
            <a:r>
              <a:rPr lang="en-US" sz="1800" dirty="0" err="1">
                <a:solidFill>
                  <a:schemeClr val="bg1"/>
                </a:solidFill>
              </a:rPr>
              <a:t>Keeta</a:t>
            </a:r>
            <a:r>
              <a:rPr lang="en-US" sz="1800" dirty="0">
                <a:solidFill>
                  <a:schemeClr val="bg1"/>
                </a:solidFill>
              </a:rPr>
              <a:t> Vaccaro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A5BBDC-1481-44DB-98EB-6E8562BF9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04" r="2" b="25306"/>
          <a:stretch/>
        </p:blipFill>
        <p:spPr>
          <a:xfrm>
            <a:off x="800100" y="712916"/>
            <a:ext cx="10591800" cy="349189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555080"/>
            <a:ext cx="105918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78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76" y="-49621"/>
            <a:ext cx="10645023" cy="950062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Frequent commentors (% upvotes)</a:t>
            </a:r>
            <a:br>
              <a:rPr lang="en-US" sz="5400" dirty="0">
                <a:solidFill>
                  <a:schemeClr val="bg2"/>
                </a:solidFill>
              </a:rPr>
            </a:br>
            <a:endParaRPr lang="en-US" sz="5400" dirty="0">
              <a:solidFill>
                <a:schemeClr val="bg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556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Pie Graph:</a:t>
            </a:r>
          </a:p>
          <a:p>
            <a:r>
              <a:rPr lang="en-US" dirty="0">
                <a:solidFill>
                  <a:schemeClr val="bg1"/>
                </a:solidFill>
              </a:rPr>
              <a:t>Top 5 Most upvoted of the most frequent commentors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A173E-3B8E-4731-8A8E-E7588155E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2558"/>
            <a:ext cx="5200650" cy="32289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F9C1B-748D-412E-B776-D36194BE2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97" y="2641731"/>
            <a:ext cx="7050203" cy="23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5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Comments vs. Stock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E8820-870D-4E75-97A2-F1BF2E72A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0147"/>
            <a:ext cx="7193358" cy="53139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1911AB-6D97-43A7-8941-DAE46016A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7244" y="4318340"/>
            <a:ext cx="4619208" cy="172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8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Comments vs. Stock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Blue Line: # Of Comments</a:t>
            </a:r>
          </a:p>
          <a:p>
            <a:r>
              <a:rPr lang="en-US" dirty="0">
                <a:solidFill>
                  <a:schemeClr val="bg1"/>
                </a:solidFill>
              </a:rPr>
              <a:t>Red Line: Stock Price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7B19C-A8A9-48E6-B17B-2D9BD2405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4" y="1501951"/>
            <a:ext cx="11929916" cy="4455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ABA6DC-F255-4174-A1E8-5F76FFEA1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34" y="1510632"/>
            <a:ext cx="11929915" cy="445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3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Comments vs. Stock Volume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425ED-D723-4A70-A744-CF225955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18392"/>
            <a:ext cx="8315682" cy="44284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5E09AB-0693-45A5-A943-66A103DDE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82" y="2675259"/>
            <a:ext cx="3876318" cy="287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7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Comments vs. Stock Volume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D0216-C3A2-4964-8210-82C1B66DF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6312"/>
            <a:ext cx="6029324" cy="4466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1CE9BD-EECF-46F2-A5E0-F37F137D3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392" y="1450899"/>
            <a:ext cx="6004539" cy="447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9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Conclusions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While some things were gleamed it seems to be more the start of an endless search for answers.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Further 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Narrow down time frame to see if there is a different relationship between comments and stock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Analyze Insider data on transactions/funds holding to see how much of their transactions moved the stock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Statistical analysis on correlations between comments and volume as well as comments and price movement on multiple timeframes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stocks and more data scraped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Side-thoughts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threads scraped were created just before or during the movement of the stock happened so no previous history can be gathered to compare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More in depth stock data would be needed to do further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Image result for going down the rabbit hole">
            <a:extLst>
              <a:ext uri="{FF2B5EF4-FFF2-40B4-BE49-F238E27FC236}">
                <a16:creationId xmlns:a16="http://schemas.microsoft.com/office/drawing/2014/main" id="{3C06EEC7-56AB-4222-8A9B-E19E1240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949" y="2210455"/>
            <a:ext cx="4568074" cy="2206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78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The “issue”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7175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Groups on Reddit have been manipulating stock prices, creating the momentum to short squeeze hedge funds.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15C5D3-8009-4269-A766-B4F9AB3AC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26" y="1627773"/>
            <a:ext cx="6790945" cy="1630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34BCD-94DF-447D-A820-FB956103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145" y="1265003"/>
            <a:ext cx="5749718" cy="13734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5CE955-C59C-4A56-BB72-E7492D8C9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226" y="4267435"/>
            <a:ext cx="8820150" cy="2095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F4E912-8E7F-4C99-8E57-1C856AA1E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226" y="2838651"/>
            <a:ext cx="6336564" cy="1422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6BA83C-CA4E-4033-80ED-DC242F17A3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9526" y="2418250"/>
            <a:ext cx="6401418" cy="1650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12C857-A4E2-451A-89C6-A9F93C4AD6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0011" y="4032636"/>
            <a:ext cx="7251989" cy="14891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6C4DF-3B4D-4850-827E-86B8372A0D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0541" y="5214948"/>
            <a:ext cx="5910801" cy="16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Concept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7175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Collect Reddit comment data and Stock ticker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most liked commentors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most frequent commentors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# of comments in a day to the stock price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Compare # of comments in a day to the stock price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chemeClr val="bg1"/>
                </a:solidFill>
              </a:rPr>
              <a:t>Main Hypothesis: Determine if the Reddit threads really caused the stock price increase or if there are other variables to consider.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1026" name="Picture 2" descr="Image result for reddit">
            <a:extLst>
              <a:ext uri="{FF2B5EF4-FFF2-40B4-BE49-F238E27FC236}">
                <a16:creationId xmlns:a16="http://schemas.microsoft.com/office/drawing/2014/main" id="{71F3F790-13A7-4685-87C7-3305C348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44" y="3346196"/>
            <a:ext cx="3569549" cy="2673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271C88-D648-482E-BA81-7E7849E1DE32}"/>
              </a:ext>
            </a:extLst>
          </p:cNvPr>
          <p:cNvSpPr txBox="1"/>
          <p:nvPr/>
        </p:nvSpPr>
        <p:spPr>
          <a:xfrm>
            <a:off x="4753483" y="4271853"/>
            <a:ext cx="11307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VS.</a:t>
            </a:r>
          </a:p>
        </p:txBody>
      </p:sp>
      <p:pic>
        <p:nvPicPr>
          <p:cNvPr id="1028" name="Picture 4" descr="Image result for wall street">
            <a:extLst>
              <a:ext uri="{FF2B5EF4-FFF2-40B4-BE49-F238E27FC236}">
                <a16:creationId xmlns:a16="http://schemas.microsoft.com/office/drawing/2014/main" id="{B3172704-569E-4E87-BEAB-8173AE809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34" y="3348230"/>
            <a:ext cx="4770780" cy="267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516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Data 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800100" y="1027284"/>
            <a:ext cx="812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Two sets of data were gathered for this:</a:t>
            </a:r>
          </a:p>
          <a:p>
            <a:r>
              <a:rPr lang="en-US" dirty="0">
                <a:solidFill>
                  <a:schemeClr val="bg1"/>
                </a:solidFill>
              </a:rPr>
              <a:t>	1. Reddit Comment Data using PRAW (Python Reddit API Wrapper)</a:t>
            </a:r>
          </a:p>
          <a:p>
            <a:r>
              <a:rPr lang="en-US" dirty="0">
                <a:solidFill>
                  <a:schemeClr val="bg1"/>
                </a:solidFill>
              </a:rPr>
              <a:t>	2. Daily Stock Data using Yahoo Finance API</a:t>
            </a:r>
          </a:p>
        </p:txBody>
      </p:sp>
      <p:pic>
        <p:nvPicPr>
          <p:cNvPr id="1026" name="Picture 2" descr="Image result for yahoo finance">
            <a:extLst>
              <a:ext uri="{FF2B5EF4-FFF2-40B4-BE49-F238E27FC236}">
                <a16:creationId xmlns:a16="http://schemas.microsoft.com/office/drawing/2014/main" id="{3FF6D77A-046A-4166-AE31-5BAB9A167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687" y="1333181"/>
            <a:ext cx="4129694" cy="20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reddit praw">
            <a:extLst>
              <a:ext uri="{FF2B5EF4-FFF2-40B4-BE49-F238E27FC236}">
                <a16:creationId xmlns:a16="http://schemas.microsoft.com/office/drawing/2014/main" id="{FAA89946-D921-499D-9081-810B685DD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619" y="2015703"/>
            <a:ext cx="1612715" cy="12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F24621-E937-4E5C-BCC5-B585627B5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5687" y="3424373"/>
            <a:ext cx="4470691" cy="25249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9F4D-8B8C-4836-97CE-F173C299E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" y="3406156"/>
            <a:ext cx="5176080" cy="244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15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Data Gathering (Yahoo)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56950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the API the data was gathered easily: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Timeframe defined and Stock tickers were put into a list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Yahoo Finance API call for each ticker and timeframe in list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773A5B-B9A5-447E-B426-335AE3D70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961" y="2960846"/>
            <a:ext cx="7251691" cy="2665151"/>
          </a:xfrm>
          <a:prstGeom prst="rect">
            <a:avLst/>
          </a:prstGeom>
        </p:spPr>
      </p:pic>
      <p:pic>
        <p:nvPicPr>
          <p:cNvPr id="11" name="Picture 2" descr="Image result for yahoo finance">
            <a:extLst>
              <a:ext uri="{FF2B5EF4-FFF2-40B4-BE49-F238E27FC236}">
                <a16:creationId xmlns:a16="http://schemas.microsoft.com/office/drawing/2014/main" id="{BC6A43C9-6EE8-45F3-BE96-52CE05EB2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3775" y="2994713"/>
            <a:ext cx="4129694" cy="209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80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Data Gathering (Reddit)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56950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Reddit data was gathered/cleaned in multiple ways: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URLs for discussions on each stock were gathered manually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each of those URLs the list of discussion board URLs was scraped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For each of those discussion boards the relevant data for each comment was gathered (author, id, date/time, body, score).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Duplicate comments were dropped (based on comment id)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C67592-9839-4679-AE9E-518B46E9E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89" y="773521"/>
            <a:ext cx="5504942" cy="21022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9771D-6766-4C1D-B6BC-7893EB4AF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287" y="3162597"/>
            <a:ext cx="5454992" cy="899845"/>
          </a:xfrm>
          <a:prstGeom prst="rect">
            <a:avLst/>
          </a:prstGeom>
        </p:spPr>
      </p:pic>
      <p:pic>
        <p:nvPicPr>
          <p:cNvPr id="11" name="Picture 4" descr="Image result for reddit praw">
            <a:extLst>
              <a:ext uri="{FF2B5EF4-FFF2-40B4-BE49-F238E27FC236}">
                <a16:creationId xmlns:a16="http://schemas.microsoft.com/office/drawing/2014/main" id="{70D9A1C0-1720-4EA6-9FD7-D21F2B930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161" y="4349219"/>
            <a:ext cx="1612715" cy="12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204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Most Upvotes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Graph:</a:t>
            </a:r>
          </a:p>
          <a:p>
            <a:r>
              <a:rPr lang="en-US" dirty="0">
                <a:solidFill>
                  <a:schemeClr val="bg1"/>
                </a:solidFill>
              </a:rPr>
              <a:t>Most upvoted people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60C12D-0281-47E3-AC3E-C6260B673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2162614"/>
            <a:ext cx="4708939" cy="3946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F72D48-421C-43C0-A151-09C9FD38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8058" y="2933483"/>
            <a:ext cx="6312954" cy="24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4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Most Upvotes (%)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6459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Pie chart: </a:t>
            </a:r>
          </a:p>
          <a:p>
            <a:r>
              <a:rPr lang="en-US" dirty="0">
                <a:solidFill>
                  <a:schemeClr val="bg1"/>
                </a:solidFill>
              </a:rPr>
              <a:t>the % of their upvotes in the top 5 most upvoted people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51B46-54C3-41D4-90C3-39B7A2C0C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87" y="2000311"/>
            <a:ext cx="6839582" cy="35735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D02B93-6A7C-4E7B-B2CA-E21453D304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81" y="2724212"/>
            <a:ext cx="5418219" cy="181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98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C9427B-0FEA-4892-AB0C-63C5ABD9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344" y="-49621"/>
            <a:ext cx="10283452" cy="950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bg2"/>
                </a:solidFill>
              </a:rPr>
              <a:t>Frequent commentors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CD585B-2305-405E-B1EA-77A713EE807A}"/>
              </a:ext>
            </a:extLst>
          </p:cNvPr>
          <p:cNvSpPr txBox="1"/>
          <p:nvPr/>
        </p:nvSpPr>
        <p:spPr>
          <a:xfrm>
            <a:off x="688344" y="900441"/>
            <a:ext cx="5569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Bar Chart:</a:t>
            </a:r>
          </a:p>
          <a:p>
            <a:r>
              <a:rPr lang="en-US" dirty="0">
                <a:solidFill>
                  <a:schemeClr val="bg1"/>
                </a:solidFill>
              </a:rPr>
              <a:t>Number of comments made by most frequent commentors 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34A2F-A005-41FA-B743-D530093B7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8" y="1800882"/>
            <a:ext cx="5296271" cy="4581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73E918-5F1C-495C-B720-4C99C6DA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79" y="2722035"/>
            <a:ext cx="6884143" cy="280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1352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Red">
      <a:dk1>
        <a:srgbClr val="000000"/>
      </a:dk1>
      <a:lt1>
        <a:srgbClr val="FFFFFF"/>
      </a:lt1>
      <a:dk2>
        <a:srgbClr val="262626"/>
      </a:dk2>
      <a:lt2>
        <a:srgbClr val="FBF7E8"/>
      </a:lt2>
      <a:accent1>
        <a:srgbClr val="A5300F"/>
      </a:accent1>
      <a:accent2>
        <a:srgbClr val="D55816"/>
      </a:accent2>
      <a:accent3>
        <a:srgbClr val="B77C1E"/>
      </a:accent3>
      <a:accent4>
        <a:srgbClr val="97856A"/>
      </a:accent4>
      <a:accent5>
        <a:srgbClr val="7F5F52"/>
      </a:accent5>
      <a:accent6>
        <a:srgbClr val="B27D49"/>
      </a:accent6>
      <a:hlink>
        <a:srgbClr val="527A1C"/>
      </a:hlink>
      <a:folHlink>
        <a:srgbClr val="B26B02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464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Calisto MT</vt:lpstr>
      <vt:lpstr>Univers Condensed</vt:lpstr>
      <vt:lpstr>ChronicleVTI</vt:lpstr>
      <vt:lpstr>Reddit vs. Wall St</vt:lpstr>
      <vt:lpstr>The “issue”</vt:lpstr>
      <vt:lpstr>Concept</vt:lpstr>
      <vt:lpstr>Data Sources</vt:lpstr>
      <vt:lpstr>Data Gathering (Yahoo)</vt:lpstr>
      <vt:lpstr>Data Gathering (Reddit)</vt:lpstr>
      <vt:lpstr>Most Upvotes</vt:lpstr>
      <vt:lpstr>Most Upvotes (%)</vt:lpstr>
      <vt:lpstr>Frequent commentors</vt:lpstr>
      <vt:lpstr>Frequent commentors (% upvotes) </vt:lpstr>
      <vt:lpstr>Comments vs. Stock Change</vt:lpstr>
      <vt:lpstr>Comments vs. Stock Change</vt:lpstr>
      <vt:lpstr>Comments vs. Stock Volume</vt:lpstr>
      <vt:lpstr>Comments vs. Stock Volume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Reddit vs. Wall St</dc:title>
  <dc:creator>anteambulosolutions@gmail.com</dc:creator>
  <cp:lastModifiedBy>anteambulosolutions@gmail.com</cp:lastModifiedBy>
  <cp:revision>24</cp:revision>
  <dcterms:created xsi:type="dcterms:W3CDTF">2021-02-10T00:23:03Z</dcterms:created>
  <dcterms:modified xsi:type="dcterms:W3CDTF">2021-02-12T00:47:45Z</dcterms:modified>
</cp:coreProperties>
</file>