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60" d="100"/>
          <a:sy n="60" d="100"/>
        </p:scale>
        <p:origin x="72" y="13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932E2C-1AC5-4508-B85D-0213DB19F6DE}" type="datetimeFigureOut">
              <a:rPr lang="en-US" smtClean="0"/>
              <a:t>4/7/2018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E797E-0698-426D-A181-A35BCA02F220}" type="slidenum">
              <a:rPr lang="en-US" smtClean="0"/>
              <a:t>‹#›</a:t>
            </a:fld>
            <a:endParaRPr lang="en-US"/>
          </a:p>
        </p:txBody>
      </p:sp>
    </p:spTree>
    <p:extLst>
      <p:ext uri="{BB962C8B-B14F-4D97-AF65-F5344CB8AC3E}">
        <p14:creationId xmlns:p14="http://schemas.microsoft.com/office/powerpoint/2010/main" val="3225324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4E797E-0698-426D-A181-A35BCA02F220}" type="slidenum">
              <a:rPr lang="en-US" smtClean="0"/>
              <a:t>3</a:t>
            </a:fld>
            <a:endParaRPr lang="en-US"/>
          </a:p>
        </p:txBody>
      </p:sp>
    </p:spTree>
    <p:extLst>
      <p:ext uri="{BB962C8B-B14F-4D97-AF65-F5344CB8AC3E}">
        <p14:creationId xmlns:p14="http://schemas.microsoft.com/office/powerpoint/2010/main" val="1198513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4/7/2018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4/7/2018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 Id="rId9"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Science Interview:</a:t>
            </a:r>
            <a:br>
              <a:rPr lang="en-US" dirty="0" smtClean="0"/>
            </a:br>
            <a:r>
              <a:rPr lang="en-US" sz="2400" dirty="0" smtClean="0"/>
              <a:t>Yuchi Huang,</a:t>
            </a:r>
            <a:r>
              <a:rPr lang="en-US" sz="2400" dirty="0" smtClean="0"/>
              <a:t/>
            </a:r>
            <a:br>
              <a:rPr lang="en-US" sz="2400" dirty="0" smtClean="0"/>
            </a:br>
            <a:r>
              <a:rPr lang="en-US" sz="2400" dirty="0" smtClean="0"/>
              <a:t>Senior Research Scientist, ACT </a:t>
            </a:r>
            <a:r>
              <a:rPr lang="en-US" sz="2400" dirty="0" err="1" smtClean="0"/>
              <a:t>inc</a:t>
            </a:r>
            <a:r>
              <a:rPr lang="en-US" sz="2400" dirty="0" err="1"/>
              <a:t>.</a:t>
            </a:r>
            <a:endParaRPr lang="en-US" sz="2400" dirty="0"/>
          </a:p>
        </p:txBody>
      </p:sp>
      <p:sp>
        <p:nvSpPr>
          <p:cNvPr id="3" name="Subtitle 2"/>
          <p:cNvSpPr>
            <a:spLocks noGrp="1"/>
          </p:cNvSpPr>
          <p:nvPr>
            <p:ph type="subTitle" idx="1"/>
          </p:nvPr>
        </p:nvSpPr>
        <p:spPr>
          <a:xfrm>
            <a:off x="1751012" y="4901514"/>
            <a:ext cx="8676222" cy="889686"/>
          </a:xfrm>
        </p:spPr>
        <p:txBody>
          <a:bodyPr/>
          <a:lstStyle/>
          <a:p>
            <a:r>
              <a:rPr lang="en-US" dirty="0" smtClean="0"/>
              <a:t>Interview By: Spencer Swartz,</a:t>
            </a:r>
          </a:p>
          <a:p>
            <a:r>
              <a:rPr lang="en-US" dirty="0" smtClean="0"/>
              <a:t>MSDS Candidate, University of Wisconsin – La Crosse</a:t>
            </a:r>
          </a:p>
        </p:txBody>
      </p:sp>
    </p:spTree>
    <p:extLst>
      <p:ext uri="{BB962C8B-B14F-4D97-AF65-F5344CB8AC3E}">
        <p14:creationId xmlns:p14="http://schemas.microsoft.com/office/powerpoint/2010/main" val="2169836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7791572" cy="883138"/>
          </a:xfrm>
        </p:spPr>
        <p:txBody>
          <a:bodyPr/>
          <a:lstStyle/>
          <a:p>
            <a:r>
              <a:rPr lang="en-US" dirty="0" smtClean="0"/>
              <a:t>Yuchi Huang</a:t>
            </a:r>
            <a:r>
              <a:rPr lang="en-US" dirty="0" smtClean="0"/>
              <a:t> </a:t>
            </a:r>
            <a:r>
              <a:rPr lang="en-US" dirty="0" smtClean="0"/>
              <a:t>- Background</a:t>
            </a:r>
            <a:endParaRPr lang="en-US" dirty="0"/>
          </a:p>
        </p:txBody>
      </p:sp>
      <p:sp>
        <p:nvSpPr>
          <p:cNvPr id="4" name="TextBox 3"/>
          <p:cNvSpPr txBox="1"/>
          <p:nvPr/>
        </p:nvSpPr>
        <p:spPr>
          <a:xfrm>
            <a:off x="1141413" y="1585783"/>
            <a:ext cx="5751896" cy="2585323"/>
          </a:xfrm>
          <a:prstGeom prst="rect">
            <a:avLst/>
          </a:prstGeom>
          <a:noFill/>
        </p:spPr>
        <p:txBody>
          <a:bodyPr wrap="none" rtlCol="0">
            <a:spAutoFit/>
          </a:bodyPr>
          <a:lstStyle/>
          <a:p>
            <a:r>
              <a:rPr lang="en-US" dirty="0" smtClean="0"/>
              <a:t>Education</a:t>
            </a:r>
          </a:p>
          <a:p>
            <a:pPr marL="285750" indent="-285750">
              <a:buFont typeface="Arial" panose="020B0604020202020204" pitchFamily="34" charset="0"/>
              <a:buChar char="•"/>
            </a:pPr>
            <a:r>
              <a:rPr lang="en-US" dirty="0" smtClean="0"/>
              <a:t>BE, Automatic Control</a:t>
            </a:r>
            <a:endParaRPr lang="en-US" dirty="0" smtClean="0"/>
          </a:p>
          <a:p>
            <a:pPr marL="742950" lvl="1" indent="-285750">
              <a:buFont typeface="Arial" panose="020B0604020202020204" pitchFamily="34" charset="0"/>
              <a:buChar char="•"/>
            </a:pPr>
            <a:r>
              <a:rPr lang="en-US" dirty="0" err="1" smtClean="0"/>
              <a:t>Beihang</a:t>
            </a:r>
            <a:r>
              <a:rPr lang="en-US" dirty="0" smtClean="0"/>
              <a:t> University</a:t>
            </a:r>
            <a:endParaRPr lang="en-US" dirty="0" smtClean="0"/>
          </a:p>
          <a:p>
            <a:pPr marL="285750" indent="-285750">
              <a:buFont typeface="Arial" panose="020B0604020202020204" pitchFamily="34" charset="0"/>
              <a:buChar char="•"/>
            </a:pPr>
            <a:r>
              <a:rPr lang="en-US" dirty="0" smtClean="0"/>
              <a:t>MS</a:t>
            </a:r>
            <a:r>
              <a:rPr lang="en-US" dirty="0" smtClean="0"/>
              <a:t>, Pattern Recognition, Computer Vision</a:t>
            </a:r>
            <a:endParaRPr lang="en-US" dirty="0" smtClean="0"/>
          </a:p>
          <a:p>
            <a:pPr marL="742950" lvl="1" indent="-285750">
              <a:buFont typeface="Arial" panose="020B0604020202020204" pitchFamily="34" charset="0"/>
              <a:buChar char="•"/>
            </a:pPr>
            <a:r>
              <a:rPr lang="en-US" dirty="0" smtClean="0"/>
              <a:t>University of Chinese Academy of Sciences</a:t>
            </a:r>
          </a:p>
          <a:p>
            <a:pPr marL="285750" indent="-285750">
              <a:buFont typeface="Arial" panose="020B0604020202020204" pitchFamily="34" charset="0"/>
              <a:buChar char="•"/>
            </a:pPr>
            <a:r>
              <a:rPr lang="en-US" dirty="0" smtClean="0"/>
              <a:t>MS, Mathematical Finance</a:t>
            </a:r>
          </a:p>
          <a:p>
            <a:pPr marL="742950" lvl="1" indent="-285750">
              <a:buFont typeface="Arial" panose="020B0604020202020204" pitchFamily="34" charset="0"/>
              <a:buChar char="•"/>
            </a:pPr>
            <a:r>
              <a:rPr lang="en-US" dirty="0" smtClean="0"/>
              <a:t>Rutgers University</a:t>
            </a:r>
          </a:p>
          <a:p>
            <a:pPr marL="285750" indent="-285750">
              <a:buFont typeface="Arial" panose="020B0604020202020204" pitchFamily="34" charset="0"/>
              <a:buChar char="•"/>
            </a:pPr>
            <a:r>
              <a:rPr lang="en-US" dirty="0" err="1" smtClean="0"/>
              <a:t>Ph.D</a:t>
            </a:r>
            <a:r>
              <a:rPr lang="en-US" dirty="0" smtClean="0"/>
              <a:t>, Computer Science</a:t>
            </a:r>
          </a:p>
          <a:p>
            <a:pPr marL="742950" lvl="1" indent="-285750">
              <a:buFont typeface="Arial" panose="020B0604020202020204" pitchFamily="34" charset="0"/>
              <a:buChar char="•"/>
            </a:pPr>
            <a:r>
              <a:rPr lang="en-US" dirty="0" smtClean="0"/>
              <a:t>Rutgers University</a:t>
            </a:r>
            <a:endParaRPr lang="en-US" dirty="0" smtClean="0"/>
          </a:p>
        </p:txBody>
      </p:sp>
      <p:sp>
        <p:nvSpPr>
          <p:cNvPr id="5" name="TextBox 4"/>
          <p:cNvSpPr txBox="1"/>
          <p:nvPr/>
        </p:nvSpPr>
        <p:spPr>
          <a:xfrm>
            <a:off x="6109065" y="4112066"/>
            <a:ext cx="5361355" cy="2369880"/>
          </a:xfrm>
          <a:prstGeom prst="rect">
            <a:avLst/>
          </a:prstGeom>
          <a:noFill/>
        </p:spPr>
        <p:txBody>
          <a:bodyPr wrap="square" rtlCol="0">
            <a:spAutoFit/>
          </a:bodyPr>
          <a:lstStyle/>
          <a:p>
            <a:r>
              <a:rPr lang="en-US" dirty="0" smtClean="0"/>
              <a:t>Career</a:t>
            </a:r>
          </a:p>
          <a:p>
            <a:pPr marL="285750" indent="-285750">
              <a:buFont typeface="Arial" panose="020B0604020202020204" pitchFamily="34" charset="0"/>
              <a:buChar char="•"/>
            </a:pPr>
            <a:r>
              <a:rPr lang="en-US" dirty="0" smtClean="0"/>
              <a:t>Computer Scientist</a:t>
            </a:r>
            <a:r>
              <a:rPr lang="en-US" dirty="0" smtClean="0"/>
              <a:t> </a:t>
            </a:r>
            <a:r>
              <a:rPr lang="en-US" dirty="0" smtClean="0"/>
              <a:t>– </a:t>
            </a:r>
            <a:r>
              <a:rPr lang="en-US" dirty="0" smtClean="0"/>
              <a:t>GE Global Research</a:t>
            </a:r>
            <a:endParaRPr lang="en-US" dirty="0" smtClean="0"/>
          </a:p>
          <a:p>
            <a:pPr marL="742950" lvl="1" indent="-285750">
              <a:buFont typeface="Arial" panose="020B0604020202020204" pitchFamily="34" charset="0"/>
              <a:buChar char="•"/>
            </a:pPr>
            <a:r>
              <a:rPr lang="en-US" sz="1000" dirty="0" smtClean="0"/>
              <a:t>2010-2012</a:t>
            </a:r>
            <a:endParaRPr lang="en-US" sz="1000" dirty="0" smtClean="0"/>
          </a:p>
          <a:p>
            <a:pPr marL="285750" indent="-285750">
              <a:buFont typeface="Arial" panose="020B0604020202020204" pitchFamily="34" charset="0"/>
              <a:buChar char="•"/>
            </a:pPr>
            <a:r>
              <a:rPr lang="en-US" dirty="0" smtClean="0"/>
              <a:t>Senior Researcher</a:t>
            </a:r>
            <a:r>
              <a:rPr lang="en-US" dirty="0" smtClean="0"/>
              <a:t> </a:t>
            </a:r>
            <a:r>
              <a:rPr lang="en-US" dirty="0" smtClean="0"/>
              <a:t>– </a:t>
            </a:r>
            <a:r>
              <a:rPr lang="en-US" dirty="0" smtClean="0"/>
              <a:t>NEC Laboratories</a:t>
            </a:r>
            <a:endParaRPr lang="en-US" dirty="0" smtClean="0"/>
          </a:p>
          <a:p>
            <a:pPr marL="742950" lvl="1" indent="-285750">
              <a:buFont typeface="Arial" panose="020B0604020202020204" pitchFamily="34" charset="0"/>
              <a:buChar char="•"/>
            </a:pPr>
            <a:r>
              <a:rPr lang="en-US" sz="1000" dirty="0" smtClean="0"/>
              <a:t>2013-2015</a:t>
            </a:r>
            <a:endParaRPr lang="en-US" sz="1000" dirty="0" smtClean="0"/>
          </a:p>
          <a:p>
            <a:pPr marL="285750" indent="-285750">
              <a:buFont typeface="Arial" panose="020B0604020202020204" pitchFamily="34" charset="0"/>
              <a:buChar char="•"/>
            </a:pPr>
            <a:r>
              <a:rPr lang="en-US" dirty="0" smtClean="0"/>
              <a:t>Research Scientist NLP</a:t>
            </a:r>
            <a:r>
              <a:rPr lang="en-US" dirty="0" smtClean="0"/>
              <a:t> </a:t>
            </a:r>
            <a:r>
              <a:rPr lang="en-US" dirty="0" smtClean="0"/>
              <a:t>– </a:t>
            </a:r>
            <a:r>
              <a:rPr lang="en-US" dirty="0" smtClean="0"/>
              <a:t>Educational Testing Service</a:t>
            </a:r>
            <a:endParaRPr lang="en-US" dirty="0" smtClean="0"/>
          </a:p>
          <a:p>
            <a:pPr marL="742950" lvl="1" indent="-285750">
              <a:buFont typeface="Arial" panose="020B0604020202020204" pitchFamily="34" charset="0"/>
              <a:buChar char="•"/>
            </a:pPr>
            <a:r>
              <a:rPr lang="en-US" sz="1000" dirty="0" smtClean="0"/>
              <a:t>2015-2017</a:t>
            </a:r>
            <a:endParaRPr lang="en-US" sz="1000" dirty="0" smtClean="0"/>
          </a:p>
          <a:p>
            <a:pPr marL="285750" indent="-285750">
              <a:buFont typeface="Arial" panose="020B0604020202020204" pitchFamily="34" charset="0"/>
              <a:buChar char="•"/>
            </a:pPr>
            <a:r>
              <a:rPr lang="en-US" dirty="0" smtClean="0"/>
              <a:t>Senior Research Scientist</a:t>
            </a:r>
            <a:r>
              <a:rPr lang="en-US" dirty="0" smtClean="0"/>
              <a:t> </a:t>
            </a:r>
            <a:r>
              <a:rPr lang="en-US" dirty="0" smtClean="0"/>
              <a:t>– </a:t>
            </a:r>
            <a:r>
              <a:rPr lang="en-US" dirty="0" smtClean="0"/>
              <a:t>ACT</a:t>
            </a:r>
            <a:endParaRPr lang="en-US" dirty="0" smtClean="0"/>
          </a:p>
          <a:p>
            <a:pPr marL="742950" lvl="1" indent="-285750">
              <a:buFont typeface="Arial" panose="020B0604020202020204" pitchFamily="34" charset="0"/>
              <a:buChar char="•"/>
            </a:pPr>
            <a:r>
              <a:rPr lang="en-US" sz="1000" dirty="0" smtClean="0"/>
              <a:t>2017-Present</a:t>
            </a:r>
            <a:endParaRPr lang="en-US" sz="1000" dirty="0"/>
          </a:p>
        </p:txBody>
      </p:sp>
      <p:pic>
        <p:nvPicPr>
          <p:cNvPr id="7" name="Picture 2" descr="Yuchi Hua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1026" y="84439"/>
            <a:ext cx="2582560" cy="25825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Beihang University se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5594" y="1378538"/>
            <a:ext cx="1195430" cy="119543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9277" y="1383737"/>
            <a:ext cx="1143708" cy="118504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Rutgers universit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2462" y="2693397"/>
            <a:ext cx="1418669" cy="141866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623" y="4646216"/>
            <a:ext cx="1301579" cy="130157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6" descr="Image result for NEC laboratories"/>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2303550" y="4464985"/>
            <a:ext cx="2062976" cy="56009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ET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6730" y="5318962"/>
            <a:ext cx="1267919" cy="126791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ACT 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89177" y="5292972"/>
            <a:ext cx="1309645" cy="1309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12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515815"/>
          </a:xfrm>
        </p:spPr>
        <p:txBody>
          <a:bodyPr>
            <a:normAutofit fontScale="90000"/>
          </a:bodyPr>
          <a:lstStyle/>
          <a:p>
            <a:r>
              <a:rPr lang="en-US" dirty="0" smtClean="0"/>
              <a:t>ACT, Inc.</a:t>
            </a:r>
            <a:endParaRPr lang="en-US" dirty="0"/>
          </a:p>
        </p:txBody>
      </p:sp>
      <p:sp>
        <p:nvSpPr>
          <p:cNvPr id="7" name="TextBox 6"/>
          <p:cNvSpPr txBox="1"/>
          <p:nvPr/>
        </p:nvSpPr>
        <p:spPr>
          <a:xfrm>
            <a:off x="1141413" y="1976734"/>
            <a:ext cx="7987323" cy="646331"/>
          </a:xfrm>
          <a:prstGeom prst="rect">
            <a:avLst/>
          </a:prstGeom>
          <a:noFill/>
        </p:spPr>
        <p:txBody>
          <a:bodyPr wrap="square" rtlCol="0">
            <a:spAutoFit/>
          </a:bodyPr>
          <a:lstStyle/>
          <a:p>
            <a:r>
              <a:rPr lang="en-US" u="sng" dirty="0" smtClean="0"/>
              <a:t>Mission</a:t>
            </a:r>
            <a:endParaRPr lang="en-US" u="sng" dirty="0" smtClean="0"/>
          </a:p>
          <a:p>
            <a:r>
              <a:rPr lang="en-US" dirty="0"/>
              <a:t>Helping People Achieve Education and Workplace Success</a:t>
            </a:r>
            <a:r>
              <a:rPr lang="en-US" dirty="0" smtClean="0"/>
              <a:t>.</a:t>
            </a:r>
            <a:endParaRPr lang="en-US" dirty="0"/>
          </a:p>
        </p:txBody>
      </p:sp>
      <p:sp>
        <p:nvSpPr>
          <p:cNvPr id="8" name="TextBox 7"/>
          <p:cNvSpPr txBox="1"/>
          <p:nvPr/>
        </p:nvSpPr>
        <p:spPr>
          <a:xfrm>
            <a:off x="1141413" y="3829538"/>
            <a:ext cx="7768125" cy="2585323"/>
          </a:xfrm>
          <a:prstGeom prst="rect">
            <a:avLst/>
          </a:prstGeom>
          <a:noFill/>
        </p:spPr>
        <p:txBody>
          <a:bodyPr wrap="square" rtlCol="0">
            <a:spAutoFit/>
          </a:bodyPr>
          <a:lstStyle/>
          <a:p>
            <a:r>
              <a:rPr lang="en-US" u="sng" dirty="0" smtClean="0"/>
              <a:t>About</a:t>
            </a:r>
          </a:p>
          <a:p>
            <a:r>
              <a:rPr lang="en-US" dirty="0"/>
              <a:t>ACT is a mission-driven, non-profit organization dedicated to helping people achieve education and workplace success. </a:t>
            </a:r>
            <a:r>
              <a:rPr lang="en-US" dirty="0" smtClean="0"/>
              <a:t>They </a:t>
            </a:r>
            <a:r>
              <a:rPr lang="en-US" dirty="0"/>
              <a:t>are trusted as a national leader in college and career readiness, providing high-quality assessments grounded in nearly 60 years of research. While millions of individuals take the ACT test each year, that's just one aspect of </a:t>
            </a:r>
            <a:r>
              <a:rPr lang="en-US" dirty="0" smtClean="0"/>
              <a:t>their work</a:t>
            </a:r>
            <a:r>
              <a:rPr lang="en-US" dirty="0"/>
              <a:t>. From elementary school through career, ACT offers individuals a uniquely integrated set of solutions designed to provide personalized insights throughout their </a:t>
            </a:r>
            <a:r>
              <a:rPr lang="en-US" dirty="0" smtClean="0"/>
              <a:t>life</a:t>
            </a:r>
            <a:r>
              <a:rPr lang="en-US" dirty="0" smtClean="0"/>
              <a:t>.</a:t>
            </a:r>
            <a:endParaRPr lang="en-US" dirty="0"/>
          </a:p>
        </p:txBody>
      </p:sp>
      <p:pic>
        <p:nvPicPr>
          <p:cNvPr id="2050" name="Picture 2" descr="Image result for AC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1250" y="366584"/>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620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disposition </a:t>
            </a:r>
            <a:endParaRPr lang="en-US" dirty="0"/>
          </a:p>
        </p:txBody>
      </p:sp>
      <p:sp>
        <p:nvSpPr>
          <p:cNvPr id="4" name="TextBox 3"/>
          <p:cNvSpPr txBox="1"/>
          <p:nvPr/>
        </p:nvSpPr>
        <p:spPr>
          <a:xfrm>
            <a:off x="1029731" y="2644346"/>
            <a:ext cx="4825786"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Yuchi is a research scientist at ACT</a:t>
            </a:r>
          </a:p>
          <a:p>
            <a:pPr marL="285750" indent="-285750">
              <a:buFont typeface="Arial" panose="020B0604020202020204" pitchFamily="34" charset="0"/>
              <a:buChar char="•"/>
            </a:pPr>
            <a:r>
              <a:rPr lang="en-US" dirty="0" smtClean="0"/>
              <a:t>His interests include Computer Vision, Natural Language Processing, Automatic Generation of Educational </a:t>
            </a:r>
            <a:r>
              <a:rPr lang="en-US" dirty="0"/>
              <a:t>R</a:t>
            </a:r>
            <a:r>
              <a:rPr lang="en-US" dirty="0" smtClean="0"/>
              <a:t>esources, and </a:t>
            </a:r>
            <a:r>
              <a:rPr lang="en-US" dirty="0"/>
              <a:t>M</a:t>
            </a:r>
            <a:r>
              <a:rPr lang="en-US" dirty="0" smtClean="0"/>
              <a:t>ultimodal </a:t>
            </a:r>
            <a:r>
              <a:rPr lang="en-US" dirty="0"/>
              <a:t>A</a:t>
            </a:r>
            <a:r>
              <a:rPr lang="en-US" dirty="0" smtClean="0"/>
              <a:t>nalytics for Measurement.</a:t>
            </a:r>
          </a:p>
          <a:p>
            <a:pPr marL="285750" indent="-285750">
              <a:buFont typeface="Arial" panose="020B0604020202020204" pitchFamily="34" charset="0"/>
              <a:buChar char="•"/>
            </a:pPr>
            <a:r>
              <a:rPr lang="en-US" dirty="0" smtClean="0"/>
              <a:t>In his current position Yuchi leads research in machine learning and </a:t>
            </a:r>
            <a:r>
              <a:rPr lang="en-US" dirty="0"/>
              <a:t>d</a:t>
            </a:r>
            <a:r>
              <a:rPr lang="en-US" dirty="0" smtClean="0"/>
              <a:t>eep learning models in education based research.</a:t>
            </a:r>
            <a:endParaRPr lang="en-US" dirty="0"/>
          </a:p>
        </p:txBody>
      </p:sp>
      <p:sp>
        <p:nvSpPr>
          <p:cNvPr id="5" name="TextBox 4"/>
          <p:cNvSpPr txBox="1"/>
          <p:nvPr/>
        </p:nvSpPr>
        <p:spPr>
          <a:xfrm>
            <a:off x="6400800" y="2578443"/>
            <a:ext cx="5651157"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Yuchi’s path to becoming a data science researcher was somewhat traditional, once graduating with a Ph.D. in Computer Science and an MS in Computer Vision he immediately started research in the field of Machine Learning and Data Science</a:t>
            </a:r>
          </a:p>
          <a:p>
            <a:pPr marL="285750" indent="-285750">
              <a:buFont typeface="Arial" panose="020B0604020202020204" pitchFamily="34" charset="0"/>
              <a:buChar char="•"/>
            </a:pPr>
            <a:r>
              <a:rPr lang="en-US" dirty="0"/>
              <a:t>His most recently completed research included automatic generations of photorealistic avatars  for human agent interaction</a:t>
            </a:r>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3543572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professionalism</a:t>
            </a:r>
            <a:endParaRPr lang="en-US" dirty="0"/>
          </a:p>
        </p:txBody>
      </p:sp>
      <p:sp>
        <p:nvSpPr>
          <p:cNvPr id="4" name="TextBox 3"/>
          <p:cNvSpPr txBox="1"/>
          <p:nvPr/>
        </p:nvSpPr>
        <p:spPr>
          <a:xfrm>
            <a:off x="799070" y="2998573"/>
            <a:ext cx="6886833"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Yuchi is a leading researcher within the Artificial Intelligence and Machine Learning group at ACT. In this role </a:t>
            </a:r>
            <a:r>
              <a:rPr lang="en-US" dirty="0" smtClean="0"/>
              <a:t>he is responsible for identifying use cases that will advance both educational learning and testing in the future. He often travels to research based conferences where he meets with others in both the educational testing space as well as those in more traditional Data Science industries</a:t>
            </a:r>
            <a:r>
              <a:rPr lang="en-US" dirty="0" smtClean="0"/>
              <a:t>.</a:t>
            </a:r>
            <a:endParaRPr lang="en-US" dirty="0"/>
          </a:p>
        </p:txBody>
      </p:sp>
    </p:spTree>
    <p:extLst>
      <p:ext uri="{BB962C8B-B14F-4D97-AF65-F5344CB8AC3E}">
        <p14:creationId xmlns:p14="http://schemas.microsoft.com/office/powerpoint/2010/main" val="2847258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learned</a:t>
            </a:r>
            <a:endParaRPr lang="en-US" dirty="0"/>
          </a:p>
        </p:txBody>
      </p:sp>
      <p:sp>
        <p:nvSpPr>
          <p:cNvPr id="4" name="TextBox 3"/>
          <p:cNvSpPr txBox="1"/>
          <p:nvPr/>
        </p:nvSpPr>
        <p:spPr>
          <a:xfrm>
            <a:off x="1141413" y="2514600"/>
            <a:ext cx="8365052"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Somewhat different than the last interview, Yuchi seemed to know what he was interested in early on in his education (long before the field of data science really exploded)</a:t>
            </a:r>
          </a:p>
          <a:p>
            <a:pPr marL="285750" indent="-285750">
              <a:buFont typeface="Arial" panose="020B0604020202020204" pitchFamily="34" charset="0"/>
              <a:buChar char="•"/>
            </a:pPr>
            <a:r>
              <a:rPr lang="en-US" dirty="0" smtClean="0"/>
              <a:t>It is very interesting to hear where Yuchi believes education could be in the very near future, it is obvious that the industry is ripe for new innovations as there have not been many game changers in recent years.</a:t>
            </a:r>
          </a:p>
          <a:p>
            <a:pPr marL="285750" indent="-285750">
              <a:buFont typeface="Arial" panose="020B0604020202020204" pitchFamily="34" charset="0"/>
              <a:buChar char="•"/>
            </a:pPr>
            <a:r>
              <a:rPr lang="en-US" dirty="0" smtClean="0"/>
              <a:t>Yuchi believes that very soon assessment will change as more and more technology enters the space, the latent variable attainment may be able to be tracked in real time as apposed to from point in time tests.</a:t>
            </a:r>
            <a:endParaRPr lang="en-US" dirty="0" smtClean="0"/>
          </a:p>
        </p:txBody>
      </p:sp>
    </p:spTree>
    <p:extLst>
      <p:ext uri="{BB962C8B-B14F-4D97-AF65-F5344CB8AC3E}">
        <p14:creationId xmlns:p14="http://schemas.microsoft.com/office/powerpoint/2010/main" val="3630567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the Flow of Information</a:t>
            </a:r>
            <a:endParaRPr lang="en-US" dirty="0"/>
          </a:p>
        </p:txBody>
      </p:sp>
      <p:sp>
        <p:nvSpPr>
          <p:cNvPr id="4" name="TextBox 3"/>
          <p:cNvSpPr txBox="1"/>
          <p:nvPr/>
        </p:nvSpPr>
        <p:spPr>
          <a:xfrm>
            <a:off x="1029730" y="2899720"/>
            <a:ext cx="9020432"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Yuchi is a traditional researcher at ACT, this means that most of the information that he gathers is from published journals</a:t>
            </a:r>
            <a:r>
              <a:rPr lang="en-US" dirty="0" smtClean="0"/>
              <a:t> that his peers work is in. Yuchi is in the forefront of computer vision technology and this requires him to spend a good amount of time reading and reviewing articles in the space. One way he believes would improve the flow of information for himself would be eliminating many of the costs that publishers have created for both writing and reading scientific articles, as it is often money that limits his work.</a:t>
            </a:r>
            <a:endParaRPr lang="en-US" dirty="0" smtClean="0"/>
          </a:p>
        </p:txBody>
      </p:sp>
    </p:spTree>
    <p:extLst>
      <p:ext uri="{BB962C8B-B14F-4D97-AF65-F5344CB8AC3E}">
        <p14:creationId xmlns:p14="http://schemas.microsoft.com/office/powerpoint/2010/main" val="1518069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At </a:t>
            </a:r>
            <a:r>
              <a:rPr lang="en-US" dirty="0" smtClean="0"/>
              <a:t>ACT and </a:t>
            </a:r>
            <a:r>
              <a:rPr lang="en-US" dirty="0" err="1" smtClean="0"/>
              <a:t>ACTNExt</a:t>
            </a:r>
            <a:endParaRPr lang="en-US" dirty="0"/>
          </a:p>
        </p:txBody>
      </p:sp>
      <p:sp>
        <p:nvSpPr>
          <p:cNvPr id="4" name="TextBox 3"/>
          <p:cNvSpPr txBox="1"/>
          <p:nvPr/>
        </p:nvSpPr>
        <p:spPr>
          <a:xfrm>
            <a:off x="1141414" y="2718486"/>
            <a:ext cx="9370068"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As I have stated before Yuchi is a research scientist at ACT, his department, ACTNEXT is tasked with identifying new innovative ways to assess and advance learning progressions for the future of education</a:t>
            </a:r>
          </a:p>
          <a:p>
            <a:pPr marL="285750" indent="-285750">
              <a:buFont typeface="Arial" panose="020B0604020202020204" pitchFamily="34" charset="0"/>
              <a:buChar char="•"/>
            </a:pPr>
            <a:r>
              <a:rPr lang="en-US" dirty="0" smtClean="0"/>
              <a:t>This department at one point was the sole group that was implementing Data Science projects at ACT. But now the company has realized the potential for the discipline and has expanded it to all areas of the company’s operations.</a:t>
            </a:r>
          </a:p>
          <a:p>
            <a:pPr marL="285750" indent="-285750">
              <a:buFont typeface="Arial" panose="020B0604020202020204" pitchFamily="34" charset="0"/>
              <a:buChar char="•"/>
            </a:pPr>
            <a:r>
              <a:rPr lang="en-US" dirty="0" smtClean="0"/>
              <a:t>Given this information it truly is and exciting time at ACT, as data science is just starting to become mainstream at the company.</a:t>
            </a:r>
          </a:p>
        </p:txBody>
      </p:sp>
    </p:spTree>
    <p:extLst>
      <p:ext uri="{BB962C8B-B14F-4D97-AF65-F5344CB8AC3E}">
        <p14:creationId xmlns:p14="http://schemas.microsoft.com/office/powerpoint/2010/main" val="3634132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1304</TotalTime>
  <Words>679</Words>
  <Application>Microsoft Office PowerPoint</Application>
  <PresentationFormat>Widescreen</PresentationFormat>
  <Paragraphs>46</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Century Gothic</vt:lpstr>
      <vt:lpstr>Mesh</vt:lpstr>
      <vt:lpstr>Data Science Interview: Yuchi Huang, Senior Research Scientist, ACT inc.</vt:lpstr>
      <vt:lpstr>Yuchi Huang - Background</vt:lpstr>
      <vt:lpstr>ACT, Inc.</vt:lpstr>
      <vt:lpstr>disposition </vt:lpstr>
      <vt:lpstr>professionalism</vt:lpstr>
      <vt:lpstr>What I learned</vt:lpstr>
      <vt:lpstr>Improving the Flow of Information</vt:lpstr>
      <vt:lpstr>Data Science At ACT and ACTNExt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Interview: Bart Watson, Chief Economist, Brewers Association</dc:title>
  <dc:creator>Spencer Swartz</dc:creator>
  <cp:lastModifiedBy>Spencer Swartz</cp:lastModifiedBy>
  <cp:revision>34</cp:revision>
  <dcterms:created xsi:type="dcterms:W3CDTF">2018-03-02T14:53:13Z</dcterms:created>
  <dcterms:modified xsi:type="dcterms:W3CDTF">2018-04-08T01:25:54Z</dcterms:modified>
</cp:coreProperties>
</file>