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1" r:id="rId3"/>
    <p:sldId id="3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AB67-EEDF-43F6-B394-1EE8B7AEB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93C76-E0E3-4A68-8570-437C23D5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3D3D-3CCB-4C0A-A211-B81F8901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96E3-C6E0-464F-BCE9-206CEBC1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14F9-359E-466C-948F-54800FF1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8250-535B-40F8-AD11-2E54F5EB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F4B74-ED71-42D7-8CE5-4844EF3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69A3-B484-4E1C-AB91-97153A3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6B2C-DA61-4F10-A2B2-F8F76910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C14B-1ECC-4519-9B80-D2BC9CF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53737-402C-4819-ADE2-65785354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5BC7-718F-45E5-8DA2-165A14C6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AB6C-AC67-431A-A6D0-D982E66D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0A44-CB3F-471C-8221-6F891BE7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C152-CCE1-4F52-BC9E-80DDB8C9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925A-1BEC-4F52-977E-8AD9A7FB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9A63-B74F-45C8-B407-CB5EF706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03CD-AC5E-44E9-9F1F-1EF19DC7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222F-86CE-44A9-BD2A-4BEDD7CD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F6D1-AD49-48BA-86A6-B594B20A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8E38-AB12-4282-ADD7-7C0EAAC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AD77-55BF-48E8-9E04-4DA5D463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A57B-9855-4302-9EC7-32CCEEDE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64EB-05DF-4D1A-BDE4-AB2D0335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61D3-5549-4AB0-AE7E-A2B3FCC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5F7-CE34-40EF-AB26-923FFB0B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51E-86B8-4AA7-8B01-722EDD11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A99F-3D1B-4D05-BD39-EA4480A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CEF9-23F7-402C-B44B-2F8B923A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B880-BED5-4009-83A9-7F106E7F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D1BD-E910-4F94-8C2A-EEB157F4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4894-006B-428E-808D-226B3F0E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42ED-98CC-4A9A-B54C-5370D39E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D9D2-0EC9-426C-B868-431A8274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A0D08-F886-4C6D-8152-E7F4C42B3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EF5-AB88-473F-AE9A-B35BACD5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7DBDB-2F05-4ECC-9755-02680AD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53D1C-B234-44B6-9915-FDC23DFC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40F33-4F6C-49CE-BE15-A8D0E97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691D-5358-4997-B417-751BB38C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4B356-8D6E-445A-AC95-896ACAB0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BF10-F9C8-49C3-898D-DBFDB969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E031B-6584-48B6-BD39-3A1CA6D4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A5A21-6FE0-4714-8225-C2FD89EE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80D16-D1E8-4748-AD9C-62F213E7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9E44-E541-4ED9-84DF-8EAEF90A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BD24-08D9-4637-93DB-7C84EC85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5212-663D-49A5-8CE8-50453D0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14F0-E91C-4F8E-8FB7-5E3D32370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E31CE-8D11-44DC-92F4-BC3A8DD3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E77B-E43E-456E-A13C-69AB26A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B7D2-9046-423E-9820-35EC890E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4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AE5C-D1D3-41BC-9CA0-6C128AF2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9E916-8477-4834-9119-5DBEF6E53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51EC0-BBE1-4467-A889-11EAA7369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E7FC-C58F-4358-B9BF-D316E2E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DF44-3C60-49A9-9485-6B19E3BD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DD282-94BA-48EC-8252-C2B98603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015C-F9E7-4E2F-907A-2789921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C6D5-AFBA-49BD-847E-87EA7943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E223-F5C0-4693-AC30-0226D7A0E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5EF3-3A53-4BA4-9601-8DCD235C595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4E40-D797-4551-B073-D9E4545A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3B38-0194-4927-B07C-53F3C2DB7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6F1A-3B73-4532-B2F6-A4EDD941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65193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1: Week of 9/18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99" y="770468"/>
            <a:ext cx="8822034" cy="5863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will write a SAT solver for propositional calculus using your own variant of DPLL</a:t>
            </a:r>
          </a:p>
          <a:p>
            <a:r>
              <a:rPr lang="en-US" dirty="0"/>
              <a:t>Must work in Python 3.4+ without any special libraries (besides those that are in all default Python installations, e.g. sys, </a:t>
            </a:r>
            <a:r>
              <a:rPr lang="en-US" dirty="0" err="1"/>
              <a:t>os</a:t>
            </a:r>
            <a:r>
              <a:rPr lang="en-US" dirty="0"/>
              <a:t>, etc.)</a:t>
            </a:r>
          </a:p>
          <a:p>
            <a:r>
              <a:rPr lang="en-US" dirty="0"/>
              <a:t>Submit a file </a:t>
            </a:r>
            <a:r>
              <a:rPr lang="en-US" b="1" dirty="0"/>
              <a:t>p1.py </a:t>
            </a:r>
            <a:r>
              <a:rPr lang="en-US" dirty="0"/>
              <a:t>with </a:t>
            </a:r>
            <a:r>
              <a:rPr lang="en-US" i="1" dirty="0"/>
              <a:t>no outputting code (print or any similar statements) at any level</a:t>
            </a:r>
            <a:r>
              <a:rPr lang="en-US" dirty="0"/>
              <a:t>. This file should have a function </a:t>
            </a:r>
            <a:r>
              <a:rPr lang="en-US" dirty="0" err="1">
                <a:solidFill>
                  <a:srgbClr val="3366FF"/>
                </a:solidFill>
                <a:latin typeface="Andale Mono"/>
                <a:cs typeface="Andale Mono"/>
              </a:rPr>
              <a:t>proveFormula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(F)</a:t>
            </a:r>
            <a:r>
              <a:rPr lang="en-US" dirty="0"/>
              <a:t>, where:</a:t>
            </a:r>
          </a:p>
          <a:p>
            <a:pPr lvl="1"/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F</a:t>
            </a:r>
            <a:r>
              <a:rPr lang="en-US" dirty="0"/>
              <a:t>: A string which is an S-expression of a well-formed PC formula. You can assume:</a:t>
            </a:r>
          </a:p>
          <a:p>
            <a:pPr lvl="2"/>
            <a:r>
              <a:rPr lang="en-US" dirty="0"/>
              <a:t>The operators used are </a:t>
            </a:r>
            <a:r>
              <a:rPr lang="en-US" dirty="0" err="1">
                <a:solidFill>
                  <a:srgbClr val="3366FF"/>
                </a:solidFill>
                <a:latin typeface="Andale Mono"/>
                <a:cs typeface="Andale Mono"/>
              </a:rPr>
              <a:t>IF</a:t>
            </a:r>
            <a:r>
              <a:rPr lang="en-US" dirty="0" err="1">
                <a:latin typeface="Andale Mono"/>
                <a:cs typeface="Andale Mono"/>
              </a:rPr>
              <a:t>,</a:t>
            </a:r>
            <a:r>
              <a:rPr lang="en-US" dirty="0" err="1">
                <a:solidFill>
                  <a:srgbClr val="3366FF"/>
                </a:solidFill>
                <a:latin typeface="Andale Mono"/>
                <a:cs typeface="Andale Mono"/>
              </a:rPr>
              <a:t>AND</a:t>
            </a:r>
            <a:r>
              <a:rPr lang="en-US" dirty="0" err="1">
                <a:latin typeface="Andale Mono"/>
                <a:cs typeface="Andale Mono"/>
              </a:rPr>
              <a:t>,</a:t>
            </a:r>
            <a:r>
              <a:rPr lang="en-US" dirty="0" err="1">
                <a:solidFill>
                  <a:srgbClr val="3366FF"/>
                </a:solidFill>
                <a:latin typeface="Andale Mono"/>
                <a:cs typeface="Andale Mono"/>
              </a:rPr>
              <a:t>OR</a:t>
            </a:r>
            <a:r>
              <a:rPr lang="en-US" dirty="0" err="1">
                <a:latin typeface="Andale Mono"/>
                <a:cs typeface="Andale Mono"/>
              </a:rPr>
              <a:t>,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NOT</a:t>
            </a:r>
            <a:r>
              <a:rPr lang="en-US" dirty="0"/>
              <a:t>. </a:t>
            </a:r>
          </a:p>
          <a:p>
            <a:pPr lvl="2"/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Andale Mono"/>
                <a:cs typeface="Andale Mono"/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OR</a:t>
            </a:r>
            <a:r>
              <a:rPr lang="en-US" dirty="0"/>
              <a:t> have </a:t>
            </a:r>
            <a:r>
              <a:rPr lang="en-US" b="1" dirty="0"/>
              <a:t>two or more </a:t>
            </a:r>
            <a:r>
              <a:rPr lang="en-US" dirty="0"/>
              <a:t>arguments.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NOT</a:t>
            </a:r>
            <a:r>
              <a:rPr lang="en-US" dirty="0"/>
              <a:t> always have two and one, respectively.</a:t>
            </a:r>
          </a:p>
          <a:p>
            <a:pPr lvl="2"/>
            <a:r>
              <a:rPr lang="en-US" dirty="0"/>
              <a:t>All propositional symbols will be lower-case </a:t>
            </a:r>
            <a:r>
              <a:rPr lang="en-US" dirty="0" err="1"/>
              <a:t>alphanumberic</a:t>
            </a:r>
            <a:r>
              <a:rPr lang="en-US" dirty="0"/>
              <a:t> strings</a:t>
            </a:r>
          </a:p>
          <a:p>
            <a:pPr lvl="2"/>
            <a:r>
              <a:rPr lang="en-US" dirty="0"/>
              <a:t>All formulae are well-formed </a:t>
            </a:r>
            <a:r>
              <a:rPr lang="en-US" b="1" dirty="0"/>
              <a:t>(Note: no difference between grad/undergrad)</a:t>
            </a:r>
            <a:endParaRPr lang="en-US" dirty="0"/>
          </a:p>
          <a:p>
            <a:pPr lvl="2"/>
            <a:r>
              <a:rPr lang="en-US" dirty="0"/>
              <a:t>Examples (not including quotation marks, of course): </a:t>
            </a:r>
          </a:p>
          <a:p>
            <a:pPr lvl="3"/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(IF p (AND q123 (NOT p)))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</a:rPr>
              <a:t>(NOT (NOT (NOT (NOT not))  )		)</a:t>
            </a:r>
            <a:r>
              <a:rPr lang="en-US" dirty="0"/>
              <a:t>” &lt;&lt;Whitespace might be tabs, spaces, newlines, etc.</a:t>
            </a:r>
          </a:p>
          <a:p>
            <a:pPr lvl="1"/>
            <a:r>
              <a:rPr lang="en-US" dirty="0"/>
              <a:t>Returns a string: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If the formula is satisfiable (Note: Tautological formulae are satisfiable---why?), else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</a:rPr>
              <a:t>U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If the formula is </a:t>
            </a:r>
            <a:r>
              <a:rPr lang="en-US" dirty="0" err="1"/>
              <a:t>unsatisfiable</a:t>
            </a:r>
            <a:endParaRPr lang="en-US" dirty="0"/>
          </a:p>
          <a:p>
            <a:pPr lvl="1"/>
            <a:r>
              <a:rPr lang="en-US" dirty="0"/>
              <a:t>Comment your code clearly!</a:t>
            </a:r>
          </a:p>
          <a:p>
            <a:r>
              <a:rPr lang="en-US" dirty="0"/>
              <a:t>A timeout of 60 seconds per problem is given.</a:t>
            </a:r>
          </a:p>
          <a:p>
            <a:r>
              <a:rPr lang="en-US" dirty="0"/>
              <a:t>The file I’m using for grading is available on Canvas.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TEST YOUR CODE. IF IT DOESN’T WORK FOR ANY REASON, YOU GET A ZERO, NO EXCEPTIONS.</a:t>
            </a:r>
          </a:p>
        </p:txBody>
      </p:sp>
    </p:spTree>
    <p:extLst>
      <p:ext uri="{BB962C8B-B14F-4D97-AF65-F5344CB8AC3E}">
        <p14:creationId xmlns:p14="http://schemas.microsoft.com/office/powerpoint/2010/main" val="29185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7173"/>
            <a:ext cx="8229600" cy="879174"/>
          </a:xfrm>
        </p:spPr>
        <p:txBody>
          <a:bodyPr/>
          <a:lstStyle/>
          <a:p>
            <a:r>
              <a:rPr lang="en-US" dirty="0"/>
              <a:t>Project 1: Week of 9/18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500" y="994622"/>
            <a:ext cx="8800975" cy="57723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Groups of up to 4</a:t>
            </a:r>
          </a:p>
          <a:p>
            <a:r>
              <a:rPr lang="en-US" dirty="0"/>
              <a:t>Your group will also give a 15-minute presentation explaining your algorithm</a:t>
            </a:r>
          </a:p>
          <a:p>
            <a:r>
              <a:rPr lang="en-US" dirty="0"/>
              <a:t>At the end of the day, there will be a competition for the fastest SAT solver; winner will get bonus points</a:t>
            </a:r>
          </a:p>
          <a:p>
            <a:pPr lvl="1"/>
            <a:r>
              <a:rPr lang="en-US" dirty="0"/>
              <a:t>My code will import your “p1.py” once, and call the function </a:t>
            </a:r>
            <a:r>
              <a:rPr lang="en-US" dirty="0" err="1"/>
              <a:t>proveFormula</a:t>
            </a:r>
            <a:r>
              <a:rPr lang="en-US" dirty="0"/>
              <a:t>() multiple times</a:t>
            </a:r>
          </a:p>
          <a:p>
            <a:pPr lvl="1"/>
            <a:r>
              <a:rPr lang="en-US" dirty="0"/>
              <a:t>If it fails on any instance (exception or wrong answer), it’s disqualified</a:t>
            </a:r>
          </a:p>
          <a:p>
            <a:pPr lvl="1"/>
            <a:r>
              <a:rPr lang="en-US" dirty="0"/>
              <a:t>The fastest overall time wins</a:t>
            </a:r>
          </a:p>
          <a:p>
            <a:r>
              <a:rPr lang="en-US" dirty="0"/>
              <a:t>RUBRIC:</a:t>
            </a:r>
          </a:p>
          <a:p>
            <a:pPr lvl="1"/>
            <a:r>
              <a:rPr lang="en-US" dirty="0"/>
              <a:t>65% - Code quality</a:t>
            </a:r>
          </a:p>
          <a:p>
            <a:pPr lvl="2"/>
            <a:r>
              <a:rPr lang="en-US" dirty="0"/>
              <a:t>20% - Code is a variant of DPLL, satisfies all requirements in previous slide, shows understanding of concepts learned in class</a:t>
            </a:r>
          </a:p>
          <a:p>
            <a:pPr lvl="2"/>
            <a:r>
              <a:rPr lang="en-US" dirty="0"/>
              <a:t>Your variant of DPLL must be:</a:t>
            </a:r>
          </a:p>
          <a:p>
            <a:pPr lvl="3"/>
            <a:r>
              <a:rPr lang="en-US" dirty="0"/>
              <a:t>30% - Readable, understandable via comments, actually runs w/no issues</a:t>
            </a:r>
          </a:p>
          <a:p>
            <a:pPr lvl="3"/>
            <a:r>
              <a:rPr lang="en-US" dirty="0"/>
              <a:t>5% - Clever; creative (or if you take this idea from somewhere, properly cite it)</a:t>
            </a:r>
          </a:p>
          <a:p>
            <a:pPr lvl="3"/>
            <a:r>
              <a:rPr lang="en-US" dirty="0"/>
              <a:t>5% - Non-trivial</a:t>
            </a:r>
          </a:p>
          <a:p>
            <a:pPr lvl="3"/>
            <a:r>
              <a:rPr lang="en-US" dirty="0"/>
              <a:t>5% - Well-implemented</a:t>
            </a:r>
          </a:p>
          <a:p>
            <a:pPr lvl="1"/>
            <a:r>
              <a:rPr lang="en-US" dirty="0"/>
              <a:t>25% - Presentation</a:t>
            </a:r>
          </a:p>
          <a:p>
            <a:pPr lvl="2"/>
            <a:r>
              <a:rPr lang="en-US" dirty="0"/>
              <a:t>5% - Time limit (not too short or long)</a:t>
            </a:r>
          </a:p>
          <a:p>
            <a:pPr lvl="2"/>
            <a:r>
              <a:rPr lang="en-US" dirty="0"/>
              <a:t>5% - Workload appeared shared</a:t>
            </a:r>
          </a:p>
          <a:p>
            <a:pPr lvl="2"/>
            <a:r>
              <a:rPr lang="en-US" dirty="0"/>
              <a:t>15% - Presentation was clear, algorithm easy to understand (peer reviewed)</a:t>
            </a:r>
          </a:p>
          <a:p>
            <a:pPr lvl="1"/>
            <a:r>
              <a:rPr lang="en-US" dirty="0"/>
              <a:t>10% - Your peer reviews (fair, attentive, etc.)</a:t>
            </a:r>
          </a:p>
          <a:p>
            <a:pPr lvl="1"/>
            <a:r>
              <a:rPr lang="en-US" dirty="0"/>
              <a:t>5% - Bonus for winning competition</a:t>
            </a:r>
          </a:p>
        </p:txBody>
      </p:sp>
    </p:spTree>
    <p:extLst>
      <p:ext uri="{BB962C8B-B14F-4D97-AF65-F5344CB8AC3E}">
        <p14:creationId xmlns:p14="http://schemas.microsoft.com/office/powerpoint/2010/main" val="14904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5448"/>
            <a:ext cx="8229600" cy="879174"/>
          </a:xfrm>
        </p:spPr>
        <p:txBody>
          <a:bodyPr/>
          <a:lstStyle/>
          <a:p>
            <a:r>
              <a:rPr lang="en-US" dirty="0"/>
              <a:t>Example Presentation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500" y="1101188"/>
            <a:ext cx="8800975" cy="5665786"/>
          </a:xfrm>
        </p:spPr>
        <p:txBody>
          <a:bodyPr>
            <a:normAutofit/>
          </a:bodyPr>
          <a:lstStyle/>
          <a:p>
            <a:r>
              <a:rPr lang="en-US" dirty="0"/>
              <a:t>Explain the idea and cite if necessary</a:t>
            </a:r>
          </a:p>
          <a:p>
            <a:r>
              <a:rPr lang="en-US" dirty="0"/>
              <a:t>Explain how you implemented it (don’t bore us with too many low-level details)</a:t>
            </a:r>
          </a:p>
          <a:p>
            <a:r>
              <a:rPr lang="en-US" dirty="0"/>
              <a:t>Explain how well it did</a:t>
            </a:r>
          </a:p>
          <a:p>
            <a:r>
              <a:rPr lang="en-US" dirty="0"/>
              <a:t>Explain some limitations you discovered or unanticipated problems you came across</a:t>
            </a:r>
          </a:p>
          <a:p>
            <a:r>
              <a:rPr lang="en-US" dirty="0"/>
              <a:t>Discuss some ideas for future improvements / if you could do it differently, what would you do?</a:t>
            </a:r>
          </a:p>
        </p:txBody>
      </p:sp>
    </p:spTree>
    <p:extLst>
      <p:ext uri="{BB962C8B-B14F-4D97-AF65-F5344CB8AC3E}">
        <p14:creationId xmlns:p14="http://schemas.microsoft.com/office/powerpoint/2010/main" val="33079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Mangal</vt:lpstr>
      <vt:lpstr>Office Theme</vt:lpstr>
      <vt:lpstr>Project 1: Week of 9/18</vt:lpstr>
      <vt:lpstr>Project 1: Week of 9/18</vt:lpstr>
      <vt:lpstr>Example Presentation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Week of 9/18</dc:title>
  <dc:creator>Matthew Monnik</dc:creator>
  <cp:lastModifiedBy>Matthew Monnik</cp:lastModifiedBy>
  <cp:revision>1</cp:revision>
  <dcterms:created xsi:type="dcterms:W3CDTF">2018-09-12T14:27:59Z</dcterms:created>
  <dcterms:modified xsi:type="dcterms:W3CDTF">2018-09-12T14:28:35Z</dcterms:modified>
</cp:coreProperties>
</file>