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72" r:id="rId7"/>
    <p:sldId id="273" r:id="rId8"/>
    <p:sldId id="274" r:id="rId9"/>
    <p:sldId id="275" r:id="rId10"/>
    <p:sldId id="276" r:id="rId11"/>
    <p:sldId id="277" r:id="rId12"/>
    <p:sldId id="278" r:id="rId13"/>
    <p:sldId id="279" r:id="rId14"/>
    <p:sldId id="280" r:id="rId15"/>
    <p:sldId id="28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0" autoAdjust="0"/>
    <p:restoredTop sz="94660"/>
  </p:normalViewPr>
  <p:slideViewPr>
    <p:cSldViewPr>
      <p:cViewPr varScale="1">
        <p:scale>
          <a:sx n="113" d="100"/>
          <a:sy n="113" d="100"/>
        </p:scale>
        <p:origin x="208" y="28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1/25/24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1/25/24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1/25/24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1/25/24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1/25/24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1/25/24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1/25/24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1/25/24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1/25/24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1/25/24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1/25/24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3469" y="1996826"/>
            <a:ext cx="10301885" cy="2864347"/>
          </a:xfrm>
        </p:spPr>
        <p:txBody>
          <a:bodyPr anchor="ctr">
            <a:normAutofit fontScale="90000"/>
          </a:bodyPr>
          <a:lstStyle/>
          <a:p>
            <a:pPr algn="ctr"/>
            <a:br>
              <a:rPr lang="en-US" b="1" dirty="0">
                <a:solidFill>
                  <a:srgbClr val="D1D5DB"/>
                </a:solidFill>
                <a:effectLst/>
                <a:latin typeface="Montserrat SemiBold" pitchFamily="2" charset="77"/>
              </a:rPr>
            </a:br>
            <a:br>
              <a:rPr lang="en-US" b="1" dirty="0">
                <a:solidFill>
                  <a:srgbClr val="D1D5DB"/>
                </a:solidFill>
                <a:effectLst/>
                <a:latin typeface="Montserrat SemiBold" pitchFamily="2" charset="77"/>
              </a:rPr>
            </a:br>
            <a:r>
              <a:rPr lang="en-US" b="1" dirty="0" err="1">
                <a:solidFill>
                  <a:srgbClr val="D1D5DB"/>
                </a:solidFill>
                <a:effectLst/>
                <a:latin typeface="Montserrat SemiBold" pitchFamily="2" charset="77"/>
              </a:rPr>
              <a:t>BitBanger</a:t>
            </a:r>
            <a:r>
              <a:rPr lang="en-US" b="1" dirty="0">
                <a:solidFill>
                  <a:srgbClr val="D1D5DB"/>
                </a:solidFill>
                <a:effectLst/>
                <a:latin typeface="Montserrat SemiBold" pitchFamily="2" charset="77"/>
              </a:rPr>
              <a:t> Security Presentation</a:t>
            </a:r>
            <a:br>
              <a:rPr lang="en-US" b="1" dirty="0">
                <a:solidFill>
                  <a:srgbClr val="D1D5DB"/>
                </a:solidFill>
                <a:effectLst/>
                <a:latin typeface="Montserrat SemiBold" pitchFamily="2" charset="77"/>
              </a:rPr>
            </a:br>
            <a:br>
              <a:rPr lang="en-US" b="1" dirty="0">
                <a:latin typeface="Montserrat SemiBold" pitchFamily="2" charset="77"/>
              </a:rPr>
            </a:br>
            <a:endParaRPr lang="en-US" b="1" dirty="0">
              <a:latin typeface="Montserrat SemiBold" pitchFamily="2" charset="77"/>
            </a:endParaRPr>
          </a:p>
        </p:txBody>
      </p:sp>
      <p:pic>
        <p:nvPicPr>
          <p:cNvPr id="11" name="Picture 10" descr="A logo with a smile&#10;&#10;Description automatically generated">
            <a:extLst>
              <a:ext uri="{FF2B5EF4-FFF2-40B4-BE49-F238E27FC236}">
                <a16:creationId xmlns:a16="http://schemas.microsoft.com/office/drawing/2014/main" id="{6ED4E56E-5453-2BF0-B646-0A0E86B3B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0176" y="352099"/>
            <a:ext cx="4248472" cy="2139971"/>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B259-8D08-3BDD-1E64-9E21C5D063F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7418132-DA96-4B2A-6B5D-3A3BB3D18909}"/>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Security Policy and Shared Responsibility:</a:t>
            </a:r>
          </a:p>
        </p:txBody>
      </p:sp>
      <p:sp>
        <p:nvSpPr>
          <p:cNvPr id="14" name="Content Placeholder 13">
            <a:extLst>
              <a:ext uri="{FF2B5EF4-FFF2-40B4-BE49-F238E27FC236}">
                <a16:creationId xmlns:a16="http://schemas.microsoft.com/office/drawing/2014/main" id="{390D1124-5247-336A-36EC-73116711ADFD}"/>
              </a:ext>
            </a:extLst>
          </p:cNvPr>
          <p:cNvSpPr>
            <a:spLocks noGrp="1"/>
          </p:cNvSpPr>
          <p:nvPr>
            <p:ph idx="1"/>
          </p:nvPr>
        </p:nvSpPr>
        <p:spPr/>
        <p:txBody>
          <a:bodyPr anchor="ctr">
            <a:normAutofit/>
          </a:bodyPr>
          <a:lstStyle/>
          <a:p>
            <a:pPr marL="0" indent="0" algn="l">
              <a:buNone/>
            </a:pPr>
            <a:r>
              <a:rPr lang="en-US" b="0" i="0" dirty="0">
                <a:solidFill>
                  <a:srgbClr val="D1D5DB"/>
                </a:solidFill>
                <a:effectLst/>
                <a:latin typeface="Söhne"/>
              </a:rPr>
              <a:t>Our security policy forms the backbone of our shared responsibility model. Through rigorous employee training, clearly defined roles and responsibilities, and regular policy updates, we establish a culture where security is a collective responsibility. This approach fosters a sense of ownership among employees, creating a robust defense against potential threats.</a:t>
            </a:r>
            <a:endParaRPr lang="en-US" dirty="0"/>
          </a:p>
        </p:txBody>
      </p:sp>
    </p:spTree>
    <p:extLst>
      <p:ext uri="{BB962C8B-B14F-4D97-AF65-F5344CB8AC3E}">
        <p14:creationId xmlns:p14="http://schemas.microsoft.com/office/powerpoint/2010/main" val="316418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29E36-285E-336B-1AC1-5E0ED1788C4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C90FE782-B3E0-242A-3368-887580B8329F}"/>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Amazon's Responsibility for </a:t>
            </a:r>
            <a:r>
              <a:rPr lang="en-US" b="1" i="0" dirty="0" err="1">
                <a:effectLst/>
                <a:latin typeface="Söhne"/>
              </a:rPr>
              <a:t>BitBeat's</a:t>
            </a:r>
            <a:r>
              <a:rPr lang="en-US" b="1" i="0" dirty="0">
                <a:effectLst/>
                <a:latin typeface="Söhne"/>
              </a:rPr>
              <a:t> Data:</a:t>
            </a:r>
          </a:p>
        </p:txBody>
      </p:sp>
      <p:sp>
        <p:nvSpPr>
          <p:cNvPr id="14" name="Content Placeholder 13">
            <a:extLst>
              <a:ext uri="{FF2B5EF4-FFF2-40B4-BE49-F238E27FC236}">
                <a16:creationId xmlns:a16="http://schemas.microsoft.com/office/drawing/2014/main" id="{4D8B9ACD-1233-450C-1CAF-83C520C995DE}"/>
              </a:ext>
            </a:extLst>
          </p:cNvPr>
          <p:cNvSpPr>
            <a:spLocks noGrp="1"/>
          </p:cNvSpPr>
          <p:nvPr>
            <p:ph idx="1"/>
          </p:nvPr>
        </p:nvSpPr>
        <p:spPr/>
        <p:txBody>
          <a:bodyPr anchor="ctr">
            <a:normAutofit/>
          </a:bodyPr>
          <a:lstStyle/>
          <a:p>
            <a:pPr marL="0" indent="0" algn="l">
              <a:buNone/>
            </a:pPr>
            <a:r>
              <a:rPr lang="en-US" b="0" i="0" dirty="0">
                <a:solidFill>
                  <a:srgbClr val="D1D5DB"/>
                </a:solidFill>
                <a:effectLst/>
                <a:latin typeface="Söhne"/>
              </a:rPr>
              <a:t>In the shared responsibility model, Amazon will take on certain responsibilities for protecting </a:t>
            </a:r>
            <a:r>
              <a:rPr lang="en-US" b="0" i="0" dirty="0" err="1">
                <a:solidFill>
                  <a:srgbClr val="D1D5DB"/>
                </a:solidFill>
                <a:effectLst/>
                <a:latin typeface="Söhne"/>
              </a:rPr>
              <a:t>BitBeat's</a:t>
            </a:r>
            <a:r>
              <a:rPr lang="en-US" b="0" i="0" dirty="0">
                <a:solidFill>
                  <a:srgbClr val="D1D5DB"/>
                </a:solidFill>
                <a:effectLst/>
                <a:latin typeface="Söhne"/>
              </a:rPr>
              <a:t> data. This includes securing the underlying infrastructure, ensuring physical security at data centers, and maintaining compliance with industry standards. Understanding this division of responsibilities is crucial for maintaining a secure cloud environment.</a:t>
            </a:r>
            <a:endParaRPr lang="en-US" dirty="0"/>
          </a:p>
        </p:txBody>
      </p:sp>
    </p:spTree>
    <p:extLst>
      <p:ext uri="{BB962C8B-B14F-4D97-AF65-F5344CB8AC3E}">
        <p14:creationId xmlns:p14="http://schemas.microsoft.com/office/powerpoint/2010/main" val="350233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8B1FF-1341-444B-0902-B6E31D0A8997}"/>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268E354D-0A42-626A-1F91-9BD74B62F628}"/>
              </a:ext>
            </a:extLst>
          </p:cNvPr>
          <p:cNvSpPr>
            <a:spLocks noGrp="1"/>
          </p:cNvSpPr>
          <p:nvPr>
            <p:ph type="title"/>
          </p:nvPr>
        </p:nvSpPr>
        <p:spPr>
          <a:xfrm>
            <a:off x="1218882" y="693931"/>
            <a:ext cx="10360501" cy="1223963"/>
          </a:xfrm>
        </p:spPr>
        <p:txBody>
          <a:bodyPr anchor="ctr">
            <a:normAutofit/>
          </a:bodyPr>
          <a:lstStyle/>
          <a:p>
            <a:pPr algn="l"/>
            <a:r>
              <a:rPr lang="en-US" b="1" i="0" dirty="0" err="1">
                <a:effectLst/>
                <a:latin typeface="Söhne"/>
              </a:rPr>
              <a:t>BitBeat</a:t>
            </a:r>
            <a:r>
              <a:rPr lang="en-US" b="1" i="0" dirty="0">
                <a:effectLst/>
                <a:latin typeface="Söhne"/>
              </a:rPr>
              <a:t> Employee Responsibilities:</a:t>
            </a:r>
          </a:p>
        </p:txBody>
      </p:sp>
      <p:sp>
        <p:nvSpPr>
          <p:cNvPr id="14" name="Content Placeholder 13">
            <a:extLst>
              <a:ext uri="{FF2B5EF4-FFF2-40B4-BE49-F238E27FC236}">
                <a16:creationId xmlns:a16="http://schemas.microsoft.com/office/drawing/2014/main" id="{B0CB0391-5986-66BD-E98B-2AF151D5D055}"/>
              </a:ext>
            </a:extLst>
          </p:cNvPr>
          <p:cNvSpPr>
            <a:spLocks noGrp="1"/>
          </p:cNvSpPr>
          <p:nvPr>
            <p:ph idx="1"/>
          </p:nvPr>
        </p:nvSpPr>
        <p:spPr/>
        <p:txBody>
          <a:bodyPr anchor="ctr">
            <a:normAutofit/>
          </a:bodyPr>
          <a:lstStyle/>
          <a:p>
            <a:pPr marL="0" indent="0" algn="l">
              <a:buNone/>
            </a:pPr>
            <a:r>
              <a:rPr lang="en-US" b="0" i="0" dirty="0">
                <a:solidFill>
                  <a:srgbClr val="D1D5DB"/>
                </a:solidFill>
                <a:effectLst/>
                <a:latin typeface="Söhne"/>
              </a:rPr>
              <a:t>The employees of </a:t>
            </a:r>
            <a:r>
              <a:rPr lang="en-US" b="0" i="0" dirty="0" err="1">
                <a:solidFill>
                  <a:srgbClr val="D1D5DB"/>
                </a:solidFill>
                <a:effectLst/>
                <a:latin typeface="Söhne"/>
              </a:rPr>
              <a:t>BitBeat</a:t>
            </a:r>
            <a:r>
              <a:rPr lang="en-US" b="0" i="0" dirty="0">
                <a:solidFill>
                  <a:srgbClr val="D1D5DB"/>
                </a:solidFill>
                <a:effectLst/>
                <a:latin typeface="Söhne"/>
              </a:rPr>
              <a:t> will play a vital role in </a:t>
            </a:r>
            <a:r>
              <a:rPr lang="en-US" b="0" i="0">
                <a:solidFill>
                  <a:srgbClr val="D1D5DB"/>
                </a:solidFill>
                <a:effectLst/>
                <a:latin typeface="Söhne"/>
              </a:rPr>
              <a:t>protecting the </a:t>
            </a:r>
            <a:r>
              <a:rPr lang="en-US" b="0" i="0" dirty="0">
                <a:solidFill>
                  <a:srgbClr val="D1D5DB"/>
                </a:solidFill>
                <a:effectLst/>
                <a:latin typeface="Söhne"/>
              </a:rPr>
              <a:t>company data. Adherence to security policies, responsible use of credentials and access, and prompt reporting of security incidents are key responsibilities. By actively participating in our security framework, employees will contribute to the overall protection of our digital assets.</a:t>
            </a:r>
            <a:endParaRPr lang="en-US" dirty="0"/>
          </a:p>
        </p:txBody>
      </p:sp>
    </p:spTree>
    <p:extLst>
      <p:ext uri="{BB962C8B-B14F-4D97-AF65-F5344CB8AC3E}">
        <p14:creationId xmlns:p14="http://schemas.microsoft.com/office/powerpoint/2010/main" val="41164423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Montserrat" pitchFamily="2" charset="77"/>
              </a:rPr>
              <a:t>Introduction</a:t>
            </a:r>
          </a:p>
        </p:txBody>
      </p:sp>
      <p:sp>
        <p:nvSpPr>
          <p:cNvPr id="14" name="Content Placeholder 13"/>
          <p:cNvSpPr>
            <a:spLocks noGrp="1"/>
          </p:cNvSpPr>
          <p:nvPr>
            <p:ph idx="1"/>
          </p:nvPr>
        </p:nvSpPr>
        <p:spPr/>
        <p:txBody>
          <a:bodyPr anchor="ctr"/>
          <a:lstStyle/>
          <a:p>
            <a:pPr marL="0" indent="0">
              <a:buNone/>
            </a:pPr>
            <a:r>
              <a:rPr lang="en-US" b="0" i="0" dirty="0">
                <a:solidFill>
                  <a:srgbClr val="D1D5DB"/>
                </a:solidFill>
                <a:effectLst/>
                <a:latin typeface="Söhne"/>
              </a:rPr>
              <a:t>Welcome to our presentation on securing </a:t>
            </a:r>
            <a:r>
              <a:rPr lang="en-US" b="0" i="0" dirty="0" err="1">
                <a:solidFill>
                  <a:srgbClr val="D1D5DB"/>
                </a:solidFill>
                <a:effectLst/>
                <a:latin typeface="Söhne"/>
              </a:rPr>
              <a:t>BitBeat</a:t>
            </a:r>
            <a:r>
              <a:rPr lang="en-US" b="0" i="0" dirty="0">
                <a:solidFill>
                  <a:srgbClr val="D1D5DB"/>
                </a:solidFill>
                <a:effectLst/>
                <a:latin typeface="Söhne"/>
              </a:rPr>
              <a:t> Inc. in the AWS cloud environment. As technology advances, ensuring the safety, security, and trustworthiness of our PCs and mobile devices is paramount. This presentation will delve into the AWS tools and resources that we'll leverage to fortify our digital assets and protect against potential threats.</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32FD2-FD58-5138-63E8-65BBCCAB4B8D}"/>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6598ADD-CFB9-D89A-1C9A-A6C64490513D}"/>
              </a:ext>
            </a:extLst>
          </p:cNvPr>
          <p:cNvSpPr>
            <a:spLocks noGrp="1"/>
          </p:cNvSpPr>
          <p:nvPr>
            <p:ph type="title"/>
          </p:nvPr>
        </p:nvSpPr>
        <p:spPr>
          <a:xfrm>
            <a:off x="1218882" y="693931"/>
            <a:ext cx="10360501" cy="1223963"/>
          </a:xfrm>
        </p:spPr>
        <p:txBody>
          <a:bodyPr anchor="ctr"/>
          <a:lstStyle/>
          <a:p>
            <a:r>
              <a:rPr lang="en-US" b="1" i="0" dirty="0">
                <a:effectLst/>
                <a:latin typeface="Söhne"/>
              </a:rPr>
              <a:t>Ensuring Device Security</a:t>
            </a:r>
            <a:endParaRPr lang="en-US" b="1" dirty="0">
              <a:latin typeface="Montserrat" pitchFamily="2" charset="77"/>
            </a:endParaRPr>
          </a:p>
        </p:txBody>
      </p:sp>
      <p:sp>
        <p:nvSpPr>
          <p:cNvPr id="14" name="Content Placeholder 13">
            <a:extLst>
              <a:ext uri="{FF2B5EF4-FFF2-40B4-BE49-F238E27FC236}">
                <a16:creationId xmlns:a16="http://schemas.microsoft.com/office/drawing/2014/main" id="{C909ABE6-E6F2-4AC5-8DBA-68CF27A89DAA}"/>
              </a:ext>
            </a:extLst>
          </p:cNvPr>
          <p:cNvSpPr>
            <a:spLocks noGrp="1"/>
          </p:cNvSpPr>
          <p:nvPr>
            <p:ph idx="1"/>
          </p:nvPr>
        </p:nvSpPr>
        <p:spPr/>
        <p:txBody>
          <a:bodyPr anchor="ctr"/>
          <a:lstStyle/>
          <a:p>
            <a:pPr marL="0" indent="0">
              <a:buNone/>
            </a:pPr>
            <a:r>
              <a:rPr lang="en-US" b="0" i="0" dirty="0">
                <a:solidFill>
                  <a:srgbClr val="D1D5DB"/>
                </a:solidFill>
                <a:effectLst/>
                <a:latin typeface="Söhne"/>
              </a:rPr>
              <a:t>In safeguarding the devices, we will turn to key AWS tools. AWS Identity and Access Management (IAM)  will manage user permissions, Amazon Virtual Private Cloud (VPC) will provide network isolation, AWS Key Management Service (KMS) will encrypt sensitive data, and Amazon Inspector conducts thorough vulnerability assessments. Together, these tools will create a robust defense against unauthorized access and potential vulnerabilities.</a:t>
            </a:r>
            <a:endParaRPr lang="en-US" dirty="0"/>
          </a:p>
        </p:txBody>
      </p:sp>
    </p:spTree>
    <p:extLst>
      <p:ext uri="{BB962C8B-B14F-4D97-AF65-F5344CB8AC3E}">
        <p14:creationId xmlns:p14="http://schemas.microsoft.com/office/powerpoint/2010/main" val="398413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0DA79-053D-7244-D7E9-BCFC0EA59502}"/>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78D63047-3C63-DD02-828A-5675AE58D4ED}"/>
              </a:ext>
            </a:extLst>
          </p:cNvPr>
          <p:cNvSpPr>
            <a:spLocks noGrp="1"/>
          </p:cNvSpPr>
          <p:nvPr>
            <p:ph type="title"/>
          </p:nvPr>
        </p:nvSpPr>
        <p:spPr>
          <a:xfrm>
            <a:off x="1218882" y="693931"/>
            <a:ext cx="10360501" cy="1223963"/>
          </a:xfrm>
        </p:spPr>
        <p:txBody>
          <a:bodyPr anchor="ctr"/>
          <a:lstStyle/>
          <a:p>
            <a:pPr algn="l"/>
            <a:r>
              <a:rPr lang="en-US" b="1" i="0" dirty="0">
                <a:effectLst/>
                <a:latin typeface="Söhne"/>
              </a:rPr>
              <a:t>Protecting Employees Accessing Cloud Resources</a:t>
            </a:r>
          </a:p>
        </p:txBody>
      </p:sp>
      <p:sp>
        <p:nvSpPr>
          <p:cNvPr id="14" name="Content Placeholder 13">
            <a:extLst>
              <a:ext uri="{FF2B5EF4-FFF2-40B4-BE49-F238E27FC236}">
                <a16:creationId xmlns:a16="http://schemas.microsoft.com/office/drawing/2014/main" id="{CB65DD04-C70E-CA6B-ED8C-99E4FDC2954F}"/>
              </a:ext>
            </a:extLst>
          </p:cNvPr>
          <p:cNvSpPr>
            <a:spLocks noGrp="1"/>
          </p:cNvSpPr>
          <p:nvPr>
            <p:ph idx="1"/>
          </p:nvPr>
        </p:nvSpPr>
        <p:spPr/>
        <p:txBody>
          <a:bodyPr anchor="ctr"/>
          <a:lstStyle/>
          <a:p>
            <a:pPr marL="0" indent="0">
              <a:buNone/>
            </a:pPr>
            <a:r>
              <a:rPr lang="en-US" b="0" i="0" dirty="0">
                <a:solidFill>
                  <a:srgbClr val="D1D5DB"/>
                </a:solidFill>
                <a:effectLst/>
                <a:latin typeface="Söhne"/>
              </a:rPr>
              <a:t>The foundational concepts for protecting the employees accessing cloud resources  will include Multi-Factor Authentication (MFA), IAM Secure Access Controls, encryption in transit and at rest, and regular security awareness training. These principles not only secure individual access but also cultivate a security-conscious culture within our organization.</a:t>
            </a:r>
            <a:endParaRPr lang="en-US" dirty="0"/>
          </a:p>
        </p:txBody>
      </p:sp>
    </p:spTree>
    <p:extLst>
      <p:ext uri="{BB962C8B-B14F-4D97-AF65-F5344CB8AC3E}">
        <p14:creationId xmlns:p14="http://schemas.microsoft.com/office/powerpoint/2010/main" val="392658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DA5C4-9836-F843-1DDF-640627FC1DB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819E6C8-4D28-41B5-8A48-F33F8963472C}"/>
              </a:ext>
            </a:extLst>
          </p:cNvPr>
          <p:cNvSpPr>
            <a:spLocks noGrp="1"/>
          </p:cNvSpPr>
          <p:nvPr>
            <p:ph type="title"/>
          </p:nvPr>
        </p:nvSpPr>
        <p:spPr>
          <a:xfrm>
            <a:off x="1218882" y="693931"/>
            <a:ext cx="10360501" cy="1223963"/>
          </a:xfrm>
        </p:spPr>
        <p:txBody>
          <a:bodyPr anchor="ctr"/>
          <a:lstStyle/>
          <a:p>
            <a:r>
              <a:rPr lang="en-US" b="1" i="0" dirty="0">
                <a:effectLst/>
                <a:latin typeface="Söhne"/>
              </a:rPr>
              <a:t>Core Security Tools for IT Department</a:t>
            </a:r>
          </a:p>
        </p:txBody>
      </p:sp>
      <p:sp>
        <p:nvSpPr>
          <p:cNvPr id="14" name="Content Placeholder 13">
            <a:extLst>
              <a:ext uri="{FF2B5EF4-FFF2-40B4-BE49-F238E27FC236}">
                <a16:creationId xmlns:a16="http://schemas.microsoft.com/office/drawing/2014/main" id="{1592A469-8A05-DE2E-E746-34E7B2E6017D}"/>
              </a:ext>
            </a:extLst>
          </p:cNvPr>
          <p:cNvSpPr>
            <a:spLocks noGrp="1"/>
          </p:cNvSpPr>
          <p:nvPr>
            <p:ph idx="1"/>
          </p:nvPr>
        </p:nvSpPr>
        <p:spPr/>
        <p:txBody>
          <a:bodyPr anchor="ctr"/>
          <a:lstStyle/>
          <a:p>
            <a:pPr marL="0" indent="0">
              <a:buNone/>
            </a:pPr>
            <a:r>
              <a:rPr lang="en-US" dirty="0">
                <a:solidFill>
                  <a:srgbClr val="D1D5DB"/>
                </a:solidFill>
                <a:latin typeface="Söhne"/>
              </a:rPr>
              <a:t>To accomplish their task, the</a:t>
            </a:r>
            <a:r>
              <a:rPr lang="en-US" b="0" i="0" dirty="0">
                <a:solidFill>
                  <a:srgbClr val="D1D5DB"/>
                </a:solidFill>
                <a:effectLst/>
                <a:latin typeface="Söhne"/>
              </a:rPr>
              <a:t> IT security department will use security tools that will play pivotal roles in our defense strategy. </a:t>
            </a:r>
            <a:r>
              <a:rPr lang="en-US" dirty="0">
                <a:solidFill>
                  <a:srgbClr val="D1D5DB"/>
                </a:solidFill>
                <a:latin typeface="Söhne"/>
              </a:rPr>
              <a:t>They will need</a:t>
            </a:r>
            <a:r>
              <a:rPr lang="en-US" b="0" i="0" dirty="0">
                <a:solidFill>
                  <a:srgbClr val="D1D5DB"/>
                </a:solidFill>
                <a:effectLst/>
                <a:latin typeface="Söhne"/>
              </a:rPr>
              <a:t> AWS CloudTrail to audit and track activity, AWS Config to manage resource inventory and configuration history, AWS WAF to safeguard against web application threats, and AWS Shield to provide robust DDoS protection.</a:t>
            </a:r>
            <a:endParaRPr lang="en-US" dirty="0"/>
          </a:p>
        </p:txBody>
      </p:sp>
    </p:spTree>
    <p:extLst>
      <p:ext uri="{BB962C8B-B14F-4D97-AF65-F5344CB8AC3E}">
        <p14:creationId xmlns:p14="http://schemas.microsoft.com/office/powerpoint/2010/main" val="94947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4F55B-191B-DE39-2168-E42D95338689}"/>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ED501C0B-AE98-0E00-918A-EFD49A6480EE}"/>
              </a:ext>
            </a:extLst>
          </p:cNvPr>
          <p:cNvSpPr>
            <a:spLocks noGrp="1"/>
          </p:cNvSpPr>
          <p:nvPr>
            <p:ph type="title"/>
          </p:nvPr>
        </p:nvSpPr>
        <p:spPr>
          <a:xfrm>
            <a:off x="1218882" y="693931"/>
            <a:ext cx="10360501" cy="1223963"/>
          </a:xfrm>
        </p:spPr>
        <p:txBody>
          <a:bodyPr anchor="ctr"/>
          <a:lstStyle/>
          <a:p>
            <a:pPr algn="l"/>
            <a:r>
              <a:rPr lang="en-US" b="1" i="0" dirty="0">
                <a:effectLst/>
                <a:latin typeface="Söhne"/>
              </a:rPr>
              <a:t>Functionality of Core Security Tools</a:t>
            </a:r>
          </a:p>
        </p:txBody>
      </p:sp>
      <p:sp>
        <p:nvSpPr>
          <p:cNvPr id="14" name="Content Placeholder 13">
            <a:extLst>
              <a:ext uri="{FF2B5EF4-FFF2-40B4-BE49-F238E27FC236}">
                <a16:creationId xmlns:a16="http://schemas.microsoft.com/office/drawing/2014/main" id="{7F8D68D9-A4DD-F648-48A2-2F86191D5D89}"/>
              </a:ext>
            </a:extLst>
          </p:cNvPr>
          <p:cNvSpPr>
            <a:spLocks noGrp="1"/>
          </p:cNvSpPr>
          <p:nvPr>
            <p:ph idx="1"/>
          </p:nvPr>
        </p:nvSpPr>
        <p:spPr/>
        <p:txBody>
          <a:bodyPr anchor="ctr">
            <a:normAutofit/>
          </a:bodyPr>
          <a:lstStyle/>
          <a:p>
            <a:pPr marL="0" indent="0">
              <a:buNone/>
            </a:pPr>
            <a:r>
              <a:rPr lang="en-US" b="0" i="0" dirty="0">
                <a:solidFill>
                  <a:srgbClr val="D1D5DB"/>
                </a:solidFill>
                <a:effectLst/>
                <a:latin typeface="Söhne"/>
              </a:rPr>
              <a:t>Understanding how these core security tools function is crucial. AWS CloudTrail provides a detailed record of API activity, AWS Config ensures compliance through configuration monitoring, AWS WAF protects web applications from malicious traffic, and AWS Shield employs advanced techniques to defend against DDoS attacks. Together, they create a comprehensive security posture for our assets.</a:t>
            </a:r>
            <a:endParaRPr lang="en-US" i="0" dirty="0">
              <a:solidFill>
                <a:srgbClr val="D1D5DB"/>
              </a:solidFill>
              <a:effectLst/>
              <a:latin typeface="Söhne"/>
            </a:endParaRPr>
          </a:p>
          <a:p>
            <a:pPr marL="0" indent="0">
              <a:buNone/>
            </a:pPr>
            <a:endParaRPr lang="en-US" dirty="0"/>
          </a:p>
        </p:txBody>
      </p:sp>
    </p:spTree>
    <p:extLst>
      <p:ext uri="{BB962C8B-B14F-4D97-AF65-F5344CB8AC3E}">
        <p14:creationId xmlns:p14="http://schemas.microsoft.com/office/powerpoint/2010/main" val="141405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D9690-D1EE-278B-5482-2E62B52CBC2B}"/>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FC056B68-70DC-8C65-3889-30F3576FDBE5}"/>
              </a:ext>
            </a:extLst>
          </p:cNvPr>
          <p:cNvSpPr>
            <a:spLocks noGrp="1"/>
          </p:cNvSpPr>
          <p:nvPr>
            <p:ph type="title"/>
          </p:nvPr>
        </p:nvSpPr>
        <p:spPr>
          <a:xfrm>
            <a:off x="1218882" y="693931"/>
            <a:ext cx="10360501" cy="1223963"/>
          </a:xfrm>
        </p:spPr>
        <p:txBody>
          <a:bodyPr anchor="ctr"/>
          <a:lstStyle/>
          <a:p>
            <a:pPr algn="l"/>
            <a:r>
              <a:rPr lang="en-US" b="1" i="0" dirty="0">
                <a:effectLst/>
                <a:latin typeface="Söhne"/>
              </a:rPr>
              <a:t>Employee Permissions in AWS Systems</a:t>
            </a:r>
          </a:p>
        </p:txBody>
      </p:sp>
      <p:sp>
        <p:nvSpPr>
          <p:cNvPr id="14" name="Content Placeholder 13">
            <a:extLst>
              <a:ext uri="{FF2B5EF4-FFF2-40B4-BE49-F238E27FC236}">
                <a16:creationId xmlns:a16="http://schemas.microsoft.com/office/drawing/2014/main" id="{2E0F680C-1197-7F3B-5660-9391E075A7D0}"/>
              </a:ext>
            </a:extLst>
          </p:cNvPr>
          <p:cNvSpPr>
            <a:spLocks noGrp="1"/>
          </p:cNvSpPr>
          <p:nvPr>
            <p:ph idx="1"/>
          </p:nvPr>
        </p:nvSpPr>
        <p:spPr/>
        <p:txBody>
          <a:bodyPr anchor="ctr">
            <a:normAutofit/>
          </a:bodyPr>
          <a:lstStyle/>
          <a:p>
            <a:pPr marL="0" indent="0" algn="l">
              <a:buNone/>
            </a:pPr>
            <a:r>
              <a:rPr lang="en-US" b="0" i="0" dirty="0">
                <a:solidFill>
                  <a:srgbClr val="D1D5DB"/>
                </a:solidFill>
                <a:effectLst/>
                <a:latin typeface="Söhne"/>
              </a:rPr>
              <a:t>IAM plays a crucial role in defining employee permissions within our AWS systems. By adhering to the principle of least privilege, we ensure employees will have the necessary access required for their roles. Restricting access to essential resources will minimize potential security risks, will foster a secure and controlled environment.</a:t>
            </a:r>
          </a:p>
          <a:p>
            <a:pPr marL="0" indent="0">
              <a:buNone/>
            </a:pPr>
            <a:endParaRPr lang="en-US" i="0" dirty="0">
              <a:solidFill>
                <a:srgbClr val="D1D5DB"/>
              </a:solidFill>
              <a:effectLst/>
              <a:latin typeface="Söhne"/>
            </a:endParaRPr>
          </a:p>
          <a:p>
            <a:pPr marL="0" indent="0">
              <a:buNone/>
            </a:pPr>
            <a:endParaRPr lang="en-US" dirty="0"/>
          </a:p>
        </p:txBody>
      </p:sp>
    </p:spTree>
    <p:extLst>
      <p:ext uri="{BB962C8B-B14F-4D97-AF65-F5344CB8AC3E}">
        <p14:creationId xmlns:p14="http://schemas.microsoft.com/office/powerpoint/2010/main" val="78727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8D4E9-768E-CEEB-13BC-DAA5CD2F391F}"/>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C6F1205-359B-604A-2503-AB4D51C98ECD}"/>
              </a:ext>
            </a:extLst>
          </p:cNvPr>
          <p:cNvSpPr>
            <a:spLocks noGrp="1"/>
          </p:cNvSpPr>
          <p:nvPr>
            <p:ph type="title"/>
          </p:nvPr>
        </p:nvSpPr>
        <p:spPr>
          <a:xfrm>
            <a:off x="1218882" y="693931"/>
            <a:ext cx="10360501" cy="1223963"/>
          </a:xfrm>
        </p:spPr>
        <p:txBody>
          <a:bodyPr anchor="ctr">
            <a:normAutofit/>
          </a:bodyPr>
          <a:lstStyle/>
          <a:p>
            <a:pPr algn="l"/>
            <a:r>
              <a:rPr lang="en-US" b="1" i="0" dirty="0">
                <a:effectLst/>
                <a:latin typeface="Söhne"/>
              </a:rPr>
              <a:t>Monitoring HQ Environment with AWS Tools:</a:t>
            </a:r>
          </a:p>
        </p:txBody>
      </p:sp>
      <p:sp>
        <p:nvSpPr>
          <p:cNvPr id="14" name="Content Placeholder 13">
            <a:extLst>
              <a:ext uri="{FF2B5EF4-FFF2-40B4-BE49-F238E27FC236}">
                <a16:creationId xmlns:a16="http://schemas.microsoft.com/office/drawing/2014/main" id="{8DCA6AF4-0C67-D3FD-4A68-041424A4902E}"/>
              </a:ext>
            </a:extLst>
          </p:cNvPr>
          <p:cNvSpPr>
            <a:spLocks noGrp="1"/>
          </p:cNvSpPr>
          <p:nvPr>
            <p:ph idx="1"/>
          </p:nvPr>
        </p:nvSpPr>
        <p:spPr/>
        <p:txBody>
          <a:bodyPr anchor="ctr">
            <a:normAutofit/>
          </a:bodyPr>
          <a:lstStyle/>
          <a:p>
            <a:pPr marL="0" indent="0" algn="l">
              <a:buNone/>
            </a:pPr>
            <a:r>
              <a:rPr lang="en-US" dirty="0">
                <a:solidFill>
                  <a:srgbClr val="D1D5DB"/>
                </a:solidFill>
                <a:latin typeface="Söhne"/>
              </a:rPr>
              <a:t>To </a:t>
            </a:r>
            <a:r>
              <a:rPr lang="en-US" b="0" i="0" dirty="0">
                <a:solidFill>
                  <a:srgbClr val="D1D5DB"/>
                </a:solidFill>
                <a:effectLst/>
                <a:latin typeface="Söhne"/>
              </a:rPr>
              <a:t>monitor the headquarters' environment, I recommend these tools: Amazon CloudWatch, AWS CloudTrail, and Amazon </a:t>
            </a:r>
            <a:r>
              <a:rPr lang="en-US" b="0" i="0" dirty="0" err="1">
                <a:solidFill>
                  <a:srgbClr val="D1D5DB"/>
                </a:solidFill>
                <a:effectLst/>
                <a:latin typeface="Söhne"/>
              </a:rPr>
              <a:t>GuardDuty</a:t>
            </a:r>
            <a:r>
              <a:rPr lang="en-US" b="0" i="0" dirty="0">
                <a:solidFill>
                  <a:srgbClr val="D1D5DB"/>
                </a:solidFill>
                <a:effectLst/>
                <a:latin typeface="Söhne"/>
              </a:rPr>
              <a:t>. CloudWatch provides comprehensive resource monitoring, CloudTrail logs API activity for auditing, and </a:t>
            </a:r>
            <a:r>
              <a:rPr lang="en-US" b="0" i="0" dirty="0" err="1">
                <a:solidFill>
                  <a:srgbClr val="D1D5DB"/>
                </a:solidFill>
                <a:effectLst/>
                <a:latin typeface="Söhne"/>
              </a:rPr>
              <a:t>GuardDuty</a:t>
            </a:r>
            <a:r>
              <a:rPr lang="en-US" b="0" i="0" dirty="0">
                <a:solidFill>
                  <a:srgbClr val="D1D5DB"/>
                </a:solidFill>
                <a:effectLst/>
                <a:latin typeface="Söhne"/>
              </a:rPr>
              <a:t> offers advanced threat detection capabilities, creating a proactive defense against potential threats.</a:t>
            </a:r>
            <a:endParaRPr lang="en-US" dirty="0"/>
          </a:p>
        </p:txBody>
      </p:sp>
    </p:spTree>
    <p:extLst>
      <p:ext uri="{BB962C8B-B14F-4D97-AF65-F5344CB8AC3E}">
        <p14:creationId xmlns:p14="http://schemas.microsoft.com/office/powerpoint/2010/main" val="2804769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C4ADB-4A13-2E44-F935-D161F76BB26E}"/>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31654E32-829E-5700-75B0-9B982F8E10D8}"/>
              </a:ext>
            </a:extLst>
          </p:cNvPr>
          <p:cNvSpPr>
            <a:spLocks noGrp="1"/>
          </p:cNvSpPr>
          <p:nvPr>
            <p:ph type="title"/>
          </p:nvPr>
        </p:nvSpPr>
        <p:spPr>
          <a:xfrm>
            <a:off x="1218882" y="693931"/>
            <a:ext cx="10360501" cy="1223963"/>
          </a:xfrm>
        </p:spPr>
        <p:txBody>
          <a:bodyPr anchor="ctr">
            <a:normAutofit/>
          </a:bodyPr>
          <a:lstStyle/>
          <a:p>
            <a:r>
              <a:rPr lang="en-US" b="1" i="0" dirty="0">
                <a:effectLst/>
                <a:latin typeface="Söhne"/>
              </a:rPr>
              <a:t>Monitoring Highly Regulated Digital Assets:</a:t>
            </a:r>
          </a:p>
        </p:txBody>
      </p:sp>
      <p:sp>
        <p:nvSpPr>
          <p:cNvPr id="14" name="Content Placeholder 13">
            <a:extLst>
              <a:ext uri="{FF2B5EF4-FFF2-40B4-BE49-F238E27FC236}">
                <a16:creationId xmlns:a16="http://schemas.microsoft.com/office/drawing/2014/main" id="{DB15FB2F-306C-481D-7447-8090A064DFEF}"/>
              </a:ext>
            </a:extLst>
          </p:cNvPr>
          <p:cNvSpPr>
            <a:spLocks noGrp="1"/>
          </p:cNvSpPr>
          <p:nvPr>
            <p:ph idx="1"/>
          </p:nvPr>
        </p:nvSpPr>
        <p:spPr/>
        <p:txBody>
          <a:bodyPr anchor="ctr">
            <a:normAutofit/>
          </a:bodyPr>
          <a:lstStyle/>
          <a:p>
            <a:pPr marL="0" indent="0" algn="l">
              <a:buNone/>
            </a:pPr>
            <a:r>
              <a:rPr lang="en-US" b="0" i="0" dirty="0">
                <a:solidFill>
                  <a:srgbClr val="D1D5DB"/>
                </a:solidFill>
                <a:effectLst/>
                <a:latin typeface="Söhne"/>
              </a:rPr>
              <a:t>The act of monitoring is integral to protecting highly regulated digital assets. Early detection of unusual activity, real-time visibility into security events, and compliance with regulatory requirements are achieved through continuous monitoring. This not only fortifies our security posture but also ensures adherence to industry regulations.</a:t>
            </a:r>
            <a:endParaRPr lang="en-US" dirty="0"/>
          </a:p>
        </p:txBody>
      </p:sp>
    </p:spTree>
    <p:extLst>
      <p:ext uri="{BB962C8B-B14F-4D97-AF65-F5344CB8AC3E}">
        <p14:creationId xmlns:p14="http://schemas.microsoft.com/office/powerpoint/2010/main" val="4208549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16x9</Template>
  <TotalTime>217</TotalTime>
  <Words>693</Words>
  <Application>Microsoft Macintosh PowerPoint</Application>
  <PresentationFormat>Custom</PresentationFormat>
  <Paragraphs>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Montserrat</vt:lpstr>
      <vt:lpstr>Montserrat SemiBold</vt:lpstr>
      <vt:lpstr>Söhne</vt:lpstr>
      <vt:lpstr>Tech 16x9</vt:lpstr>
      <vt:lpstr>  BitBanger Security Presentation  </vt:lpstr>
      <vt:lpstr>Introduction</vt:lpstr>
      <vt:lpstr>Ensuring Device Security</vt:lpstr>
      <vt:lpstr>Protecting Employees Accessing Cloud Resources</vt:lpstr>
      <vt:lpstr>Core Security Tools for IT Department</vt:lpstr>
      <vt:lpstr>Functionality of Core Security Tools</vt:lpstr>
      <vt:lpstr>Employee Permissions in AWS Systems</vt:lpstr>
      <vt:lpstr>Monitoring HQ Environment with AWS Tools:</vt:lpstr>
      <vt:lpstr>Monitoring Highly Regulated Digital Assets:</vt:lpstr>
      <vt:lpstr>Security Policy and Shared Responsibility:</vt:lpstr>
      <vt:lpstr>Amazon's Responsibility for BitBeat's Data:</vt:lpstr>
      <vt:lpstr>BitBeat Employee Responsibilities: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BitBanger Cloud Infrastructure Proposal  </dc:title>
  <dc:creator>Spencer Vital</dc:creator>
  <cp:lastModifiedBy>Spencer Vital</cp:lastModifiedBy>
  <cp:revision>8</cp:revision>
  <dcterms:created xsi:type="dcterms:W3CDTF">2024-01-25T13:56:58Z</dcterms:created>
  <dcterms:modified xsi:type="dcterms:W3CDTF">2024-01-25T21:46:56Z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