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2"/>
  </p:notesMasterIdLst>
  <p:handoutMasterIdLst>
    <p:handoutMasterId r:id="rId23"/>
  </p:handoutMasterIdLst>
  <p:sldIdLst>
    <p:sldId id="257" r:id="rId5"/>
    <p:sldId id="268" r:id="rId6"/>
    <p:sldId id="272" r:id="rId7"/>
    <p:sldId id="273" r:id="rId8"/>
    <p:sldId id="274" r:id="rId9"/>
    <p:sldId id="275" r:id="rId10"/>
    <p:sldId id="276" r:id="rId11"/>
    <p:sldId id="277" r:id="rId12"/>
    <p:sldId id="278" r:id="rId13"/>
    <p:sldId id="279" r:id="rId14"/>
    <p:sldId id="284" r:id="rId15"/>
    <p:sldId id="285" r:id="rId16"/>
    <p:sldId id="282" r:id="rId17"/>
    <p:sldId id="283" r:id="rId18"/>
    <p:sldId id="286" r:id="rId19"/>
    <p:sldId id="280" r:id="rId20"/>
    <p:sldId id="281" r:id="rId2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95" autoAdjust="0"/>
    <p:restoredTop sz="94660"/>
  </p:normalViewPr>
  <p:slideViewPr>
    <p:cSldViewPr>
      <p:cViewPr varScale="1">
        <p:scale>
          <a:sx n="118" d="100"/>
          <a:sy n="118" d="100"/>
        </p:scale>
        <p:origin x="352" y="19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2/17/24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2/17/24</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2/17/24</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2/17/24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2/17/24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2/17/24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2/17/24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2/17/24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2/17/24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2/17/24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2/17/24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2/17/24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2/17/24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2/17/24</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43469" y="1996826"/>
            <a:ext cx="10301885" cy="2864347"/>
          </a:xfrm>
        </p:spPr>
        <p:txBody>
          <a:bodyPr anchor="ctr">
            <a:normAutofit fontScale="90000"/>
          </a:bodyPr>
          <a:lstStyle/>
          <a:p>
            <a:pPr algn="ctr"/>
            <a:br>
              <a:rPr lang="en-US" b="1" dirty="0">
                <a:solidFill>
                  <a:srgbClr val="D1D5DB"/>
                </a:solidFill>
                <a:effectLst/>
                <a:latin typeface="Montserrat SemiBold" pitchFamily="2" charset="77"/>
              </a:rPr>
            </a:br>
            <a:br>
              <a:rPr lang="en-US" b="1" dirty="0">
                <a:solidFill>
                  <a:srgbClr val="D1D5DB"/>
                </a:solidFill>
                <a:effectLst/>
                <a:latin typeface="Montserrat SemiBold" pitchFamily="2" charset="77"/>
              </a:rPr>
            </a:br>
            <a:r>
              <a:rPr lang="en-US" b="1" dirty="0">
                <a:solidFill>
                  <a:srgbClr val="D1D5DB"/>
                </a:solidFill>
                <a:effectLst/>
                <a:latin typeface="Montserrat SemiBold" pitchFamily="2" charset="77"/>
              </a:rPr>
              <a:t>GIPA NETWORK E-COMMERCE TRANSFORMATION WITH AWS</a:t>
            </a:r>
            <a:br>
              <a:rPr lang="en-US" b="1" dirty="0">
                <a:solidFill>
                  <a:srgbClr val="D1D5DB"/>
                </a:solidFill>
                <a:effectLst/>
                <a:latin typeface="Montserrat SemiBold" pitchFamily="2" charset="77"/>
              </a:rPr>
            </a:br>
            <a:br>
              <a:rPr lang="en-US" b="1" dirty="0">
                <a:latin typeface="Montserrat SemiBold" pitchFamily="2" charset="77"/>
              </a:rPr>
            </a:br>
            <a:endParaRPr lang="en-US" b="1" dirty="0">
              <a:latin typeface="Montserrat SemiBold" pitchFamily="2" charset="77"/>
            </a:endParaRPr>
          </a:p>
        </p:txBody>
      </p:sp>
      <p:pic>
        <p:nvPicPr>
          <p:cNvPr id="11" name="Picture 10" descr="A logo with a smile&#10;&#10;Description automatically generated">
            <a:extLst>
              <a:ext uri="{FF2B5EF4-FFF2-40B4-BE49-F238E27FC236}">
                <a16:creationId xmlns:a16="http://schemas.microsoft.com/office/drawing/2014/main" id="{6ED4E56E-5453-2BF0-B646-0A0E86B3B0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0176" y="352099"/>
            <a:ext cx="4248472" cy="2139971"/>
          </a:xfrm>
          <a:prstGeom prst="rect">
            <a:avLst/>
          </a:prstGeom>
        </p:spPr>
      </p:pic>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2CB259-8D08-3BDD-1E64-9E21C5D063F6}"/>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E7418132-DA96-4B2A-6B5D-3A3BB3D18909}"/>
              </a:ext>
            </a:extLst>
          </p:cNvPr>
          <p:cNvSpPr>
            <a:spLocks noGrp="1"/>
          </p:cNvSpPr>
          <p:nvPr>
            <p:ph type="title"/>
          </p:nvPr>
        </p:nvSpPr>
        <p:spPr>
          <a:xfrm>
            <a:off x="1218882" y="693931"/>
            <a:ext cx="10360501" cy="1223963"/>
          </a:xfrm>
        </p:spPr>
        <p:txBody>
          <a:bodyPr anchor="ctr">
            <a:normAutofit/>
          </a:bodyPr>
          <a:lstStyle/>
          <a:p>
            <a:pPr algn="l"/>
            <a:r>
              <a:rPr lang="en-US" b="1" i="0" dirty="0">
                <a:effectLst/>
                <a:latin typeface="Söhne"/>
              </a:rPr>
              <a:t>Project Implementation</a:t>
            </a:r>
          </a:p>
        </p:txBody>
      </p:sp>
      <p:sp>
        <p:nvSpPr>
          <p:cNvPr id="14" name="Content Placeholder 13">
            <a:extLst>
              <a:ext uri="{FF2B5EF4-FFF2-40B4-BE49-F238E27FC236}">
                <a16:creationId xmlns:a16="http://schemas.microsoft.com/office/drawing/2014/main" id="{390D1124-5247-336A-36EC-73116711ADFD}"/>
              </a:ext>
            </a:extLst>
          </p:cNvPr>
          <p:cNvSpPr>
            <a:spLocks noGrp="1"/>
          </p:cNvSpPr>
          <p:nvPr>
            <p:ph idx="1"/>
          </p:nvPr>
        </p:nvSpPr>
        <p:spPr/>
        <p:txBody>
          <a:bodyPr anchor="ctr">
            <a:normAutofit/>
          </a:bodyPr>
          <a:lstStyle/>
          <a:p>
            <a:pPr marL="0" indent="0" algn="l">
              <a:buNone/>
            </a:pPr>
            <a:r>
              <a:rPr lang="en-US" b="0" i="0" dirty="0">
                <a:solidFill>
                  <a:srgbClr val="ECECEC"/>
                </a:solidFill>
                <a:effectLst/>
                <a:latin typeface="Söhne"/>
              </a:rPr>
              <a:t>The implementation of this solution involves several key steps, including a comprehensive assessment of current systems, planning for migration, configuring AWS services, and continuous monitoring and optimization.</a:t>
            </a:r>
          </a:p>
          <a:p>
            <a:pPr marL="0" indent="0" algn="l">
              <a:buNone/>
            </a:pPr>
            <a:r>
              <a:rPr lang="en-US" b="0" i="0" dirty="0">
                <a:solidFill>
                  <a:srgbClr val="ECECEC"/>
                </a:solidFill>
                <a:effectLst/>
                <a:latin typeface="Söhne"/>
              </a:rPr>
              <a:t>Specific AWS services, such as CloudWatch, Lambda, IAM, RDS, CloudFront, </a:t>
            </a:r>
            <a:r>
              <a:rPr lang="en-US" b="0" i="0" dirty="0" err="1">
                <a:solidFill>
                  <a:srgbClr val="ECECEC"/>
                </a:solidFill>
                <a:effectLst/>
                <a:latin typeface="Söhne"/>
              </a:rPr>
              <a:t>Elasticache</a:t>
            </a:r>
            <a:r>
              <a:rPr lang="en-US" b="0" i="0" dirty="0">
                <a:solidFill>
                  <a:srgbClr val="ECECEC"/>
                </a:solidFill>
                <a:effectLst/>
                <a:latin typeface="Söhne"/>
              </a:rPr>
              <a:t>, Auto Scaling, and Cost Explorer, will be configured to meet the unique requirements of GIPA Network in Haiti.</a:t>
            </a:r>
            <a:endParaRPr lang="en-US" dirty="0"/>
          </a:p>
        </p:txBody>
      </p:sp>
    </p:spTree>
    <p:extLst>
      <p:ext uri="{BB962C8B-B14F-4D97-AF65-F5344CB8AC3E}">
        <p14:creationId xmlns:p14="http://schemas.microsoft.com/office/powerpoint/2010/main" val="3164188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2CB259-8D08-3BDD-1E64-9E21C5D063F6}"/>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E7418132-DA96-4B2A-6B5D-3A3BB3D18909}"/>
              </a:ext>
            </a:extLst>
          </p:cNvPr>
          <p:cNvSpPr>
            <a:spLocks noGrp="1"/>
          </p:cNvSpPr>
          <p:nvPr>
            <p:ph type="title"/>
          </p:nvPr>
        </p:nvSpPr>
        <p:spPr>
          <a:xfrm>
            <a:off x="1218882" y="693931"/>
            <a:ext cx="10360501" cy="1223963"/>
          </a:xfrm>
        </p:spPr>
        <p:txBody>
          <a:bodyPr anchor="ctr">
            <a:normAutofit/>
          </a:bodyPr>
          <a:lstStyle/>
          <a:p>
            <a:pPr algn="l"/>
            <a:r>
              <a:rPr lang="en-US" b="1" i="0" dirty="0">
                <a:effectLst/>
                <a:latin typeface="Söhne"/>
              </a:rPr>
              <a:t>Disaster Recovery Planning</a:t>
            </a:r>
          </a:p>
        </p:txBody>
      </p:sp>
      <p:sp>
        <p:nvSpPr>
          <p:cNvPr id="14" name="Content Placeholder 13">
            <a:extLst>
              <a:ext uri="{FF2B5EF4-FFF2-40B4-BE49-F238E27FC236}">
                <a16:creationId xmlns:a16="http://schemas.microsoft.com/office/drawing/2014/main" id="{390D1124-5247-336A-36EC-73116711ADFD}"/>
              </a:ext>
            </a:extLst>
          </p:cNvPr>
          <p:cNvSpPr>
            <a:spLocks noGrp="1"/>
          </p:cNvSpPr>
          <p:nvPr>
            <p:ph idx="1"/>
          </p:nvPr>
        </p:nvSpPr>
        <p:spPr/>
        <p:txBody>
          <a:bodyPr anchor="ctr">
            <a:normAutofit/>
          </a:bodyPr>
          <a:lstStyle/>
          <a:p>
            <a:pPr marL="0" indent="0" algn="l">
              <a:buNone/>
            </a:pPr>
            <a:r>
              <a:rPr lang="en-US" b="0" i="0" dirty="0">
                <a:solidFill>
                  <a:srgbClr val="ECECEC"/>
                </a:solidFill>
                <a:effectLst/>
                <a:latin typeface="Söhne"/>
              </a:rPr>
              <a:t>GIPA Network will implement AWS disaster recovery solutions, such as Amazon S3 for data backup and AWS Backup for automated backup management. This ensures business continuity and data integrity in the face of unforeseen events.</a:t>
            </a:r>
            <a:br>
              <a:rPr lang="en-US" dirty="0"/>
            </a:br>
            <a:endParaRPr lang="en-US" dirty="0"/>
          </a:p>
        </p:txBody>
      </p:sp>
    </p:spTree>
    <p:extLst>
      <p:ext uri="{BB962C8B-B14F-4D97-AF65-F5344CB8AC3E}">
        <p14:creationId xmlns:p14="http://schemas.microsoft.com/office/powerpoint/2010/main" val="32597817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2CB259-8D08-3BDD-1E64-9E21C5D063F6}"/>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E7418132-DA96-4B2A-6B5D-3A3BB3D18909}"/>
              </a:ext>
            </a:extLst>
          </p:cNvPr>
          <p:cNvSpPr>
            <a:spLocks noGrp="1"/>
          </p:cNvSpPr>
          <p:nvPr>
            <p:ph type="title"/>
          </p:nvPr>
        </p:nvSpPr>
        <p:spPr>
          <a:xfrm>
            <a:off x="1218882" y="693931"/>
            <a:ext cx="10360501" cy="1223963"/>
          </a:xfrm>
        </p:spPr>
        <p:txBody>
          <a:bodyPr anchor="ctr">
            <a:normAutofit/>
          </a:bodyPr>
          <a:lstStyle/>
          <a:p>
            <a:pPr algn="l"/>
            <a:r>
              <a:rPr lang="en-US" b="1" i="0" dirty="0">
                <a:effectLst/>
                <a:latin typeface="Söhne"/>
              </a:rPr>
              <a:t>Continuous Development with DevOps</a:t>
            </a:r>
          </a:p>
        </p:txBody>
      </p:sp>
      <p:sp>
        <p:nvSpPr>
          <p:cNvPr id="14" name="Content Placeholder 13">
            <a:extLst>
              <a:ext uri="{FF2B5EF4-FFF2-40B4-BE49-F238E27FC236}">
                <a16:creationId xmlns:a16="http://schemas.microsoft.com/office/drawing/2014/main" id="{390D1124-5247-336A-36EC-73116711ADFD}"/>
              </a:ext>
            </a:extLst>
          </p:cNvPr>
          <p:cNvSpPr>
            <a:spLocks noGrp="1"/>
          </p:cNvSpPr>
          <p:nvPr>
            <p:ph idx="1"/>
          </p:nvPr>
        </p:nvSpPr>
        <p:spPr/>
        <p:txBody>
          <a:bodyPr anchor="ctr">
            <a:normAutofit/>
          </a:bodyPr>
          <a:lstStyle/>
          <a:p>
            <a:pPr marL="0" indent="0" algn="l">
              <a:buNone/>
            </a:pPr>
            <a:r>
              <a:rPr lang="en-US" b="0" i="0" dirty="0">
                <a:solidFill>
                  <a:srgbClr val="ECECEC"/>
                </a:solidFill>
                <a:effectLst/>
                <a:latin typeface="Söhne"/>
              </a:rPr>
              <a:t>GIPA Network will adopt a DevOps approach, utilizing AWS </a:t>
            </a:r>
            <a:r>
              <a:rPr lang="en-US" b="0" i="0" dirty="0" err="1">
                <a:solidFill>
                  <a:srgbClr val="ECECEC"/>
                </a:solidFill>
                <a:effectLst/>
                <a:latin typeface="Söhne"/>
              </a:rPr>
              <a:t>CodePipeline</a:t>
            </a:r>
            <a:r>
              <a:rPr lang="en-US" b="0" i="0" dirty="0">
                <a:solidFill>
                  <a:srgbClr val="ECECEC"/>
                </a:solidFill>
                <a:effectLst/>
                <a:latin typeface="Söhne"/>
              </a:rPr>
              <a:t> and AWS </a:t>
            </a:r>
            <a:r>
              <a:rPr lang="en-US" b="0" i="0" dirty="0" err="1">
                <a:solidFill>
                  <a:srgbClr val="ECECEC"/>
                </a:solidFill>
                <a:effectLst/>
                <a:latin typeface="Söhne"/>
              </a:rPr>
              <a:t>CodeDeploy</a:t>
            </a:r>
            <a:r>
              <a:rPr lang="en-US" b="0" i="0" dirty="0">
                <a:solidFill>
                  <a:srgbClr val="ECECEC"/>
                </a:solidFill>
                <a:effectLst/>
                <a:latin typeface="Söhne"/>
              </a:rPr>
              <a:t> for continuous integration and deployment. This agile development methodology allows for quicker feature releases and constant improvement of the e-commerce platform.</a:t>
            </a:r>
            <a:br>
              <a:rPr lang="en-US" dirty="0"/>
            </a:br>
            <a:endParaRPr lang="en-US" dirty="0"/>
          </a:p>
        </p:txBody>
      </p:sp>
    </p:spTree>
    <p:extLst>
      <p:ext uri="{BB962C8B-B14F-4D97-AF65-F5344CB8AC3E}">
        <p14:creationId xmlns:p14="http://schemas.microsoft.com/office/powerpoint/2010/main" val="23454546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2CB259-8D08-3BDD-1E64-9E21C5D063F6}"/>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E7418132-DA96-4B2A-6B5D-3A3BB3D18909}"/>
              </a:ext>
            </a:extLst>
          </p:cNvPr>
          <p:cNvSpPr>
            <a:spLocks noGrp="1"/>
          </p:cNvSpPr>
          <p:nvPr>
            <p:ph type="title"/>
          </p:nvPr>
        </p:nvSpPr>
        <p:spPr>
          <a:xfrm>
            <a:off x="1218882" y="693931"/>
            <a:ext cx="10360501" cy="1223963"/>
          </a:xfrm>
        </p:spPr>
        <p:txBody>
          <a:bodyPr anchor="ctr">
            <a:normAutofit/>
          </a:bodyPr>
          <a:lstStyle/>
          <a:p>
            <a:pPr algn="l"/>
            <a:r>
              <a:rPr lang="en-US" b="1" i="0" dirty="0">
                <a:effectLst/>
                <a:latin typeface="Söhne"/>
              </a:rPr>
              <a:t>Data Analytics and Insights</a:t>
            </a:r>
          </a:p>
        </p:txBody>
      </p:sp>
      <p:sp>
        <p:nvSpPr>
          <p:cNvPr id="14" name="Content Placeholder 13">
            <a:extLst>
              <a:ext uri="{FF2B5EF4-FFF2-40B4-BE49-F238E27FC236}">
                <a16:creationId xmlns:a16="http://schemas.microsoft.com/office/drawing/2014/main" id="{390D1124-5247-336A-36EC-73116711ADFD}"/>
              </a:ext>
            </a:extLst>
          </p:cNvPr>
          <p:cNvSpPr>
            <a:spLocks noGrp="1"/>
          </p:cNvSpPr>
          <p:nvPr>
            <p:ph idx="1"/>
          </p:nvPr>
        </p:nvSpPr>
        <p:spPr/>
        <p:txBody>
          <a:bodyPr anchor="ctr">
            <a:normAutofit/>
          </a:bodyPr>
          <a:lstStyle/>
          <a:p>
            <a:pPr marL="0" indent="0" algn="l">
              <a:buNone/>
            </a:pPr>
            <a:r>
              <a:rPr lang="en-US" b="0" i="0" dirty="0">
                <a:solidFill>
                  <a:srgbClr val="ECECEC"/>
                </a:solidFill>
                <a:effectLst/>
                <a:latin typeface="Söhne"/>
              </a:rPr>
              <a:t>GIPA Network will harness AWS analytics tools to gain deeper insights into customer behavior, preferences, and market trends. This data-driven approach will empower the business to make informed decisions and tailor offerings to meet the evolving needs of the Haitian market.</a:t>
            </a:r>
            <a:endParaRPr lang="en-US" dirty="0"/>
          </a:p>
        </p:txBody>
      </p:sp>
    </p:spTree>
    <p:extLst>
      <p:ext uri="{BB962C8B-B14F-4D97-AF65-F5344CB8AC3E}">
        <p14:creationId xmlns:p14="http://schemas.microsoft.com/office/powerpoint/2010/main" val="5386934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2CB259-8D08-3BDD-1E64-9E21C5D063F6}"/>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E7418132-DA96-4B2A-6B5D-3A3BB3D18909}"/>
              </a:ext>
            </a:extLst>
          </p:cNvPr>
          <p:cNvSpPr>
            <a:spLocks noGrp="1"/>
          </p:cNvSpPr>
          <p:nvPr>
            <p:ph type="title"/>
          </p:nvPr>
        </p:nvSpPr>
        <p:spPr>
          <a:xfrm>
            <a:off x="1218882" y="693931"/>
            <a:ext cx="10360501" cy="1223963"/>
          </a:xfrm>
        </p:spPr>
        <p:txBody>
          <a:bodyPr anchor="ctr">
            <a:normAutofit/>
          </a:bodyPr>
          <a:lstStyle/>
          <a:p>
            <a:pPr algn="l"/>
            <a:r>
              <a:rPr lang="en-US" b="1" i="0" dirty="0">
                <a:effectLst/>
                <a:latin typeface="Söhne"/>
              </a:rPr>
              <a:t>Mobile Optimization</a:t>
            </a:r>
          </a:p>
        </p:txBody>
      </p:sp>
      <p:sp>
        <p:nvSpPr>
          <p:cNvPr id="14" name="Content Placeholder 13">
            <a:extLst>
              <a:ext uri="{FF2B5EF4-FFF2-40B4-BE49-F238E27FC236}">
                <a16:creationId xmlns:a16="http://schemas.microsoft.com/office/drawing/2014/main" id="{390D1124-5247-336A-36EC-73116711ADFD}"/>
              </a:ext>
            </a:extLst>
          </p:cNvPr>
          <p:cNvSpPr>
            <a:spLocks noGrp="1"/>
          </p:cNvSpPr>
          <p:nvPr>
            <p:ph idx="1"/>
          </p:nvPr>
        </p:nvSpPr>
        <p:spPr/>
        <p:txBody>
          <a:bodyPr anchor="ctr">
            <a:normAutofit/>
          </a:bodyPr>
          <a:lstStyle/>
          <a:p>
            <a:pPr marL="0" indent="0" algn="l">
              <a:buNone/>
            </a:pPr>
            <a:r>
              <a:rPr lang="en-US" b="0" i="0" dirty="0">
                <a:solidFill>
                  <a:srgbClr val="ECECEC"/>
                </a:solidFill>
                <a:effectLst/>
                <a:latin typeface="Söhne"/>
              </a:rPr>
              <a:t>Recognizing the prevalence of mobile users, GIPA Network will implement responsive design and leverage AWS Mobile Hub to optimize the e-commerce platform for mobile devices. This ensures a consistent and user-friendly experience across various screen sizes.</a:t>
            </a:r>
            <a:endParaRPr lang="en-US" dirty="0"/>
          </a:p>
        </p:txBody>
      </p:sp>
    </p:spTree>
    <p:extLst>
      <p:ext uri="{BB962C8B-B14F-4D97-AF65-F5344CB8AC3E}">
        <p14:creationId xmlns:p14="http://schemas.microsoft.com/office/powerpoint/2010/main" val="28850785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2CB259-8D08-3BDD-1E64-9E21C5D063F6}"/>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E7418132-DA96-4B2A-6B5D-3A3BB3D18909}"/>
              </a:ext>
            </a:extLst>
          </p:cNvPr>
          <p:cNvSpPr>
            <a:spLocks noGrp="1"/>
          </p:cNvSpPr>
          <p:nvPr>
            <p:ph type="title"/>
          </p:nvPr>
        </p:nvSpPr>
        <p:spPr>
          <a:xfrm>
            <a:off x="1218882" y="693931"/>
            <a:ext cx="10360501" cy="1223963"/>
          </a:xfrm>
        </p:spPr>
        <p:txBody>
          <a:bodyPr anchor="ctr">
            <a:normAutofit/>
          </a:bodyPr>
          <a:lstStyle/>
          <a:p>
            <a:pPr algn="l"/>
            <a:r>
              <a:rPr lang="en-US" b="1" dirty="0">
                <a:latin typeface="Söhne"/>
              </a:rPr>
              <a:t>Training and Skill Development</a:t>
            </a:r>
            <a:endParaRPr lang="en-US" b="1" i="0" dirty="0">
              <a:effectLst/>
              <a:latin typeface="Söhne"/>
            </a:endParaRPr>
          </a:p>
        </p:txBody>
      </p:sp>
      <p:sp>
        <p:nvSpPr>
          <p:cNvPr id="14" name="Content Placeholder 13">
            <a:extLst>
              <a:ext uri="{FF2B5EF4-FFF2-40B4-BE49-F238E27FC236}">
                <a16:creationId xmlns:a16="http://schemas.microsoft.com/office/drawing/2014/main" id="{390D1124-5247-336A-36EC-73116711ADFD}"/>
              </a:ext>
            </a:extLst>
          </p:cNvPr>
          <p:cNvSpPr>
            <a:spLocks noGrp="1"/>
          </p:cNvSpPr>
          <p:nvPr>
            <p:ph idx="1"/>
          </p:nvPr>
        </p:nvSpPr>
        <p:spPr/>
        <p:txBody>
          <a:bodyPr anchor="ctr">
            <a:normAutofit/>
          </a:bodyPr>
          <a:lstStyle/>
          <a:p>
            <a:pPr marL="0" indent="0" algn="l">
              <a:buNone/>
            </a:pPr>
            <a:r>
              <a:rPr lang="en-US" b="0" i="0" dirty="0">
                <a:solidFill>
                  <a:srgbClr val="ECECEC"/>
                </a:solidFill>
                <a:effectLst/>
                <a:latin typeface="Söhne"/>
              </a:rPr>
              <a:t>To ensure the successful implementation of AWS solutions, GIPA Network will invest in training programs for its IT team. This focus on skill development ensures that the team is well-equipped to manage and optimize the AWS infrastructure effectively.</a:t>
            </a:r>
            <a:br>
              <a:rPr lang="en-US" dirty="0"/>
            </a:br>
            <a:endParaRPr lang="en-US" dirty="0"/>
          </a:p>
        </p:txBody>
      </p:sp>
    </p:spTree>
    <p:extLst>
      <p:ext uri="{BB962C8B-B14F-4D97-AF65-F5344CB8AC3E}">
        <p14:creationId xmlns:p14="http://schemas.microsoft.com/office/powerpoint/2010/main" val="39466626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229E36-285E-336B-1AC1-5E0ED1788C4C}"/>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C90FE782-B3E0-242A-3368-887580B8329F}"/>
              </a:ext>
            </a:extLst>
          </p:cNvPr>
          <p:cNvSpPr>
            <a:spLocks noGrp="1"/>
          </p:cNvSpPr>
          <p:nvPr>
            <p:ph type="title"/>
          </p:nvPr>
        </p:nvSpPr>
        <p:spPr>
          <a:xfrm>
            <a:off x="1218882" y="693931"/>
            <a:ext cx="10360501" cy="1223963"/>
          </a:xfrm>
        </p:spPr>
        <p:txBody>
          <a:bodyPr anchor="ctr">
            <a:normAutofit/>
          </a:bodyPr>
          <a:lstStyle/>
          <a:p>
            <a:pPr algn="l"/>
            <a:r>
              <a:rPr lang="en-US" b="1" i="0" dirty="0">
                <a:effectLst/>
                <a:latin typeface="Söhne"/>
              </a:rPr>
              <a:t>Benefits</a:t>
            </a:r>
          </a:p>
        </p:txBody>
      </p:sp>
      <p:sp>
        <p:nvSpPr>
          <p:cNvPr id="14" name="Content Placeholder 13">
            <a:extLst>
              <a:ext uri="{FF2B5EF4-FFF2-40B4-BE49-F238E27FC236}">
                <a16:creationId xmlns:a16="http://schemas.microsoft.com/office/drawing/2014/main" id="{4D8B9ACD-1233-450C-1CAF-83C520C995DE}"/>
              </a:ext>
            </a:extLst>
          </p:cNvPr>
          <p:cNvSpPr>
            <a:spLocks noGrp="1"/>
          </p:cNvSpPr>
          <p:nvPr>
            <p:ph idx="1"/>
          </p:nvPr>
        </p:nvSpPr>
        <p:spPr/>
        <p:txBody>
          <a:bodyPr anchor="ctr">
            <a:normAutofit/>
          </a:bodyPr>
          <a:lstStyle/>
          <a:p>
            <a:pPr marL="0" indent="0" algn="l">
              <a:buNone/>
            </a:pPr>
            <a:r>
              <a:rPr lang="en-US" b="0" i="0" dirty="0">
                <a:solidFill>
                  <a:srgbClr val="ECECEC"/>
                </a:solidFill>
                <a:effectLst/>
                <a:latin typeface="Söhne"/>
              </a:rPr>
              <a:t>GIPA Network can anticipate several benefits from this AWS-enabled transformation. These include enhanced operational efficiency, improved website performance, strengthened security, and significant cost savings. The positive impact on customer satisfaction and brand reputation in the Haitian e-commerce market is expected to be substantial.</a:t>
            </a:r>
          </a:p>
          <a:p>
            <a:pPr marL="0" indent="0" algn="l">
              <a:buNone/>
            </a:pPr>
            <a:r>
              <a:rPr lang="en-US" b="0" i="0" dirty="0">
                <a:solidFill>
                  <a:srgbClr val="ECECEC"/>
                </a:solidFill>
                <a:effectLst/>
                <a:latin typeface="Söhne"/>
              </a:rPr>
              <a:t>Quantifiable improvements in efficiency, security, reliability, and cost savings tailored to the local market will position GIPA Network as a leader in the Haitian e-commerce landscape. These benefits collectively contribute to the company's growth and sustainability.</a:t>
            </a:r>
            <a:endParaRPr lang="en-US" dirty="0"/>
          </a:p>
        </p:txBody>
      </p:sp>
    </p:spTree>
    <p:extLst>
      <p:ext uri="{BB962C8B-B14F-4D97-AF65-F5344CB8AC3E}">
        <p14:creationId xmlns:p14="http://schemas.microsoft.com/office/powerpoint/2010/main" val="3502335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78B1FF-1341-444B-0902-B6E31D0A8997}"/>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268E354D-0A42-626A-1F91-9BD74B62F628}"/>
              </a:ext>
            </a:extLst>
          </p:cNvPr>
          <p:cNvSpPr>
            <a:spLocks noGrp="1"/>
          </p:cNvSpPr>
          <p:nvPr>
            <p:ph type="title"/>
          </p:nvPr>
        </p:nvSpPr>
        <p:spPr>
          <a:xfrm>
            <a:off x="1218882" y="693931"/>
            <a:ext cx="10360501" cy="1223963"/>
          </a:xfrm>
        </p:spPr>
        <p:txBody>
          <a:bodyPr anchor="ctr">
            <a:normAutofit/>
          </a:bodyPr>
          <a:lstStyle/>
          <a:p>
            <a:pPr algn="l"/>
            <a:r>
              <a:rPr lang="en-US" b="1" i="0" dirty="0">
                <a:effectLst/>
                <a:latin typeface="Söhne"/>
              </a:rPr>
              <a:t>Conclusion</a:t>
            </a:r>
          </a:p>
        </p:txBody>
      </p:sp>
      <p:sp>
        <p:nvSpPr>
          <p:cNvPr id="14" name="Content Placeholder 13">
            <a:extLst>
              <a:ext uri="{FF2B5EF4-FFF2-40B4-BE49-F238E27FC236}">
                <a16:creationId xmlns:a16="http://schemas.microsoft.com/office/drawing/2014/main" id="{B0CB0391-5986-66BD-E98B-2AF151D5D055}"/>
              </a:ext>
            </a:extLst>
          </p:cNvPr>
          <p:cNvSpPr>
            <a:spLocks noGrp="1"/>
          </p:cNvSpPr>
          <p:nvPr>
            <p:ph idx="1"/>
          </p:nvPr>
        </p:nvSpPr>
        <p:spPr/>
        <p:txBody>
          <a:bodyPr anchor="ctr">
            <a:normAutofit/>
          </a:bodyPr>
          <a:lstStyle/>
          <a:p>
            <a:pPr marL="0" indent="0" algn="l">
              <a:buNone/>
            </a:pPr>
            <a:r>
              <a:rPr lang="en-US" b="0" i="0" dirty="0">
                <a:solidFill>
                  <a:srgbClr val="ECECEC"/>
                </a:solidFill>
                <a:effectLst/>
                <a:latin typeface="Söhne"/>
              </a:rPr>
              <a:t>In conclusion, the AWS-enabled transformation for GIPA Network represents a holistic solution to the challenges faced in the Haitian e-commerce market. This collaboration with AWS aligns with GIPA Network's commitment to excellence and customer satisfaction, fostering innovation and growth.</a:t>
            </a:r>
            <a:endParaRPr lang="en-US" dirty="0"/>
          </a:p>
        </p:txBody>
      </p:sp>
    </p:spTree>
    <p:extLst>
      <p:ext uri="{BB962C8B-B14F-4D97-AF65-F5344CB8AC3E}">
        <p14:creationId xmlns:p14="http://schemas.microsoft.com/office/powerpoint/2010/main" val="4116442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latin typeface="Montserrat" pitchFamily="2" charset="77"/>
              </a:rPr>
              <a:t>Introduction</a:t>
            </a:r>
          </a:p>
        </p:txBody>
      </p:sp>
      <p:sp>
        <p:nvSpPr>
          <p:cNvPr id="14" name="Content Placeholder 13"/>
          <p:cNvSpPr>
            <a:spLocks noGrp="1"/>
          </p:cNvSpPr>
          <p:nvPr>
            <p:ph idx="1"/>
          </p:nvPr>
        </p:nvSpPr>
        <p:spPr/>
        <p:txBody>
          <a:bodyPr anchor="ctr"/>
          <a:lstStyle/>
          <a:p>
            <a:pPr marL="0" indent="0">
              <a:buNone/>
            </a:pPr>
            <a:r>
              <a:rPr lang="en-US" b="0" i="0" dirty="0">
                <a:solidFill>
                  <a:srgbClr val="ECECEC"/>
                </a:solidFill>
                <a:effectLst/>
                <a:latin typeface="Söhne"/>
              </a:rPr>
              <a:t>The e-commerce landscape in Haiti presents unique challenges, including inefficiencies and high operational costs. GIPA Network aims to address these issues through a comprehensive transformation leveraging AWS.</a:t>
            </a:r>
          </a:p>
          <a:p>
            <a:pPr marL="0" indent="0">
              <a:buNone/>
            </a:pPr>
            <a:r>
              <a:rPr lang="en-US" b="0" i="0" dirty="0">
                <a:solidFill>
                  <a:srgbClr val="ECECEC"/>
                </a:solidFill>
                <a:effectLst/>
                <a:latin typeface="Söhne"/>
              </a:rPr>
              <a:t>Current e-commerce operations in Haiti are inefficient and costly, hindering growth and customer satisfaction.</a:t>
            </a:r>
            <a:endParaRPr lang="en-US"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C32FD2-FD58-5138-63E8-65BBCCAB4B8D}"/>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A6598ADD-CFB9-D89A-1C9A-A6C64490513D}"/>
              </a:ext>
            </a:extLst>
          </p:cNvPr>
          <p:cNvSpPr>
            <a:spLocks noGrp="1"/>
          </p:cNvSpPr>
          <p:nvPr>
            <p:ph type="title"/>
          </p:nvPr>
        </p:nvSpPr>
        <p:spPr>
          <a:xfrm>
            <a:off x="1218882" y="693931"/>
            <a:ext cx="10360501" cy="1223963"/>
          </a:xfrm>
        </p:spPr>
        <p:txBody>
          <a:bodyPr anchor="ctr"/>
          <a:lstStyle/>
          <a:p>
            <a:r>
              <a:rPr lang="en-US" b="1" i="0" dirty="0">
                <a:effectLst/>
                <a:latin typeface="Söhne"/>
              </a:rPr>
              <a:t>Business Solution Overview</a:t>
            </a:r>
            <a:endParaRPr lang="en-US" b="1" dirty="0">
              <a:latin typeface="Montserrat" pitchFamily="2" charset="77"/>
            </a:endParaRPr>
          </a:p>
        </p:txBody>
      </p:sp>
      <p:sp>
        <p:nvSpPr>
          <p:cNvPr id="14" name="Content Placeholder 13">
            <a:extLst>
              <a:ext uri="{FF2B5EF4-FFF2-40B4-BE49-F238E27FC236}">
                <a16:creationId xmlns:a16="http://schemas.microsoft.com/office/drawing/2014/main" id="{C909ABE6-E6F2-4AC5-8DBA-68CF27A89DAA}"/>
              </a:ext>
            </a:extLst>
          </p:cNvPr>
          <p:cNvSpPr>
            <a:spLocks noGrp="1"/>
          </p:cNvSpPr>
          <p:nvPr>
            <p:ph idx="1"/>
          </p:nvPr>
        </p:nvSpPr>
        <p:spPr/>
        <p:txBody>
          <a:bodyPr anchor="ctr"/>
          <a:lstStyle/>
          <a:p>
            <a:pPr marL="0" indent="0">
              <a:buNone/>
            </a:pPr>
            <a:r>
              <a:rPr lang="en-US" b="0" i="0" dirty="0">
                <a:solidFill>
                  <a:srgbClr val="ECECEC"/>
                </a:solidFill>
                <a:effectLst/>
                <a:latin typeface="Söhne"/>
              </a:rPr>
              <a:t>GIPA Network's transformation involves harnessing the power of Amazon Web Services (AWS) to achieve operational excellence, enhance security, ensure reliability, and optimize costs. This solution is tailored to meet the specific needs of the Haitian e-commerce market.</a:t>
            </a:r>
            <a:endParaRPr lang="en-US" dirty="0"/>
          </a:p>
        </p:txBody>
      </p:sp>
    </p:spTree>
    <p:extLst>
      <p:ext uri="{BB962C8B-B14F-4D97-AF65-F5344CB8AC3E}">
        <p14:creationId xmlns:p14="http://schemas.microsoft.com/office/powerpoint/2010/main" val="3984139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80DA79-053D-7244-D7E9-BCFC0EA59502}"/>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78D63047-3C63-DD02-828A-5675AE58D4ED}"/>
              </a:ext>
            </a:extLst>
          </p:cNvPr>
          <p:cNvSpPr>
            <a:spLocks noGrp="1"/>
          </p:cNvSpPr>
          <p:nvPr>
            <p:ph type="title"/>
          </p:nvPr>
        </p:nvSpPr>
        <p:spPr>
          <a:xfrm>
            <a:off x="1218882" y="693931"/>
            <a:ext cx="10360501" cy="1223963"/>
          </a:xfrm>
        </p:spPr>
        <p:txBody>
          <a:bodyPr anchor="ctr"/>
          <a:lstStyle/>
          <a:p>
            <a:pPr algn="l"/>
            <a:r>
              <a:rPr lang="en-US" b="1" i="0" dirty="0">
                <a:effectLst/>
                <a:latin typeface="Söhne"/>
              </a:rPr>
              <a:t>Operational Excellence</a:t>
            </a:r>
          </a:p>
        </p:txBody>
      </p:sp>
      <p:sp>
        <p:nvSpPr>
          <p:cNvPr id="14" name="Content Placeholder 13">
            <a:extLst>
              <a:ext uri="{FF2B5EF4-FFF2-40B4-BE49-F238E27FC236}">
                <a16:creationId xmlns:a16="http://schemas.microsoft.com/office/drawing/2014/main" id="{CB65DD04-C70E-CA6B-ED8C-99E4FDC2954F}"/>
              </a:ext>
            </a:extLst>
          </p:cNvPr>
          <p:cNvSpPr>
            <a:spLocks noGrp="1"/>
          </p:cNvSpPr>
          <p:nvPr>
            <p:ph idx="1"/>
          </p:nvPr>
        </p:nvSpPr>
        <p:spPr/>
        <p:txBody>
          <a:bodyPr anchor="ctr">
            <a:normAutofit lnSpcReduction="10000"/>
          </a:bodyPr>
          <a:lstStyle/>
          <a:p>
            <a:pPr marL="0" indent="0">
              <a:buNone/>
            </a:pPr>
            <a:r>
              <a:rPr lang="en-US" b="0" i="0" dirty="0">
                <a:solidFill>
                  <a:srgbClr val="ECECEC"/>
                </a:solidFill>
                <a:effectLst/>
                <a:latin typeface="Söhne"/>
              </a:rPr>
              <a:t>GIPA Network will leverage AWS CloudWatch for real-time monitoring and analytics of its e-commerce operations in Haiti. This will provide valuable insights into system performance, resource utilization, and overall efficiency.</a:t>
            </a:r>
          </a:p>
          <a:p>
            <a:pPr marL="0" indent="0">
              <a:buNone/>
            </a:pPr>
            <a:r>
              <a:rPr lang="en-US" b="0" i="0" dirty="0">
                <a:solidFill>
                  <a:srgbClr val="ECECEC"/>
                </a:solidFill>
                <a:effectLst/>
                <a:latin typeface="Söhne"/>
              </a:rPr>
              <a:t>Operational tasks will be automated using AWS Lambda, allowing GIPA to streamline processes, reduce manual intervention, and respond rapidly to changing demands in the local market.</a:t>
            </a:r>
            <a:endParaRPr lang="en-US" dirty="0">
              <a:solidFill>
                <a:srgbClr val="ECECEC"/>
              </a:solidFill>
              <a:latin typeface="Söhne"/>
            </a:endParaRPr>
          </a:p>
          <a:p>
            <a:pPr marL="0" indent="0">
              <a:buNone/>
            </a:pPr>
            <a:r>
              <a:rPr lang="en-US" b="0" i="0" dirty="0">
                <a:solidFill>
                  <a:srgbClr val="ECECEC"/>
                </a:solidFill>
                <a:effectLst/>
                <a:latin typeface="Söhne"/>
              </a:rPr>
              <a:t>Recognizing the unique operational needs of GIPA Network in Haiti, our approach will be customized to ensure maximum efficiency and effectiveness.</a:t>
            </a:r>
            <a:br>
              <a:rPr lang="en-US" dirty="0"/>
            </a:br>
            <a:endParaRPr lang="en-US" dirty="0"/>
          </a:p>
        </p:txBody>
      </p:sp>
    </p:spTree>
    <p:extLst>
      <p:ext uri="{BB962C8B-B14F-4D97-AF65-F5344CB8AC3E}">
        <p14:creationId xmlns:p14="http://schemas.microsoft.com/office/powerpoint/2010/main" val="3926589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9DA5C4-9836-F843-1DDF-640627FC1DB6}"/>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B819E6C8-4D28-41B5-8A48-F33F8963472C}"/>
              </a:ext>
            </a:extLst>
          </p:cNvPr>
          <p:cNvSpPr>
            <a:spLocks noGrp="1"/>
          </p:cNvSpPr>
          <p:nvPr>
            <p:ph type="title"/>
          </p:nvPr>
        </p:nvSpPr>
        <p:spPr>
          <a:xfrm>
            <a:off x="1218882" y="693931"/>
            <a:ext cx="10360501" cy="1223963"/>
          </a:xfrm>
        </p:spPr>
        <p:txBody>
          <a:bodyPr anchor="ctr"/>
          <a:lstStyle/>
          <a:p>
            <a:r>
              <a:rPr lang="en-US" b="1" i="0" dirty="0">
                <a:effectLst/>
                <a:latin typeface="Söhne"/>
              </a:rPr>
              <a:t>Security</a:t>
            </a:r>
          </a:p>
        </p:txBody>
      </p:sp>
      <p:sp>
        <p:nvSpPr>
          <p:cNvPr id="14" name="Content Placeholder 13">
            <a:extLst>
              <a:ext uri="{FF2B5EF4-FFF2-40B4-BE49-F238E27FC236}">
                <a16:creationId xmlns:a16="http://schemas.microsoft.com/office/drawing/2014/main" id="{1592A469-8A05-DE2E-E746-34E7B2E6017D}"/>
              </a:ext>
            </a:extLst>
          </p:cNvPr>
          <p:cNvSpPr>
            <a:spLocks noGrp="1"/>
          </p:cNvSpPr>
          <p:nvPr>
            <p:ph idx="1"/>
          </p:nvPr>
        </p:nvSpPr>
        <p:spPr/>
        <p:txBody>
          <a:bodyPr anchor="ctr"/>
          <a:lstStyle/>
          <a:p>
            <a:pPr marL="0" indent="0">
              <a:buNone/>
            </a:pPr>
            <a:r>
              <a:rPr lang="en-US" b="0" i="0" dirty="0">
                <a:solidFill>
                  <a:srgbClr val="ECECEC"/>
                </a:solidFill>
                <a:effectLst/>
                <a:latin typeface="Söhne"/>
              </a:rPr>
              <a:t>AWS Identity and Access Management (IAM) will be implemented to enforce strict access control policies. This ensures that only authorized personnel have access to critical systems and data.</a:t>
            </a:r>
          </a:p>
          <a:p>
            <a:pPr marL="0" indent="0">
              <a:buNone/>
            </a:pPr>
            <a:r>
              <a:rPr lang="en-US" b="0" i="0" dirty="0">
                <a:solidFill>
                  <a:srgbClr val="ECECEC"/>
                </a:solidFill>
                <a:effectLst/>
                <a:latin typeface="Söhne"/>
              </a:rPr>
              <a:t>GIPA Network will utilize AWS Key Management Service (KMS) to implement robust data encryption, addressing both security and compliance requirements in the Haitian e-commerce landscape.</a:t>
            </a:r>
            <a:endParaRPr lang="en-US" dirty="0">
              <a:solidFill>
                <a:srgbClr val="ECECEC"/>
              </a:solidFill>
              <a:latin typeface="Söhne"/>
            </a:endParaRPr>
          </a:p>
          <a:p>
            <a:pPr marL="0" indent="0">
              <a:buNone/>
            </a:pPr>
            <a:r>
              <a:rPr lang="en-US" b="0" i="0" dirty="0">
                <a:solidFill>
                  <a:srgbClr val="ECECEC"/>
                </a:solidFill>
                <a:effectLst/>
                <a:latin typeface="Söhne"/>
              </a:rPr>
              <a:t>By prioritizing the security of customer data and transactions, GIPA Network aims to build trust among its customers in Haiti.</a:t>
            </a:r>
            <a:endParaRPr lang="en-US" dirty="0"/>
          </a:p>
        </p:txBody>
      </p:sp>
    </p:spTree>
    <p:extLst>
      <p:ext uri="{BB962C8B-B14F-4D97-AF65-F5344CB8AC3E}">
        <p14:creationId xmlns:p14="http://schemas.microsoft.com/office/powerpoint/2010/main" val="949476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14F55B-191B-DE39-2168-E42D95338689}"/>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ED501C0B-AE98-0E00-918A-EFD49A6480EE}"/>
              </a:ext>
            </a:extLst>
          </p:cNvPr>
          <p:cNvSpPr>
            <a:spLocks noGrp="1"/>
          </p:cNvSpPr>
          <p:nvPr>
            <p:ph type="title"/>
          </p:nvPr>
        </p:nvSpPr>
        <p:spPr>
          <a:xfrm>
            <a:off x="1218882" y="693931"/>
            <a:ext cx="10360501" cy="1223963"/>
          </a:xfrm>
        </p:spPr>
        <p:txBody>
          <a:bodyPr anchor="ctr"/>
          <a:lstStyle/>
          <a:p>
            <a:pPr algn="l"/>
            <a:r>
              <a:rPr lang="en-US" b="1" dirty="0">
                <a:latin typeface="Söhne"/>
              </a:rPr>
              <a:t>Reliability</a:t>
            </a:r>
            <a:endParaRPr lang="en-US" b="1" i="0" dirty="0">
              <a:effectLst/>
              <a:latin typeface="Söhne"/>
            </a:endParaRPr>
          </a:p>
        </p:txBody>
      </p:sp>
      <p:sp>
        <p:nvSpPr>
          <p:cNvPr id="14" name="Content Placeholder 13">
            <a:extLst>
              <a:ext uri="{FF2B5EF4-FFF2-40B4-BE49-F238E27FC236}">
                <a16:creationId xmlns:a16="http://schemas.microsoft.com/office/drawing/2014/main" id="{7F8D68D9-A4DD-F648-48A2-2F86191D5D89}"/>
              </a:ext>
            </a:extLst>
          </p:cNvPr>
          <p:cNvSpPr>
            <a:spLocks noGrp="1"/>
          </p:cNvSpPr>
          <p:nvPr>
            <p:ph idx="1"/>
          </p:nvPr>
        </p:nvSpPr>
        <p:spPr/>
        <p:txBody>
          <a:bodyPr anchor="ctr">
            <a:normAutofit lnSpcReduction="10000"/>
          </a:bodyPr>
          <a:lstStyle/>
          <a:p>
            <a:pPr marL="0" indent="0">
              <a:buNone/>
            </a:pPr>
            <a:r>
              <a:rPr lang="en-US" b="0" i="0" dirty="0">
                <a:solidFill>
                  <a:srgbClr val="ECECEC"/>
                </a:solidFill>
                <a:effectLst/>
                <a:latin typeface="Söhne"/>
              </a:rPr>
              <a:t>GIPA Network will implement Amazon Elastic Load Balancing to ensure the reliable distribution of traffic across multiple servers. This enhances the availability of the e-commerce platform, providing a seamless experience for customers in Haiti.</a:t>
            </a:r>
          </a:p>
          <a:p>
            <a:pPr marL="0" indent="0">
              <a:buNone/>
            </a:pPr>
            <a:r>
              <a:rPr lang="en-US" b="0" i="0" dirty="0">
                <a:solidFill>
                  <a:srgbClr val="ECECEC"/>
                </a:solidFill>
                <a:effectLst/>
                <a:latin typeface="Söhne"/>
              </a:rPr>
              <a:t>For robust and scalable database management, GIPA Network will utilize Amazon Relational Database Service (RDS). This ensures data integrity and supports the growing demands of the e-commerce business in Haiti.</a:t>
            </a:r>
            <a:endParaRPr lang="en-US" dirty="0">
              <a:solidFill>
                <a:srgbClr val="ECECEC"/>
              </a:solidFill>
              <a:latin typeface="Söhne"/>
            </a:endParaRPr>
          </a:p>
          <a:p>
            <a:pPr marL="0" indent="0">
              <a:buNone/>
            </a:pPr>
            <a:r>
              <a:rPr lang="en-US" b="0" i="0" dirty="0">
                <a:solidFill>
                  <a:srgbClr val="ECECEC"/>
                </a:solidFill>
                <a:effectLst/>
                <a:latin typeface="Söhne"/>
              </a:rPr>
              <a:t>By implementing these reliability measures, GIPA Network aims to provide uninterrupted service, even during peak demand periods or unexpected traffic spikes.</a:t>
            </a:r>
            <a:endParaRPr lang="en-US" dirty="0"/>
          </a:p>
        </p:txBody>
      </p:sp>
    </p:spTree>
    <p:extLst>
      <p:ext uri="{BB962C8B-B14F-4D97-AF65-F5344CB8AC3E}">
        <p14:creationId xmlns:p14="http://schemas.microsoft.com/office/powerpoint/2010/main" val="1414050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ED9690-D1EE-278B-5482-2E62B52CBC2B}"/>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FC056B68-70DC-8C65-3889-30F3576FDBE5}"/>
              </a:ext>
            </a:extLst>
          </p:cNvPr>
          <p:cNvSpPr>
            <a:spLocks noGrp="1"/>
          </p:cNvSpPr>
          <p:nvPr>
            <p:ph type="title"/>
          </p:nvPr>
        </p:nvSpPr>
        <p:spPr>
          <a:xfrm>
            <a:off x="1218882" y="693931"/>
            <a:ext cx="10360501" cy="1223963"/>
          </a:xfrm>
        </p:spPr>
        <p:txBody>
          <a:bodyPr anchor="ctr"/>
          <a:lstStyle/>
          <a:p>
            <a:pPr algn="l"/>
            <a:r>
              <a:rPr lang="en-US" b="1" i="0" dirty="0">
                <a:effectLst/>
                <a:latin typeface="Söhne"/>
              </a:rPr>
              <a:t>Performance Efficiency</a:t>
            </a:r>
          </a:p>
        </p:txBody>
      </p:sp>
      <p:sp>
        <p:nvSpPr>
          <p:cNvPr id="14" name="Content Placeholder 13">
            <a:extLst>
              <a:ext uri="{FF2B5EF4-FFF2-40B4-BE49-F238E27FC236}">
                <a16:creationId xmlns:a16="http://schemas.microsoft.com/office/drawing/2014/main" id="{2E0F680C-1197-7F3B-5660-9391E075A7D0}"/>
              </a:ext>
            </a:extLst>
          </p:cNvPr>
          <p:cNvSpPr>
            <a:spLocks noGrp="1"/>
          </p:cNvSpPr>
          <p:nvPr>
            <p:ph idx="1"/>
          </p:nvPr>
        </p:nvSpPr>
        <p:spPr>
          <a:xfrm>
            <a:off x="1218883" y="1484784"/>
            <a:ext cx="10360501" cy="4679285"/>
          </a:xfrm>
        </p:spPr>
        <p:txBody>
          <a:bodyPr anchor="ctr">
            <a:normAutofit fontScale="92500" lnSpcReduction="10000"/>
          </a:bodyPr>
          <a:lstStyle/>
          <a:p>
            <a:pPr marL="0" indent="0" algn="l">
              <a:buNone/>
            </a:pPr>
            <a:endParaRPr lang="en-US" b="0" i="0" dirty="0">
              <a:solidFill>
                <a:srgbClr val="ECECEC"/>
              </a:solidFill>
              <a:effectLst/>
              <a:latin typeface="Söhne"/>
            </a:endParaRPr>
          </a:p>
          <a:p>
            <a:pPr marL="0" indent="0" algn="l">
              <a:buNone/>
            </a:pPr>
            <a:r>
              <a:rPr lang="en-US" b="0" i="0" dirty="0">
                <a:solidFill>
                  <a:srgbClr val="ECECEC"/>
                </a:solidFill>
                <a:effectLst/>
                <a:latin typeface="Söhne"/>
              </a:rPr>
              <a:t>GIPA Network will leverage Amazon CloudFront for efficient content delivery in Haiti. This content delivery network (CDN) will reduce latency, accelerate page loading times, and enhance the overall performance of the e-commerce website.</a:t>
            </a:r>
          </a:p>
          <a:p>
            <a:pPr marL="0" indent="0" algn="l">
              <a:buNone/>
            </a:pPr>
            <a:r>
              <a:rPr lang="en-US" b="0" i="0" dirty="0">
                <a:solidFill>
                  <a:srgbClr val="ECECEC"/>
                </a:solidFill>
                <a:effectLst/>
                <a:latin typeface="Söhne"/>
              </a:rPr>
              <a:t>The integration of Amazon </a:t>
            </a:r>
            <a:r>
              <a:rPr lang="en-US" b="0" i="0" dirty="0" err="1">
                <a:solidFill>
                  <a:srgbClr val="ECECEC"/>
                </a:solidFill>
                <a:effectLst/>
                <a:latin typeface="Söhne"/>
              </a:rPr>
              <a:t>Elasticache</a:t>
            </a:r>
            <a:r>
              <a:rPr lang="en-US" b="0" i="0" dirty="0">
                <a:solidFill>
                  <a:srgbClr val="ECECEC"/>
                </a:solidFill>
                <a:effectLst/>
                <a:latin typeface="Söhne"/>
              </a:rPr>
              <a:t> will improve website performance by caching frequently accessed data. This not only speeds up response times but also reduces the load on backend systems, optimizing resource utilization.</a:t>
            </a:r>
            <a:endParaRPr lang="en-US" dirty="0">
              <a:solidFill>
                <a:srgbClr val="ECECEC"/>
              </a:solidFill>
              <a:latin typeface="Söhne"/>
            </a:endParaRPr>
          </a:p>
          <a:p>
            <a:pPr marL="0" indent="0" algn="l">
              <a:buNone/>
            </a:pPr>
            <a:r>
              <a:rPr lang="en-US" b="0" i="0" dirty="0">
                <a:solidFill>
                  <a:srgbClr val="ECECEC"/>
                </a:solidFill>
                <a:effectLst/>
                <a:latin typeface="Söhne"/>
              </a:rPr>
              <a:t>Recognizing the specific challenges in the local context, these performance enhancements are designed to cater to the unique needs of customers in Haiti.</a:t>
            </a:r>
            <a:endParaRPr lang="en-US" i="0" dirty="0">
              <a:solidFill>
                <a:srgbClr val="D1D5DB"/>
              </a:solidFill>
              <a:effectLst/>
              <a:latin typeface="Söhne"/>
            </a:endParaRPr>
          </a:p>
          <a:p>
            <a:pPr marL="0" indent="0">
              <a:buNone/>
            </a:pPr>
            <a:endParaRPr lang="en-US" dirty="0"/>
          </a:p>
        </p:txBody>
      </p:sp>
    </p:spTree>
    <p:extLst>
      <p:ext uri="{BB962C8B-B14F-4D97-AF65-F5344CB8AC3E}">
        <p14:creationId xmlns:p14="http://schemas.microsoft.com/office/powerpoint/2010/main" val="787271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98D4E9-768E-CEEB-13BC-DAA5CD2F391F}"/>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AC6F1205-359B-604A-2503-AB4D51C98ECD}"/>
              </a:ext>
            </a:extLst>
          </p:cNvPr>
          <p:cNvSpPr>
            <a:spLocks noGrp="1"/>
          </p:cNvSpPr>
          <p:nvPr>
            <p:ph type="title"/>
          </p:nvPr>
        </p:nvSpPr>
        <p:spPr>
          <a:xfrm>
            <a:off x="1218882" y="693931"/>
            <a:ext cx="10360501" cy="1223963"/>
          </a:xfrm>
        </p:spPr>
        <p:txBody>
          <a:bodyPr anchor="ctr">
            <a:normAutofit/>
          </a:bodyPr>
          <a:lstStyle/>
          <a:p>
            <a:pPr algn="l"/>
            <a:r>
              <a:rPr lang="en-US" b="1" i="0" dirty="0">
                <a:effectLst/>
                <a:latin typeface="Söhne"/>
              </a:rPr>
              <a:t>Cost Optimization</a:t>
            </a:r>
          </a:p>
        </p:txBody>
      </p:sp>
      <p:sp>
        <p:nvSpPr>
          <p:cNvPr id="14" name="Content Placeholder 13">
            <a:extLst>
              <a:ext uri="{FF2B5EF4-FFF2-40B4-BE49-F238E27FC236}">
                <a16:creationId xmlns:a16="http://schemas.microsoft.com/office/drawing/2014/main" id="{8DCA6AF4-0C67-D3FD-4A68-041424A4902E}"/>
              </a:ext>
            </a:extLst>
          </p:cNvPr>
          <p:cNvSpPr>
            <a:spLocks noGrp="1"/>
          </p:cNvSpPr>
          <p:nvPr>
            <p:ph idx="1"/>
          </p:nvPr>
        </p:nvSpPr>
        <p:spPr/>
        <p:txBody>
          <a:bodyPr anchor="ctr">
            <a:normAutofit/>
          </a:bodyPr>
          <a:lstStyle/>
          <a:p>
            <a:pPr marL="0" indent="0" algn="l">
              <a:buNone/>
            </a:pPr>
            <a:r>
              <a:rPr lang="en-US" b="0" i="0" dirty="0">
                <a:solidFill>
                  <a:srgbClr val="ECECEC"/>
                </a:solidFill>
                <a:effectLst/>
                <a:latin typeface="Söhne"/>
              </a:rPr>
              <a:t>GIPA Network will implement AWS Auto Scaling to dynamically adjust resources based on demand fluctuations in the Haitian e-commerce market. This ensures optimal resource utilization during peak periods while minimizing costs during low-demand periods.</a:t>
            </a:r>
          </a:p>
          <a:p>
            <a:pPr marL="0" indent="0" algn="l">
              <a:buNone/>
            </a:pPr>
            <a:r>
              <a:rPr lang="en-US" b="0" i="0" dirty="0">
                <a:solidFill>
                  <a:srgbClr val="ECECEC"/>
                </a:solidFill>
                <a:effectLst/>
                <a:latin typeface="Söhne"/>
              </a:rPr>
              <a:t>AWS Cost Explorer will be employed for continuous cost monitoring and analysis. This tool provides insights into spending patterns, enabling GIPA Network to make informed decisions and optimize its budget effectively.</a:t>
            </a:r>
            <a:endParaRPr lang="en-US" dirty="0"/>
          </a:p>
        </p:txBody>
      </p:sp>
    </p:spTree>
    <p:extLst>
      <p:ext uri="{BB962C8B-B14F-4D97-AF65-F5344CB8AC3E}">
        <p14:creationId xmlns:p14="http://schemas.microsoft.com/office/powerpoint/2010/main" val="2804769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DC4ADB-4A13-2E44-F935-D161F76BB26E}"/>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31654E32-829E-5700-75B0-9B982F8E10D8}"/>
              </a:ext>
            </a:extLst>
          </p:cNvPr>
          <p:cNvSpPr>
            <a:spLocks noGrp="1"/>
          </p:cNvSpPr>
          <p:nvPr>
            <p:ph type="title"/>
          </p:nvPr>
        </p:nvSpPr>
        <p:spPr>
          <a:xfrm>
            <a:off x="1218882" y="693931"/>
            <a:ext cx="10360501" cy="1223963"/>
          </a:xfrm>
        </p:spPr>
        <p:txBody>
          <a:bodyPr anchor="ctr">
            <a:normAutofit/>
          </a:bodyPr>
          <a:lstStyle/>
          <a:p>
            <a:r>
              <a:rPr lang="en-US" b="1" i="0" dirty="0">
                <a:effectLst/>
                <a:latin typeface="Söhne"/>
              </a:rPr>
              <a:t>Sustainability</a:t>
            </a:r>
          </a:p>
        </p:txBody>
      </p:sp>
      <p:sp>
        <p:nvSpPr>
          <p:cNvPr id="14" name="Content Placeholder 13">
            <a:extLst>
              <a:ext uri="{FF2B5EF4-FFF2-40B4-BE49-F238E27FC236}">
                <a16:creationId xmlns:a16="http://schemas.microsoft.com/office/drawing/2014/main" id="{DB15FB2F-306C-481D-7447-8090A064DFEF}"/>
              </a:ext>
            </a:extLst>
          </p:cNvPr>
          <p:cNvSpPr>
            <a:spLocks noGrp="1"/>
          </p:cNvSpPr>
          <p:nvPr>
            <p:ph idx="1"/>
          </p:nvPr>
        </p:nvSpPr>
        <p:spPr/>
        <p:txBody>
          <a:bodyPr anchor="ctr">
            <a:normAutofit/>
          </a:bodyPr>
          <a:lstStyle/>
          <a:p>
            <a:pPr marL="0" indent="0" algn="l">
              <a:buNone/>
            </a:pPr>
            <a:r>
              <a:rPr lang="en-US" b="0" i="0" dirty="0">
                <a:solidFill>
                  <a:srgbClr val="ECECEC"/>
                </a:solidFill>
                <a:effectLst/>
                <a:latin typeface="Söhne"/>
              </a:rPr>
              <a:t>GIPA Network is committed to sustainability by utilizing AWS data centers powered by renewable energy sources. This aligns with the company's values and contributes to a greener approach to e-commerce in Haiti.</a:t>
            </a:r>
          </a:p>
          <a:p>
            <a:pPr marL="0" indent="0" algn="l">
              <a:buNone/>
            </a:pPr>
            <a:r>
              <a:rPr lang="en-US" b="0" i="0" dirty="0">
                <a:solidFill>
                  <a:srgbClr val="ECECEC"/>
                </a:solidFill>
                <a:effectLst/>
                <a:latin typeface="Söhne"/>
              </a:rPr>
              <a:t>By choosing AWS, GIPA Network not only enhances its operational efficiency but also minimizes its environmental footprint, promoting a sustainable and responsible business model in the local community.</a:t>
            </a:r>
            <a:endParaRPr lang="en-US" dirty="0"/>
          </a:p>
        </p:txBody>
      </p:sp>
    </p:spTree>
    <p:extLst>
      <p:ext uri="{BB962C8B-B14F-4D97-AF65-F5344CB8AC3E}">
        <p14:creationId xmlns:p14="http://schemas.microsoft.com/office/powerpoint/2010/main" val="4208549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 16x9</Template>
  <TotalTime>250</TotalTime>
  <Words>1041</Words>
  <Application>Microsoft Macintosh PowerPoint</Application>
  <PresentationFormat>Custom</PresentationFormat>
  <Paragraphs>47</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Montserrat</vt:lpstr>
      <vt:lpstr>Montserrat SemiBold</vt:lpstr>
      <vt:lpstr>Söhne</vt:lpstr>
      <vt:lpstr>Tech 16x9</vt:lpstr>
      <vt:lpstr>  GIPA NETWORK E-COMMERCE TRANSFORMATION WITH AWS  </vt:lpstr>
      <vt:lpstr>Introduction</vt:lpstr>
      <vt:lpstr>Business Solution Overview</vt:lpstr>
      <vt:lpstr>Operational Excellence</vt:lpstr>
      <vt:lpstr>Security</vt:lpstr>
      <vt:lpstr>Reliability</vt:lpstr>
      <vt:lpstr>Performance Efficiency</vt:lpstr>
      <vt:lpstr>Cost Optimization</vt:lpstr>
      <vt:lpstr>Sustainability</vt:lpstr>
      <vt:lpstr>Project Implementation</vt:lpstr>
      <vt:lpstr>Disaster Recovery Planning</vt:lpstr>
      <vt:lpstr>Continuous Development with DevOps</vt:lpstr>
      <vt:lpstr>Data Analytics and Insights</vt:lpstr>
      <vt:lpstr>Mobile Optimization</vt:lpstr>
      <vt:lpstr>Training and Skill Development</vt:lpstr>
      <vt:lpstr>Benefits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BitBanger Cloud Infrastructure Proposal  </dc:title>
  <dc:creator>Spencer Vital</dc:creator>
  <cp:lastModifiedBy>Spencer Vital</cp:lastModifiedBy>
  <cp:revision>9</cp:revision>
  <dcterms:created xsi:type="dcterms:W3CDTF">2024-01-25T13:56:58Z</dcterms:created>
  <dcterms:modified xsi:type="dcterms:W3CDTF">2024-02-18T05:07:38Z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