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7" r:id="rId5"/>
    <p:sldId id="278" r:id="rId6"/>
    <p:sldId id="259" r:id="rId7"/>
    <p:sldId id="262" r:id="rId8"/>
    <p:sldId id="264" r:id="rId9"/>
    <p:sldId id="265" r:id="rId10"/>
    <p:sldId id="266" r:id="rId11"/>
    <p:sldId id="263" r:id="rId12"/>
    <p:sldId id="268" r:id="rId13"/>
    <p:sldId id="260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C162-892C-453E-BF0F-4DE5C43BD73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00EA-DECA-4307-90D0-C512B503CA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3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C162-892C-453E-BF0F-4DE5C43BD73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00EA-DECA-4307-90D0-C512B503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C162-892C-453E-BF0F-4DE5C43BD73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00EA-DECA-4307-90D0-C512B503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1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C162-892C-453E-BF0F-4DE5C43BD73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00EA-DECA-4307-90D0-C512B503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9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C162-892C-453E-BF0F-4DE5C43BD73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00EA-DECA-4307-90D0-C512B503CA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50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C162-892C-453E-BF0F-4DE5C43BD73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00EA-DECA-4307-90D0-C512B503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3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C162-892C-453E-BF0F-4DE5C43BD73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00EA-DECA-4307-90D0-C512B503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C162-892C-453E-BF0F-4DE5C43BD73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00EA-DECA-4307-90D0-C512B503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3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C162-892C-453E-BF0F-4DE5C43BD73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00EA-DECA-4307-90D0-C512B503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82C162-892C-453E-BF0F-4DE5C43BD73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3500EA-DECA-4307-90D0-C512B503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4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C162-892C-453E-BF0F-4DE5C43BD73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00EA-DECA-4307-90D0-C512B503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3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82C162-892C-453E-BF0F-4DE5C43BD73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3500EA-DECA-4307-90D0-C512B503CA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7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yasserh/walmart-dataset?resource=downloa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hal.archives-ouvertes.fr/hal-03129751/document" TargetMode="External"/><Relationship Id="rId2" Type="http://schemas.openxmlformats.org/officeDocument/2006/relationships/hyperlink" Target="https://otexts.com/fpp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FFAE-4624-4BBB-BCF5-7CB8312EF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Prediction With Linear Regression on Walmart Sales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8B383-AC5E-495C-A6E7-6F9E4A23B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Spencer tang</a:t>
            </a:r>
          </a:p>
        </p:txBody>
      </p:sp>
    </p:spTree>
    <p:extLst>
      <p:ext uri="{BB962C8B-B14F-4D97-AF65-F5344CB8AC3E}">
        <p14:creationId xmlns:p14="http://schemas.microsoft.com/office/powerpoint/2010/main" val="390851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F5A4-9492-4481-98A9-A6639AD8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Considerations for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1020-D9F9-45AD-B04A-3FD164766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Linear regression has assumptions of linearity between X predictors and mean Y response, constant variance , normality, and </a:t>
            </a:r>
            <a:r>
              <a:rPr lang="en-US" i="1" dirty="0"/>
              <a:t>independence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very likely that a point from one time period, say , the 4</a:t>
            </a:r>
            <a:r>
              <a:rPr lang="en-US" baseline="30000" dirty="0"/>
              <a:t>th</a:t>
            </a:r>
            <a:r>
              <a:rPr lang="en-US" dirty="0"/>
              <a:t> week of October, will return a very similar value to another value from the same week of the previous year or similar values to that from the previous week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tends to create a phenomenon known as seasonality and autocorrelation respectively and violates an assumption within Linear regression of the independence of observations </a:t>
            </a:r>
          </a:p>
        </p:txBody>
      </p:sp>
    </p:spTree>
    <p:extLst>
      <p:ext uri="{BB962C8B-B14F-4D97-AF65-F5344CB8AC3E}">
        <p14:creationId xmlns:p14="http://schemas.microsoft.com/office/powerpoint/2010/main" val="34017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97BB7D-C9B6-4FB2-AF67-5CCAA2018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2" y="789300"/>
            <a:ext cx="5750434" cy="9803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12CEC5-849B-4FD5-8BE3-EDBA499C41FE}"/>
              </a:ext>
            </a:extLst>
          </p:cNvPr>
          <p:cNvSpPr txBox="1"/>
          <p:nvPr/>
        </p:nvSpPr>
        <p:spPr>
          <a:xfrm>
            <a:off x="916575" y="1769654"/>
            <a:ext cx="10358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Durbin Watson Test for Autocorrelation: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Test statistics from 0 to 2 designate positive autocorrelation while values from 2 to 4 designate negative autocorrelation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Test checks against the null hypothesis that there is no autocorrelation in the model at lag 1</a:t>
            </a:r>
          </a:p>
        </p:txBody>
      </p:sp>
    </p:spTree>
    <p:extLst>
      <p:ext uri="{BB962C8B-B14F-4D97-AF65-F5344CB8AC3E}">
        <p14:creationId xmlns:p14="http://schemas.microsoft.com/office/powerpoint/2010/main" val="72639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9CB8-370C-4B80-B23E-CA77A580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Plot of Residuals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BE467-D0B7-47E0-833E-B330962C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99" y="1848173"/>
            <a:ext cx="9295002" cy="434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0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4AE0-CA26-46CE-A70D-2FC09F0C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09456"/>
            <a:ext cx="10058400" cy="1450757"/>
          </a:xfrm>
        </p:spPr>
        <p:txBody>
          <a:bodyPr/>
          <a:lstStyle/>
          <a:p>
            <a:r>
              <a:rPr lang="en-US" dirty="0"/>
              <a:t>Diagnostics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6F2281-040B-40B5-A4D9-CA6F797D0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92" y="1200024"/>
            <a:ext cx="10442412" cy="500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1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B97C5A-036E-47CA-A1B6-7EC1B64ED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1101139"/>
            <a:ext cx="6467475" cy="1190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E8B5A8-BFCA-426D-804A-6F1B5FB76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176" y="2561659"/>
            <a:ext cx="4269648" cy="336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7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37935E-ADC5-4CE5-9897-DF825175B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409619"/>
            <a:ext cx="5810250" cy="3857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8EA0E-6711-43A3-A2B4-E8F862127C75}"/>
              </a:ext>
            </a:extLst>
          </p:cNvPr>
          <p:cNvSpPr txBox="1"/>
          <p:nvPr/>
        </p:nvSpPr>
        <p:spPr>
          <a:xfrm>
            <a:off x="1032443" y="4459446"/>
            <a:ext cx="10127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 VIF values for all numerical predictors suggests removing them and reassessing the model </a:t>
            </a:r>
          </a:p>
        </p:txBody>
      </p:sp>
    </p:spTree>
    <p:extLst>
      <p:ext uri="{BB962C8B-B14F-4D97-AF65-F5344CB8AC3E}">
        <p14:creationId xmlns:p14="http://schemas.microsoft.com/office/powerpoint/2010/main" val="599261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20CC-8348-4E6B-B997-AA37E6A7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64175-8BBF-40B8-9D5E-2034E1CCD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2721"/>
            <a:ext cx="4792298" cy="4300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1E038-1B12-462E-9D58-F40137D65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118" y="1812721"/>
            <a:ext cx="4354892" cy="3439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05ADCC-8B20-43AB-ADAC-1AC5E4BB8372}"/>
              </a:ext>
            </a:extLst>
          </p:cNvPr>
          <p:cNvSpPr txBox="1"/>
          <p:nvPr/>
        </p:nvSpPr>
        <p:spPr>
          <a:xfrm>
            <a:off x="5637402" y="5545123"/>
            <a:ext cx="5206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Adjusted R^2 changed from 0.9436 </a:t>
            </a:r>
            <a:r>
              <a:rPr lang="en-US" sz="2000" dirty="0">
                <a:sym typeface="Wingdings" panose="05000000000000000000" pitchFamily="2" charset="2"/>
              </a:rPr>
              <a:t> 0.9431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581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068A-0F02-4E8A-B87D-6D62C419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912D-C535-428A-BDBA-E8307A31C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385" y="1928812"/>
            <a:ext cx="6753225" cy="3000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D16277-7AFE-4218-9925-05018F4D416E}"/>
              </a:ext>
            </a:extLst>
          </p:cNvPr>
          <p:cNvSpPr txBox="1"/>
          <p:nvPr/>
        </p:nvSpPr>
        <p:spPr>
          <a:xfrm>
            <a:off x="2199844" y="5120639"/>
            <a:ext cx="785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in practical terms for prediction evaluation is the average distance between predicted and actual values, in the same units as the response</a:t>
            </a:r>
          </a:p>
        </p:txBody>
      </p:sp>
    </p:spTree>
    <p:extLst>
      <p:ext uri="{BB962C8B-B14F-4D97-AF65-F5344CB8AC3E}">
        <p14:creationId xmlns:p14="http://schemas.microsoft.com/office/powerpoint/2010/main" val="3371573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DCBE-5454-4E7C-AF3F-A7352DFF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D5472-03F8-47EE-874B-DB853B8D1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0" y="2115547"/>
            <a:ext cx="5832140" cy="3535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086A8A-BE16-4AE6-B420-B766F467F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540" y="2498739"/>
            <a:ext cx="59436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4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4A89-7C23-4432-A532-6A753382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Final, Transformed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90513-4431-49FA-B6A5-EAA276039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69" y="1883710"/>
            <a:ext cx="5478011" cy="3875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F78302-921C-4216-9129-819B8404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887703"/>
            <a:ext cx="4440572" cy="416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1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E8F3-5CD0-4AFF-B6C1-6BD5ED8D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Dataset/Source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03B2-C831-486C-BFF5-714F644A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https://www.kaggle.com/datasets/yasserh/walmart-dataset?resource=download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8 columns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Store: 45 stores total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Date: Standard </a:t>
            </a:r>
            <a:r>
              <a:rPr lang="en-US" dirty="0" err="1"/>
              <a:t>mdy</a:t>
            </a:r>
            <a:r>
              <a:rPr lang="en-US" dirty="0"/>
              <a:t> format, weekly observations from 2/5/2010 to 10/26/2012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Holiday_Flag</a:t>
            </a:r>
            <a:r>
              <a:rPr lang="en-US" dirty="0"/>
              <a:t>: Denotes a week with the Super Bowl, </a:t>
            </a:r>
            <a:r>
              <a:rPr lang="en-US" dirty="0" err="1"/>
              <a:t>Labour</a:t>
            </a:r>
            <a:r>
              <a:rPr lang="en-US" dirty="0"/>
              <a:t> Day, Thanksgiving, or Christmas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Temperature: Temperature on day of sale in Fahrenheit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Fuel_Price</a:t>
            </a:r>
            <a:r>
              <a:rPr lang="en-US" dirty="0"/>
              <a:t>: Price of a gallon of gas in the region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CPI: Consumer Price Index, average change in prices paid by consumers for typical goods and services food, utilities, etc.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Unemployment: Unemployment 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Weekly_Sales</a:t>
            </a:r>
            <a:r>
              <a:rPr lang="en-US" dirty="0"/>
              <a:t>: sales for that given store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21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407-BC83-4512-9B05-6BC819C2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Diagnostics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23A8D-91B4-4367-9DF9-4A2D9D58B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53" y="2230452"/>
            <a:ext cx="5517029" cy="3637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2DD1D3-11FA-4817-ABC4-EB4E3B5D7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50475"/>
            <a:ext cx="5430473" cy="309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50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165E-2AAC-48F7-A3B9-9B5A8888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DBF64-478B-4F3D-8460-EEBC368E3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241346"/>
            <a:ext cx="67722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20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4512-3289-42DC-B0E6-EC82AC57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04E5-08AD-443F-BD1B-B170C8B3B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partition the input space using a criterion to estimate a regression function f, with each step of the tree creating a split base on that criterion. A binary split is created and then the procedure is repeated for new cells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Combine this with bootstrap methods to randomly sample with replacement observations using only part of the total predictors to create a large number of B decision trees. The average of the prediction of all trees for regression purposes is the overall prediction.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3E07B-BA5A-480E-B225-6FB2AFA9E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95" y="3844755"/>
            <a:ext cx="4493293" cy="27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08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FAB5-8253-447D-A550-5723662F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9B330-C130-4F5B-BD56-3723DB5DE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98" y="2144655"/>
            <a:ext cx="11383964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9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31338-7F0A-4CE2-BE93-10C814063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23825"/>
            <a:ext cx="111728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75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5014-3483-4A5B-8262-EFA2C7F8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Tuned RF with Predictors Removed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A9EC6-6053-46C2-88E7-3535D868A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" y="1737360"/>
            <a:ext cx="11401425" cy="2886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F9FCC4-58F2-4675-9DD3-F74E4DEED7FF}"/>
              </a:ext>
            </a:extLst>
          </p:cNvPr>
          <p:cNvSpPr txBox="1"/>
          <p:nvPr/>
        </p:nvSpPr>
        <p:spPr>
          <a:xfrm>
            <a:off x="1532021" y="4623435"/>
            <a:ext cx="91279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RMSE when testing the actual testing set values from the predicted returned a value of 433795.9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RF model is generally fairly tuning parameter insensitive but I tried several versions of </a:t>
            </a:r>
            <a:r>
              <a:rPr lang="en-US" sz="2000" dirty="0" err="1"/>
              <a:t>mtry</a:t>
            </a:r>
            <a:r>
              <a:rPr lang="en-US" sz="2000" dirty="0"/>
              <a:t>(predictors </a:t>
            </a:r>
            <a:r>
              <a:rPr lang="en-US" sz="2000" dirty="0" err="1"/>
              <a:t>subsetted</a:t>
            </a:r>
            <a:r>
              <a:rPr lang="en-US" sz="2000" dirty="0"/>
              <a:t> out)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MSE had already been stabilized by 500 </a:t>
            </a:r>
            <a:r>
              <a:rPr lang="en-US" sz="2000" dirty="0" err="1"/>
              <a:t>ntrees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7812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9D2A-34C6-4D3C-84B4-3F720319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Values vs Actual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8D126-DD68-4CA1-AA35-FF624D860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36" y="1737360"/>
            <a:ext cx="8701088" cy="461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50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8799-3B23-48D0-819F-691F6800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RF Deficiencies for Time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9252-D2DE-40E3-9ECB-8FC03AE42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the random forest algorithm bootstraps a random sample of the data points, with replacement to create a new bootstrapped distribution, the underlying dependence structures for data points are not preserved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Random sampling does not account for trends or seasonal effects and assumes </a:t>
            </a:r>
            <a:r>
              <a:rPr lang="en-US" dirty="0" err="1"/>
              <a:t>i.i.d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Possible ways to improve the RF model may be to add lagged versions of the predictor or add more periodic time dummy variables such as quarters(Q1, 2, etc.)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could also create blocks of time for the entire dataset and draw uniformly, with replacement, among each block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1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968E-139B-189C-6C2E-87C9761F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82712-FEE4-0ED5-B269-D240A307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https://otexts.com/fpp3/</a:t>
            </a:r>
            <a:r>
              <a:rPr lang="en-US" dirty="0"/>
              <a:t> ; Forecasting: Principles and Practice by Rob J Hyndman and George </a:t>
            </a:r>
            <a:r>
              <a:rPr lang="en-US" dirty="0" err="1"/>
              <a:t>Athanasopoulos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https://hal.archives-ouvertes.fr/hal-03129751/document</a:t>
            </a:r>
            <a:r>
              <a:rPr lang="en-US" dirty="0"/>
              <a:t>; Random Forests for Time Series, </a:t>
            </a:r>
            <a:r>
              <a:rPr lang="en-US" dirty="0" err="1"/>
              <a:t>Goehry</a:t>
            </a:r>
            <a:r>
              <a:rPr lang="en-US" dirty="0"/>
              <a:t>, Yan, et al.</a:t>
            </a:r>
          </a:p>
        </p:txBody>
      </p:sp>
    </p:spTree>
    <p:extLst>
      <p:ext uri="{BB962C8B-B14F-4D97-AF65-F5344CB8AC3E}">
        <p14:creationId xmlns:p14="http://schemas.microsoft.com/office/powerpoint/2010/main" val="17092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2E64-5E93-4EAF-AD62-6CF1B04C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C640-E8AA-4BDD-951F-FDC874A5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Weekly_Sales</a:t>
            </a:r>
            <a:r>
              <a:rPr lang="en-US" dirty="0"/>
              <a:t> as the response and the other columns are predictors, can we build a model to predict future sales values and determine any relationship between the variables?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we try to compare the predictive power of at least two different models?</a:t>
            </a:r>
          </a:p>
        </p:txBody>
      </p:sp>
    </p:spTree>
    <p:extLst>
      <p:ext uri="{BB962C8B-B14F-4D97-AF65-F5344CB8AC3E}">
        <p14:creationId xmlns:p14="http://schemas.microsoft.com/office/powerpoint/2010/main" val="267765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7B97-83B4-4146-9D8A-86FF35F1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Investigations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9165EB-DA9F-45D1-ABE5-F6C7615B9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81" y="1837874"/>
            <a:ext cx="8209398" cy="4403535"/>
          </a:xfrm>
        </p:spPr>
      </p:pic>
    </p:spTree>
    <p:extLst>
      <p:ext uri="{BB962C8B-B14F-4D97-AF65-F5344CB8AC3E}">
        <p14:creationId xmlns:p14="http://schemas.microsoft.com/office/powerpoint/2010/main" val="267332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01AF6C-5A9C-4EBB-BAF7-B7DC3971C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712"/>
            <a:ext cx="6212418" cy="3529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8C24D3-F8F8-4897-A1E2-D37458D9C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04" y="1184712"/>
            <a:ext cx="6104638" cy="343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5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496145-677A-425A-B7F6-1D1A4C6C0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76" y="627929"/>
            <a:ext cx="6592864" cy="2464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AF1130-D676-49B9-AB0C-8B5629488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76" y="3092116"/>
            <a:ext cx="3877216" cy="2838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70EFFA-D856-4E49-B346-26B5E6532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92" y="3092116"/>
            <a:ext cx="4182059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0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6EDC8-4897-4646-94D4-CB985B049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93" y="276837"/>
            <a:ext cx="8372013" cy="514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4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2913-E4DF-4034-8EFC-0B98D400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217"/>
            <a:ext cx="10058400" cy="1450757"/>
          </a:xfrm>
        </p:spPr>
        <p:txBody>
          <a:bodyPr/>
          <a:lstStyle/>
          <a:p>
            <a:r>
              <a:rPr lang="en-US" dirty="0"/>
              <a:t>Fitting the Full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0B7D8-1587-4857-993A-68F2555A4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9" y="1778466"/>
            <a:ext cx="5554669" cy="4561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63C6D8-1956-43C7-A9B7-84679AD4FF60}"/>
              </a:ext>
            </a:extLst>
          </p:cNvPr>
          <p:cNvSpPr txBox="1"/>
          <p:nvPr/>
        </p:nvSpPr>
        <p:spPr>
          <a:xfrm>
            <a:off x="6165908" y="2684477"/>
            <a:ext cx="5840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Step() function and AIC minimization procedure kept all predictors within the model</a:t>
            </a:r>
          </a:p>
        </p:txBody>
      </p:sp>
    </p:spTree>
    <p:extLst>
      <p:ext uri="{BB962C8B-B14F-4D97-AF65-F5344CB8AC3E}">
        <p14:creationId xmlns:p14="http://schemas.microsoft.com/office/powerpoint/2010/main" val="54828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2B3455-9D81-48E2-B514-F0503E7C0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54" y="518805"/>
            <a:ext cx="6155161" cy="56438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AA1BA5-7741-4C43-BDE3-402ABAAA5AF0}"/>
              </a:ext>
            </a:extLst>
          </p:cNvPr>
          <p:cNvSpPr txBox="1"/>
          <p:nvPr/>
        </p:nvSpPr>
        <p:spPr>
          <a:xfrm>
            <a:off x="6375633" y="939567"/>
            <a:ext cx="5545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 test results are significant with a high R^2 and Multiple R-Squared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Two of the dummy variables creates for Month show perfect correlation and return NA values</a:t>
            </a:r>
          </a:p>
        </p:txBody>
      </p:sp>
    </p:spTree>
    <p:extLst>
      <p:ext uri="{BB962C8B-B14F-4D97-AF65-F5344CB8AC3E}">
        <p14:creationId xmlns:p14="http://schemas.microsoft.com/office/powerpoint/2010/main" val="25101230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2434</TotalTime>
  <Words>740</Words>
  <Application>Microsoft Office PowerPoint</Application>
  <PresentationFormat>Widescreen</PresentationFormat>
  <Paragraphs>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Retrospect</vt:lpstr>
      <vt:lpstr>Sales Prediction With Linear Regression on Walmart Sales Data</vt:lpstr>
      <vt:lpstr>Dataset/Source</vt:lpstr>
      <vt:lpstr>Objective</vt:lpstr>
      <vt:lpstr>Initial Data Investigations</vt:lpstr>
      <vt:lpstr>PowerPoint Presentation</vt:lpstr>
      <vt:lpstr>PowerPoint Presentation</vt:lpstr>
      <vt:lpstr>PowerPoint Presentation</vt:lpstr>
      <vt:lpstr>Fitting the Full Model</vt:lpstr>
      <vt:lpstr>PowerPoint Presentation</vt:lpstr>
      <vt:lpstr>Important Considerations for Time Series</vt:lpstr>
      <vt:lpstr>PowerPoint Presentation</vt:lpstr>
      <vt:lpstr>ACF Plot of Residuals</vt:lpstr>
      <vt:lpstr>Diagnostics Process</vt:lpstr>
      <vt:lpstr>PowerPoint Presentation</vt:lpstr>
      <vt:lpstr>PowerPoint Presentation</vt:lpstr>
      <vt:lpstr>Reduced Model</vt:lpstr>
      <vt:lpstr>Cross Validation Check</vt:lpstr>
      <vt:lpstr>Transformation Application</vt:lpstr>
      <vt:lpstr>Final, Transformed Model</vt:lpstr>
      <vt:lpstr>New Diagnostics Check</vt:lpstr>
      <vt:lpstr>Prediction Evaluation</vt:lpstr>
      <vt:lpstr>Random Forest Approach</vt:lpstr>
      <vt:lpstr>RF Implementation</vt:lpstr>
      <vt:lpstr>PowerPoint Presentation</vt:lpstr>
      <vt:lpstr>New Tuned RF with Predictors Removed</vt:lpstr>
      <vt:lpstr>Predicted Values vs Actual Values</vt:lpstr>
      <vt:lpstr>Standard RF Deficiencies for Time Series Data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Prediction With Linear Regression</dc:title>
  <dc:creator>Spencer Tang</dc:creator>
  <cp:lastModifiedBy>Spencer Tang</cp:lastModifiedBy>
  <cp:revision>14</cp:revision>
  <dcterms:created xsi:type="dcterms:W3CDTF">2022-05-02T01:36:04Z</dcterms:created>
  <dcterms:modified xsi:type="dcterms:W3CDTF">2022-05-03T19:07:35Z</dcterms:modified>
</cp:coreProperties>
</file>