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5" r:id="rId7"/>
    <p:sldId id="266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[thinkful data analysis capstone.xlsx]car type vs mpg_difference!PivotTable1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Baseline MPG Statistics By Vehicle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type vs mpg_difference'!$B$3</c:f>
              <c:strCache>
                <c:ptCount val="1"/>
                <c:pt idx="0">
                  <c:v>Difference between Highway and City 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mpg_difference'!$B$4:$B$10</c:f>
              <c:numCache>
                <c:formatCode>0.00</c:formatCode>
                <c:ptCount val="6"/>
                <c:pt idx="0">
                  <c:v>6.7819548872180455</c:v>
                </c:pt>
                <c:pt idx="1">
                  <c:v>7.359820553808075</c:v>
                </c:pt>
                <c:pt idx="2">
                  <c:v>5.5123395853899311</c:v>
                </c:pt>
                <c:pt idx="3">
                  <c:v>4.0375052675937635</c:v>
                </c:pt>
                <c:pt idx="4">
                  <c:v>4.3239138113740729</c:v>
                </c:pt>
                <c:pt idx="5">
                  <c:v>4.3784021071115014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8-4478-866F-60B03521D106}"/>
            </c:ext>
          </c:extLst>
        </c:ser>
        <c:ser>
          <c:idx val="1"/>
          <c:order val="1"/>
          <c:tx>
            <c:strRef>
              <c:f>'car type vs mpg_difference'!$C$3</c:f>
              <c:strCache>
                <c:ptCount val="1"/>
                <c:pt idx="0">
                  <c:v>Combined Average Highway/City MPG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mpg_difference'!$C$4:$C$10</c:f>
              <c:numCache>
                <c:formatCode>0.00</c:formatCode>
                <c:ptCount val="6"/>
                <c:pt idx="0">
                  <c:v>22.238128646616527</c:v>
                </c:pt>
                <c:pt idx="1">
                  <c:v>21.578753251173111</c:v>
                </c:pt>
                <c:pt idx="2">
                  <c:v>18.627446653504464</c:v>
                </c:pt>
                <c:pt idx="3">
                  <c:v>17.001033712600094</c:v>
                </c:pt>
                <c:pt idx="4">
                  <c:v>16.467696167431985</c:v>
                </c:pt>
                <c:pt idx="5">
                  <c:v>15.455643064091284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8-4478-866F-60B03521D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51456"/>
        <c:axId val="423629824"/>
      </c:barChart>
      <c:catAx>
        <c:axId val="4236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9824"/>
        <c:crosses val="autoZero"/>
        <c:auto val="1"/>
        <c:lblAlgn val="ctr"/>
        <c:lblOffset val="100"/>
        <c:noMultiLvlLbl val="0"/>
      </c:catAx>
      <c:valAx>
        <c:axId val="4236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5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[thinkful data analysis capstone.xlsx]car type vs mpg_difference!PivotTable1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Baseline MPG Statistics By Vehicle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type vs mpg_difference'!$B$3</c:f>
              <c:strCache>
                <c:ptCount val="1"/>
                <c:pt idx="0">
                  <c:v>Difference between Highway and City 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mpg_difference'!$B$4:$B$10</c:f>
              <c:numCache>
                <c:formatCode>0.00</c:formatCode>
                <c:ptCount val="6"/>
                <c:pt idx="0">
                  <c:v>6.7819548872180455</c:v>
                </c:pt>
                <c:pt idx="1">
                  <c:v>7.359820553808075</c:v>
                </c:pt>
                <c:pt idx="2">
                  <c:v>5.5123395853899311</c:v>
                </c:pt>
                <c:pt idx="3">
                  <c:v>4.0375052675937635</c:v>
                </c:pt>
                <c:pt idx="4">
                  <c:v>4.3239138113740729</c:v>
                </c:pt>
                <c:pt idx="5">
                  <c:v>4.3784021071115014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8-4478-866F-60B03521D106}"/>
            </c:ext>
          </c:extLst>
        </c:ser>
        <c:ser>
          <c:idx val="1"/>
          <c:order val="1"/>
          <c:tx>
            <c:strRef>
              <c:f>'car type vs mpg_difference'!$C$3</c:f>
              <c:strCache>
                <c:ptCount val="1"/>
                <c:pt idx="0">
                  <c:v>Combined Average Highway/City MPG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mpg_difference'!$C$4:$C$10</c:f>
              <c:numCache>
                <c:formatCode>0.00</c:formatCode>
                <c:ptCount val="6"/>
                <c:pt idx="0">
                  <c:v>22.238128646616527</c:v>
                </c:pt>
                <c:pt idx="1">
                  <c:v>21.578753251173111</c:v>
                </c:pt>
                <c:pt idx="2">
                  <c:v>18.627446653504464</c:v>
                </c:pt>
                <c:pt idx="3">
                  <c:v>17.001033712600094</c:v>
                </c:pt>
                <c:pt idx="4">
                  <c:v>16.467696167431985</c:v>
                </c:pt>
                <c:pt idx="5">
                  <c:v>15.455643064091284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8-4478-866F-60B03521D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51456"/>
        <c:axId val="423629824"/>
      </c:barChart>
      <c:catAx>
        <c:axId val="4236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9824"/>
        <c:crosses val="autoZero"/>
        <c:auto val="1"/>
        <c:lblAlgn val="ctr"/>
        <c:lblOffset val="100"/>
        <c:noMultiLvlLbl val="0"/>
      </c:catAx>
      <c:valAx>
        <c:axId val="4236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5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Combined MPG</a:t>
            </a:r>
            <a:r>
              <a:rPr lang="en-US" baseline="0"/>
              <a:t>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Combined MPG for Cars vs. Station Wagons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'car type vs mpg_difference'!$B$49</c:f>
                <c:numCache>
                  <c:formatCode>General</c:formatCode>
                  <c:ptCount val="1"/>
                  <c:pt idx="0">
                    <c:v>7.8738139980751992E-2</c:v>
                  </c:pt>
                </c:numCache>
              </c:numRef>
            </c:plus>
            <c:minus>
              <c:numRef>
                <c:f>'car type vs mpg_difference'!$B$49</c:f>
                <c:numCache>
                  <c:formatCode>General</c:formatCode>
                  <c:ptCount val="1"/>
                  <c:pt idx="0">
                    <c:v>7.8738139980751992E-2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'car type vs mpg_difference'!$B$34:$C$34</c:f>
              <c:strCache>
                <c:ptCount val="2"/>
                <c:pt idx="0">
                  <c:v>Cars</c:v>
                </c:pt>
                <c:pt idx="1">
                  <c:v>Station Wagons</c:v>
                </c:pt>
              </c:strCache>
            </c:strRef>
          </c:cat>
          <c:val>
            <c:numRef>
              <c:f>'car type vs mpg_difference'!$B$35:$C$35</c:f>
              <c:numCache>
                <c:formatCode>General</c:formatCode>
                <c:ptCount val="2"/>
                <c:pt idx="0">
                  <c:v>21.578753251173115</c:v>
                </c:pt>
                <c:pt idx="1">
                  <c:v>22.238128646616527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C-4864-A9F2-5EE9ED5CF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512048"/>
        <c:axId val="103513712"/>
      </c:barChart>
      <c:catAx>
        <c:axId val="10351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13712"/>
        <c:crosses val="autoZero"/>
        <c:auto val="1"/>
        <c:lblAlgn val="ctr"/>
        <c:lblOffset val="100"/>
        <c:noMultiLvlLbl val="0"/>
      </c:catAx>
      <c:valAx>
        <c:axId val="103513712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1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Difference in Highway</a:t>
            </a:r>
            <a:r>
              <a:rPr lang="en-US" baseline="0" dirty="0"/>
              <a:t> and </a:t>
            </a:r>
            <a:r>
              <a:rPr lang="en-US" dirty="0"/>
              <a:t>City 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Difference in Highway/City MPG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'car type vs mpg_difference'!$B$79</c:f>
                <c:numCache>
                  <c:formatCode>General</c:formatCode>
                  <c:ptCount val="1"/>
                  <c:pt idx="0">
                    <c:v>4.1154198560335947E-2</c:v>
                  </c:pt>
                </c:numCache>
              </c:numRef>
            </c:plus>
            <c:minus>
              <c:numRef>
                <c:f>'car type vs mpg_difference'!$B$79</c:f>
                <c:numCache>
                  <c:formatCode>General</c:formatCode>
                  <c:ptCount val="1"/>
                  <c:pt idx="0">
                    <c:v>4.1154198560335947E-2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'car type vs mpg_difference'!$B$64:$C$64</c:f>
              <c:strCache>
                <c:ptCount val="2"/>
                <c:pt idx="0">
                  <c:v>Cars</c:v>
                </c:pt>
                <c:pt idx="1">
                  <c:v>Station Wagons</c:v>
                </c:pt>
              </c:strCache>
            </c:strRef>
          </c:cat>
          <c:val>
            <c:numRef>
              <c:f>'car type vs mpg_difference'!$B$65:$C$65</c:f>
              <c:numCache>
                <c:formatCode>General</c:formatCode>
                <c:ptCount val="2"/>
                <c:pt idx="0">
                  <c:v>7.2915840325451313</c:v>
                </c:pt>
                <c:pt idx="1">
                  <c:v>6.7420441782104081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2-4901-B6EF-F6A66515B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765071"/>
        <c:axId val="2144186671"/>
      </c:barChart>
      <c:catAx>
        <c:axId val="9876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86671"/>
        <c:crosses val="autoZero"/>
        <c:auto val="1"/>
        <c:lblAlgn val="ctr"/>
        <c:lblOffset val="100"/>
        <c:noMultiLvlLbl val="0"/>
      </c:catAx>
      <c:valAx>
        <c:axId val="214418667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6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2WD vs. 4WD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plus>
            <c:min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2wd_awd'!$I$7:$J$7</c:f>
              <c:strCache>
                <c:ptCount val="2"/>
                <c:pt idx="0">
                  <c:v>Two-Wheel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2wd_awd'!$I$8:$J$8</c:f>
              <c:numCache>
                <c:formatCode>General</c:formatCode>
                <c:ptCount val="2"/>
                <c:pt idx="0">
                  <c:v>20.452049253391902</c:v>
                </c:pt>
                <c:pt idx="1">
                  <c:v>17.773411729521385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BD-44A8-9422-77FB3FD91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2WD vs. 4WD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plus>
            <c:min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2wd_awd'!$I$7:$J$7</c:f>
              <c:strCache>
                <c:ptCount val="2"/>
                <c:pt idx="0">
                  <c:v>Two-Wheel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2wd_awd'!$I$8:$J$8</c:f>
              <c:numCache>
                <c:formatCode>General</c:formatCode>
                <c:ptCount val="2"/>
                <c:pt idx="0">
                  <c:v>20.452049253391902</c:v>
                </c:pt>
                <c:pt idx="1">
                  <c:v>17.773411729521385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7-453E-97C2-B74F51C1C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of FWD vs. RWD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'mpg vs front_rear_drive'!$I$20</c:f>
                <c:numCache>
                  <c:formatCode>General</c:formatCode>
                  <c:ptCount val="1"/>
                  <c:pt idx="0">
                    <c:v>4.8012396852171312E-2</c:v>
                  </c:pt>
                </c:numCache>
              </c:numRef>
            </c:plus>
            <c:minus>
              <c:numRef>
                <c:f>'mpg vs front_rear_drive'!$I$20</c:f>
                <c:numCache>
                  <c:formatCode>General</c:formatCode>
                  <c:ptCount val="1"/>
                  <c:pt idx="0">
                    <c:v>4.8012396852171312E-2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front_rear_drive'!$I$6:$J$6</c:f>
              <c:strCache>
                <c:ptCount val="2"/>
                <c:pt idx="0">
                  <c:v>Front-Wheel Drive</c:v>
                </c:pt>
                <c:pt idx="1">
                  <c:v>Rear-Wheel Drive</c:v>
                </c:pt>
              </c:strCache>
            </c:strRef>
          </c:cat>
          <c:val>
            <c:numRef>
              <c:f>'mpg vs front_rear_drive'!$I$7:$J$7</c:f>
              <c:numCache>
                <c:formatCode>General</c:formatCode>
                <c:ptCount val="2"/>
                <c:pt idx="0">
                  <c:v>23.524085359668003</c:v>
                </c:pt>
                <c:pt idx="1">
                  <c:v>17.478718492353096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1-4802-B814-7CE4FEF98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42607"/>
        <c:axId val="364043023"/>
      </c:barChart>
      <c:catAx>
        <c:axId val="36404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43023"/>
        <c:crosses val="autoZero"/>
        <c:auto val="1"/>
        <c:lblAlgn val="ctr"/>
        <c:lblOffset val="100"/>
        <c:noMultiLvlLbl val="0"/>
      </c:catAx>
      <c:valAx>
        <c:axId val="36404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4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vs Transmission Type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'mpg vs transmission'!$I$20</c:f>
                <c:numCache>
                  <c:formatCode>General</c:formatCode>
                  <c:ptCount val="1"/>
                  <c:pt idx="0">
                    <c:v>5.6800908826879451E-2</c:v>
                  </c:pt>
                </c:numCache>
              </c:numRef>
            </c:plus>
            <c:minus>
              <c:numRef>
                <c:f>'mpg vs transmission'!$I$20</c:f>
                <c:numCache>
                  <c:formatCode>General</c:formatCode>
                  <c:ptCount val="1"/>
                  <c:pt idx="0">
                    <c:v>5.6800908826879451E-2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transmission'!$I$6:$J$6</c:f>
              <c:strCache>
                <c:ptCount val="2"/>
                <c:pt idx="0">
                  <c:v>Manual</c:v>
                </c:pt>
                <c:pt idx="1">
                  <c:v>Automatic</c:v>
                </c:pt>
              </c:strCache>
            </c:strRef>
          </c:cat>
          <c:val>
            <c:numRef>
              <c:f>'mpg vs transmission'!$I$7:$J$7</c:f>
              <c:numCache>
                <c:formatCode>General</c:formatCode>
                <c:ptCount val="2"/>
                <c:pt idx="0">
                  <c:v>21.230844627766508</c:v>
                </c:pt>
                <c:pt idx="1">
                  <c:v>19.311807525109785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8-48C5-8E7E-47AA505B7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973392"/>
        <c:axId val="699993776"/>
      </c:barChart>
      <c:catAx>
        <c:axId val="69997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93776"/>
        <c:crosses val="autoZero"/>
        <c:auto val="1"/>
        <c:lblAlgn val="ctr"/>
        <c:lblOffset val="100"/>
        <c:noMultiLvlLbl val="0"/>
      </c:catAx>
      <c:valAx>
        <c:axId val="699993776"/>
        <c:scaling>
          <c:orientation val="minMax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7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3B8C-D81C-4375-87C5-888F75BF1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CC978-2D3C-4F8E-93AD-A45309D0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73A3-85B8-4C41-A9A3-83B49ADB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D216-C7A1-4442-B22D-A49D40D7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F968-66CD-413B-9E83-9CA4341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2145-40A4-4F4A-9651-5BB6F934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89810-29FB-4618-971B-F0DF933EA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6E21F-BD36-4A40-95FB-1D59833E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8456-FA06-4BE5-B38A-D18FCD6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7D41-33B7-49D2-823B-38BA9A3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409CF-D16F-4304-8BFA-852A2D96D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1156-48D0-447A-A5BF-A3619EEE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422E-C700-4820-8E56-2CF027E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A4B5-FDA5-4D84-9A9A-B7BFAB01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AF7C-6003-4D41-9361-AB280194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ECB0-18EA-4D7D-93F6-757311E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419E-6F58-42E5-87A4-FFD308EF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D96E-FFEF-416D-9226-B42FB772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0DD6-931D-45BA-9118-BE81C824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412C-0994-4795-9D68-A6A7FB8E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04CF-25E9-40CC-9478-EFD42A27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3305-FC74-4B6E-BBCD-8D1A1FBB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B92A-A34E-4362-ACA9-FFE06FF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57FE-C5CC-4207-9DDE-74354E7C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50EC-4F21-4A5F-9E54-7B88EAD2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96FD-AC5C-45C6-A226-DF37B2C9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9842-189B-4012-8857-9656DD45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B8AEC-5E04-4C4F-9C74-0D35653DA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B9B06-6726-48A1-ADCD-FC74ED6A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1CAD5-127A-4050-AB55-2C7C2A91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870DE-DD40-4D8C-B5C4-CD491DAB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E602-1962-4138-882B-06ED3D80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6E54-196D-497B-9169-740D65CF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31B1-E444-430A-AAD6-DF1F06B9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6988F-D58F-4999-A45E-147AD1C46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179B1-471C-4337-B037-2B850EA54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BD0A9-45CA-4DED-B913-B079DDFD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07C2C-B297-4F8F-8047-88E501A3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FB5C9-38E7-4084-B2F1-ED2DC2C2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31E7-392E-46FF-99CB-9E5AF3DA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D4E3D-3C7A-4CAF-A4B8-641BCD8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8D774-27B4-44BE-AE42-1DF9FE93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7C7EC-13FA-433F-AD10-92FE7386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924A-5E90-4E01-BCE8-FAC11901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783CC-98B9-4297-AEBA-190E76C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21483-6B02-4893-852A-A126E7D1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1809-276F-463D-A8B3-35061504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DAEA-5C01-4C54-9D70-B85E3335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C212-C86A-457D-8398-2E17288AB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626E-CE40-462E-8C60-E9DC4F4D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B3D8F-BC5E-4E4F-8E5A-205C46D6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B2BF-6F21-4566-A27D-AE0E44B0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9525-8D4D-4BC1-B819-082709D1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03B06-8340-429B-9322-55712A2A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A89C3-784E-4910-A2CC-047A508D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0BDCA-AFB0-47D2-9780-AEE4497E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84FF1-44B6-4AE1-A2B0-E089F416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6D6C6-78C8-402D-AFD6-D395A64A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F096-452C-4D80-9A57-CB2D85F0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2-4701-4DF5-915E-CEB2B8B0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C6A9-19C4-4328-9D62-3AD93F957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D4BA-5648-45BA-A5D4-1F7458D15DC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45B7-5BF0-4AEE-8A35-BE88795CE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8E37-DCC2-41F4-9177-EBD598E3E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C9CB-2365-4C82-98C9-614CB0866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MPG / Performance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9A8E-C3D1-4349-83D6-10C6FEF01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1984-2016 Models</a:t>
            </a:r>
          </a:p>
        </p:txBody>
      </p:sp>
    </p:spTree>
    <p:extLst>
      <p:ext uri="{BB962C8B-B14F-4D97-AF65-F5344CB8AC3E}">
        <p14:creationId xmlns:p14="http://schemas.microsoft.com/office/powerpoint/2010/main" val="16905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Consumer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58F3-DBC4-4916-9BEB-059AF583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other things being equal: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Station Wagons have the best average MPG</a:t>
            </a:r>
          </a:p>
          <a:p>
            <a:r>
              <a:rPr lang="en-US" dirty="0"/>
              <a:t>Cars have the largest difference in </a:t>
            </a:r>
            <a:r>
              <a:rPr lang="en-US" dirty="0" err="1"/>
              <a:t>hwy</a:t>
            </a:r>
            <a:r>
              <a:rPr lang="en-US" dirty="0"/>
              <a:t>/city MPG</a:t>
            </a:r>
          </a:p>
          <a:p>
            <a:r>
              <a:rPr lang="en-US" dirty="0"/>
              <a:t>Manual transmission vehicles have better MPG than automatics</a:t>
            </a:r>
          </a:p>
          <a:p>
            <a:r>
              <a:rPr lang="en-US" dirty="0"/>
              <a:t>Two-wheel drive is more efficient than four-wheel drive</a:t>
            </a:r>
          </a:p>
          <a:p>
            <a:r>
              <a:rPr lang="en-US" dirty="0"/>
              <a:t>Front-wheel drive gives better mileage than rear-wheel drive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0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MPG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825625"/>
            <a:ext cx="4280453" cy="4351338"/>
          </a:xfrm>
        </p:spPr>
        <p:txBody>
          <a:bodyPr/>
          <a:lstStyle/>
          <a:p>
            <a:r>
              <a:rPr lang="en-US" dirty="0"/>
              <a:t>Summary statistics are mostly what you would expect!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68B1BB-8386-4027-9D94-680AD40795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635178"/>
              </p:ext>
            </p:extLst>
          </p:nvPr>
        </p:nvGraphicFramePr>
        <p:xfrm>
          <a:off x="4394169" y="1427335"/>
          <a:ext cx="7678561" cy="4749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743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825625"/>
            <a:ext cx="4280453" cy="4351338"/>
          </a:xfrm>
        </p:spPr>
        <p:txBody>
          <a:bodyPr/>
          <a:lstStyle/>
          <a:p>
            <a:r>
              <a:rPr lang="en-US" dirty="0"/>
              <a:t>Summary statistics are mostly what you would expect!</a:t>
            </a:r>
          </a:p>
          <a:p>
            <a:r>
              <a:rPr lang="en-US" dirty="0"/>
              <a:t>We drilled down into station wagons vs. cars further, and…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68B1BB-8386-4027-9D94-680AD40795AD}"/>
              </a:ext>
            </a:extLst>
          </p:cNvPr>
          <p:cNvGraphicFramePr>
            <a:graphicFrameLocks/>
          </p:cNvGraphicFramePr>
          <p:nvPr/>
        </p:nvGraphicFramePr>
        <p:xfrm>
          <a:off x="4394169" y="1427335"/>
          <a:ext cx="7678561" cy="4749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112D01-23F3-42C2-BDA2-B35333D1D407}"/>
              </a:ext>
            </a:extLst>
          </p:cNvPr>
          <p:cNvSpPr/>
          <p:nvPr/>
        </p:nvSpPr>
        <p:spPr>
          <a:xfrm>
            <a:off x="4969565" y="1961322"/>
            <a:ext cx="2080592" cy="39093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Cars vs. Station Wagons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2" y="1825625"/>
            <a:ext cx="4239492" cy="4351338"/>
          </a:xfrm>
        </p:spPr>
        <p:txBody>
          <a:bodyPr>
            <a:normAutofit/>
          </a:bodyPr>
          <a:lstStyle/>
          <a:p>
            <a:r>
              <a:rPr lang="en-US" dirty="0"/>
              <a:t>Summary statistics are mostly what you would expect!</a:t>
            </a:r>
          </a:p>
          <a:p>
            <a:r>
              <a:rPr lang="en-US" dirty="0"/>
              <a:t>We drilled down into station wagons vs. cars further, and…</a:t>
            </a:r>
          </a:p>
          <a:p>
            <a:r>
              <a:rPr lang="en-US" dirty="0"/>
              <a:t>We are 99% confident that the difference in average combined MPG is significant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6487D0-43A4-4717-897F-F5EB015AF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417160"/>
              </p:ext>
            </p:extLst>
          </p:nvPr>
        </p:nvGraphicFramePr>
        <p:xfrm>
          <a:off x="4364183" y="1690688"/>
          <a:ext cx="770312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79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Cars vs. Station Wagons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825625"/>
            <a:ext cx="4262584" cy="4351338"/>
          </a:xfrm>
        </p:spPr>
        <p:txBody>
          <a:bodyPr>
            <a:normAutofit/>
          </a:bodyPr>
          <a:lstStyle/>
          <a:p>
            <a:r>
              <a:rPr lang="en-US" dirty="0"/>
              <a:t>Summary statistics are mostly what you would expect!</a:t>
            </a:r>
          </a:p>
          <a:p>
            <a:r>
              <a:rPr lang="en-US" dirty="0"/>
              <a:t>We drilled down into station wagons vs. cars further, and…</a:t>
            </a:r>
          </a:p>
          <a:p>
            <a:r>
              <a:rPr lang="en-US" dirty="0"/>
              <a:t>We are 99% confident that the difference in highway/city mileages are significant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C2376A-F368-410E-9ED2-40303A19B6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899403"/>
              </p:ext>
            </p:extLst>
          </p:nvPr>
        </p:nvGraphicFramePr>
        <p:xfrm>
          <a:off x="4364183" y="1825625"/>
          <a:ext cx="759229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90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MPG for 2WD (Front &amp; Rear)  vs. 4WD (4WD &amp; AWD)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825625"/>
            <a:ext cx="4249883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B0C685-DB4A-4833-8E88-39D4533BF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444948"/>
              </p:ext>
            </p:extLst>
          </p:nvPr>
        </p:nvGraphicFramePr>
        <p:xfrm>
          <a:off x="4364182" y="1690687"/>
          <a:ext cx="7606145" cy="412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354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MPG for 2WD (Front &amp; Rear)  vs. 4WD (4WD &amp; AWD)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5"/>
            <a:ext cx="4237183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r>
              <a:rPr lang="en-US" dirty="0"/>
              <a:t>4-wheel drive and all-wheel drive have subtle differences and are similar, but 2-wheel drive is different!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7E5B0F-D0DB-495F-8ADE-2E6EE9060C10}"/>
              </a:ext>
            </a:extLst>
          </p:cNvPr>
          <p:cNvSpPr/>
          <p:nvPr/>
        </p:nvSpPr>
        <p:spPr>
          <a:xfrm>
            <a:off x="5751443" y="2305878"/>
            <a:ext cx="1417983" cy="35130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4F75F0-FA7E-4652-AF27-890B5E0A2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442778"/>
              </p:ext>
            </p:extLst>
          </p:nvPr>
        </p:nvGraphicFramePr>
        <p:xfrm>
          <a:off x="4364183" y="1690688"/>
          <a:ext cx="7606145" cy="412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408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Front-Wheel Drive vs. Rear-Wheel Drive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1" y="1825625"/>
            <a:ext cx="4237182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r>
              <a:rPr lang="en-US" dirty="0"/>
              <a:t>Consumers should carefully consider the MPG benefits of FWD vs. the performance and traction benefits of RWD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633B02-46E6-4F3D-8A04-A04699632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319478"/>
              </p:ext>
            </p:extLst>
          </p:nvPr>
        </p:nvGraphicFramePr>
        <p:xfrm>
          <a:off x="4364182" y="1690687"/>
          <a:ext cx="7602531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4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Manual vs. Automatic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5"/>
            <a:ext cx="4237183" cy="4351338"/>
          </a:xfrm>
        </p:spPr>
        <p:txBody>
          <a:bodyPr/>
          <a:lstStyle/>
          <a:p>
            <a:r>
              <a:rPr lang="en-US" dirty="0"/>
              <a:t>Manual transmissions have better MPG than automatic transmissions (99% confidence level)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5AE900-8F5D-4C59-85CB-44D6763C6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737167"/>
              </p:ext>
            </p:extLst>
          </p:nvPr>
        </p:nvGraphicFramePr>
        <p:xfrm>
          <a:off x="4364183" y="1825625"/>
          <a:ext cx="7578436" cy="424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77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348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MPG / Performance Study</vt:lpstr>
      <vt:lpstr>Summary MPG Statistics</vt:lpstr>
      <vt:lpstr>Summary Statistics</vt:lpstr>
      <vt:lpstr>Cars vs. Station Wagons</vt:lpstr>
      <vt:lpstr>Cars vs. Station Wagons</vt:lpstr>
      <vt:lpstr>MPG for 2WD (Front &amp; Rear)  vs. 4WD (4WD &amp; AWD)</vt:lpstr>
      <vt:lpstr>MPG for 2WD (Front &amp; Rear)  vs. 4WD (4WD &amp; AWD)</vt:lpstr>
      <vt:lpstr>Front-Wheel Drive vs. Rear-Wheel Drive</vt:lpstr>
      <vt:lpstr>Manual vs. Automatic Transmission</vt:lpstr>
      <vt:lpstr>Consumer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 Performance Review</dc:title>
  <dc:creator>Spenser Vaughn</dc:creator>
  <cp:lastModifiedBy>Spenser Vaughn</cp:lastModifiedBy>
  <cp:revision>17</cp:revision>
  <dcterms:created xsi:type="dcterms:W3CDTF">2021-03-19T14:12:09Z</dcterms:created>
  <dcterms:modified xsi:type="dcterms:W3CDTF">2021-03-20T23:52:23Z</dcterms:modified>
</cp:coreProperties>
</file>