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64" r:id="rId4"/>
    <p:sldId id="257" r:id="rId5"/>
    <p:sldId id="258" r:id="rId6"/>
    <p:sldId id="270" r:id="rId7"/>
    <p:sldId id="265" r:id="rId8"/>
    <p:sldId id="272" r:id="rId9"/>
    <p:sldId id="267" r:id="rId10"/>
    <p:sldId id="259" r:id="rId11"/>
    <p:sldId id="273" r:id="rId12"/>
    <p:sldId id="266" r:id="rId13"/>
    <p:sldId id="274" r:id="rId14"/>
    <p:sldId id="268" r:id="rId15"/>
    <p:sldId id="260"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88719" autoAdjust="0"/>
  </p:normalViewPr>
  <p:slideViewPr>
    <p:cSldViewPr snapToGrid="0">
      <p:cViewPr varScale="1">
        <p:scale>
          <a:sx n="60" d="100"/>
          <a:sy n="60" d="100"/>
        </p:scale>
        <p:origin x="78"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959C9-FD16-476D-944D-8853615A28CE}"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D86F6-9998-495B-B108-1EDD303C479E}" type="slidenum">
              <a:rPr lang="en-US" smtClean="0"/>
              <a:t>‹#›</a:t>
            </a:fld>
            <a:endParaRPr lang="en-US"/>
          </a:p>
        </p:txBody>
      </p:sp>
    </p:spTree>
    <p:extLst>
      <p:ext uri="{BB962C8B-B14F-4D97-AF65-F5344CB8AC3E}">
        <p14:creationId xmlns:p14="http://schemas.microsoft.com/office/powerpoint/2010/main" val="1004380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2</a:t>
            </a:fld>
            <a:endParaRPr lang="en-US"/>
          </a:p>
        </p:txBody>
      </p:sp>
    </p:spTree>
    <p:extLst>
      <p:ext uri="{BB962C8B-B14F-4D97-AF65-F5344CB8AC3E}">
        <p14:creationId xmlns:p14="http://schemas.microsoft.com/office/powerpoint/2010/main" val="58137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13</a:t>
            </a:fld>
            <a:endParaRPr lang="en-US"/>
          </a:p>
        </p:txBody>
      </p:sp>
    </p:spTree>
    <p:extLst>
      <p:ext uri="{BB962C8B-B14F-4D97-AF65-F5344CB8AC3E}">
        <p14:creationId xmlns:p14="http://schemas.microsoft.com/office/powerpoint/2010/main" val="293346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National Center for Education Statistics</a:t>
            </a:r>
          </a:p>
          <a:p>
            <a:r>
              <a:rPr lang="en-US" dirty="0"/>
              <a:t>National Assessment of Educational Progress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Includes state/year identifier variables, revenue breakdowns, expenditure by category, student counts by grade level, and average test scores by state</a:t>
            </a:r>
          </a:p>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3</a:t>
            </a:fld>
            <a:endParaRPr lang="en-US"/>
          </a:p>
        </p:txBody>
      </p:sp>
    </p:spTree>
    <p:extLst>
      <p:ext uri="{BB962C8B-B14F-4D97-AF65-F5344CB8AC3E}">
        <p14:creationId xmlns:p14="http://schemas.microsoft.com/office/powerpoint/2010/main" val="155422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4</a:t>
            </a:fld>
            <a:endParaRPr lang="en-US"/>
          </a:p>
        </p:txBody>
      </p:sp>
    </p:spTree>
    <p:extLst>
      <p:ext uri="{BB962C8B-B14F-4D97-AF65-F5344CB8AC3E}">
        <p14:creationId xmlns:p14="http://schemas.microsoft.com/office/powerpoint/2010/main" val="374914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revenue comes from a few different sources:</a:t>
            </a:r>
          </a:p>
          <a:p>
            <a:pPr marL="171450" indent="-171450">
              <a:buFontTx/>
              <a:buChar char="-"/>
            </a:pPr>
            <a:r>
              <a:rPr lang="en-US" dirty="0"/>
              <a:t>Property Taxes (by far the highest in almost all districts)</a:t>
            </a:r>
          </a:p>
          <a:p>
            <a:pPr marL="171450" indent="-171450">
              <a:buFontTx/>
              <a:buChar char="-"/>
            </a:pPr>
            <a:r>
              <a:rPr lang="en-US" dirty="0"/>
              <a:t>Local Donations</a:t>
            </a:r>
          </a:p>
          <a:p>
            <a:pPr marL="171450" indent="-171450">
              <a:buFontTx/>
              <a:buChar char="-"/>
            </a:pPr>
            <a:r>
              <a:rPr lang="en-US" dirty="0"/>
              <a:t>Municipal Taxes/Fees</a:t>
            </a:r>
          </a:p>
          <a:p>
            <a:pPr marL="171450" indent="-171450">
              <a:buFontTx/>
              <a:buChar char="-"/>
            </a:pPr>
            <a:r>
              <a:rPr lang="en-US" dirty="0"/>
              <a:t>Parcel/Land Taxes (e.g. Mello-</a:t>
            </a:r>
            <a:r>
              <a:rPr lang="en-US" dirty="0" err="1"/>
              <a:t>Roos</a:t>
            </a:r>
            <a:r>
              <a:rPr lang="en-US" dirty="0"/>
              <a:t> taxes in California)</a:t>
            </a:r>
          </a:p>
        </p:txBody>
      </p:sp>
      <p:sp>
        <p:nvSpPr>
          <p:cNvPr id="4" name="Slide Number Placeholder 3"/>
          <p:cNvSpPr>
            <a:spLocks noGrp="1"/>
          </p:cNvSpPr>
          <p:nvPr>
            <p:ph type="sldNum" sz="quarter" idx="5"/>
          </p:nvPr>
        </p:nvSpPr>
        <p:spPr/>
        <p:txBody>
          <a:bodyPr/>
          <a:lstStyle/>
          <a:p>
            <a:fld id="{734D86F6-9998-495B-B108-1EDD303C479E}" type="slidenum">
              <a:rPr lang="en-US" smtClean="0"/>
              <a:t>5</a:t>
            </a:fld>
            <a:endParaRPr lang="en-US"/>
          </a:p>
        </p:txBody>
      </p:sp>
    </p:spTree>
    <p:extLst>
      <p:ext uri="{BB962C8B-B14F-4D97-AF65-F5344CB8AC3E}">
        <p14:creationId xmlns:p14="http://schemas.microsoft.com/office/powerpoint/2010/main" val="130945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6</a:t>
            </a:fld>
            <a:endParaRPr lang="en-US"/>
          </a:p>
        </p:txBody>
      </p:sp>
    </p:spTree>
    <p:extLst>
      <p:ext uri="{BB962C8B-B14F-4D97-AF65-F5344CB8AC3E}">
        <p14:creationId xmlns:p14="http://schemas.microsoft.com/office/powerpoint/2010/main" val="145293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8</a:t>
            </a:fld>
            <a:endParaRPr lang="en-US"/>
          </a:p>
        </p:txBody>
      </p:sp>
    </p:spTree>
    <p:extLst>
      <p:ext uri="{BB962C8B-B14F-4D97-AF65-F5344CB8AC3E}">
        <p14:creationId xmlns:p14="http://schemas.microsoft.com/office/powerpoint/2010/main" val="420598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revenue being the strongest correlational variable suggests factors associated with higher local revenue to also be connected to better reading test scores. These might include, but would not be limited to:</a:t>
            </a:r>
          </a:p>
          <a:p>
            <a:pPr marL="171450" indent="-171450">
              <a:buFontTx/>
              <a:buChar char="-"/>
            </a:pPr>
            <a:r>
              <a:rPr lang="en-US" dirty="0"/>
              <a:t>Better home environment</a:t>
            </a:r>
          </a:p>
          <a:p>
            <a:pPr marL="171450" indent="-171450">
              <a:buFontTx/>
              <a:buChar char="-"/>
            </a:pPr>
            <a:r>
              <a:rPr lang="en-US" dirty="0"/>
              <a:t>Access to additional resources outside of school</a:t>
            </a:r>
          </a:p>
          <a:p>
            <a:pPr marL="171450" indent="-171450">
              <a:buFontTx/>
              <a:buChar char="-"/>
            </a:pPr>
            <a:r>
              <a:rPr lang="en-US" dirty="0"/>
              <a:t>Access to more resources within the schools themselves</a:t>
            </a:r>
          </a:p>
          <a:p>
            <a:pPr marL="171450" indent="-171450">
              <a:buFontTx/>
              <a:buChar char="-"/>
            </a:pPr>
            <a:r>
              <a:rPr lang="en-US" dirty="0"/>
              <a:t>Lower odds of adverse environmental risks</a:t>
            </a:r>
          </a:p>
        </p:txBody>
      </p:sp>
      <p:sp>
        <p:nvSpPr>
          <p:cNvPr id="4" name="Slide Number Placeholder 3"/>
          <p:cNvSpPr>
            <a:spLocks noGrp="1"/>
          </p:cNvSpPr>
          <p:nvPr>
            <p:ph type="sldNum" sz="quarter" idx="5"/>
          </p:nvPr>
        </p:nvSpPr>
        <p:spPr/>
        <p:txBody>
          <a:bodyPr/>
          <a:lstStyle/>
          <a:p>
            <a:fld id="{734D86F6-9998-495B-B108-1EDD303C479E}" type="slidenum">
              <a:rPr lang="en-US" smtClean="0"/>
              <a:t>9</a:t>
            </a:fld>
            <a:endParaRPr lang="en-US"/>
          </a:p>
        </p:txBody>
      </p:sp>
    </p:spTree>
    <p:extLst>
      <p:ext uri="{BB962C8B-B14F-4D97-AF65-F5344CB8AC3E}">
        <p14:creationId xmlns:p14="http://schemas.microsoft.com/office/powerpoint/2010/main" val="13097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10</a:t>
            </a:fld>
            <a:endParaRPr lang="en-US"/>
          </a:p>
        </p:txBody>
      </p:sp>
    </p:spTree>
    <p:extLst>
      <p:ext uri="{BB962C8B-B14F-4D97-AF65-F5344CB8AC3E}">
        <p14:creationId xmlns:p14="http://schemas.microsoft.com/office/powerpoint/2010/main" val="2829522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4D86F6-9998-495B-B108-1EDD303C479E}" type="slidenum">
              <a:rPr lang="en-US" smtClean="0"/>
              <a:t>11</a:t>
            </a:fld>
            <a:endParaRPr lang="en-US"/>
          </a:p>
        </p:txBody>
      </p:sp>
    </p:spTree>
    <p:extLst>
      <p:ext uri="{BB962C8B-B14F-4D97-AF65-F5344CB8AC3E}">
        <p14:creationId xmlns:p14="http://schemas.microsoft.com/office/powerpoint/2010/main" val="185274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555D-44D3-4B8A-B598-6E59E83A8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BD9791-4909-432B-8D56-CFC52C7F0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506D6-3FC7-4116-A542-BB4C83082988}"/>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5" name="Footer Placeholder 4">
            <a:extLst>
              <a:ext uri="{FF2B5EF4-FFF2-40B4-BE49-F238E27FC236}">
                <a16:creationId xmlns:a16="http://schemas.microsoft.com/office/drawing/2014/main" id="{C7BBC3A7-0BC0-416F-B3D8-625F893B2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85E9D-DC8A-4DFA-9768-241077538CD0}"/>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345964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C2C6-AA9D-4B3A-A17F-16697ED64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FCE24-59DB-4720-9AB0-1AFD11294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2F8C6-86CE-4A6D-80F9-416199208F80}"/>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5" name="Footer Placeholder 4">
            <a:extLst>
              <a:ext uri="{FF2B5EF4-FFF2-40B4-BE49-F238E27FC236}">
                <a16:creationId xmlns:a16="http://schemas.microsoft.com/office/drawing/2014/main" id="{09E5742F-49B4-4CA2-B9FF-1D1A36EF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9FF87-7D23-4AC2-B181-0E15A2BFCCD5}"/>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397715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6C158-B904-4BEF-925D-C4BEB82B2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19F7A7-D2F2-46DB-8D13-B0B91EC07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C1D7C-C8FD-4337-A656-4B41A41E0D39}"/>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5" name="Footer Placeholder 4">
            <a:extLst>
              <a:ext uri="{FF2B5EF4-FFF2-40B4-BE49-F238E27FC236}">
                <a16:creationId xmlns:a16="http://schemas.microsoft.com/office/drawing/2014/main" id="{B31A3FAC-1494-4811-B443-20FB7CE72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82DEC-B9E4-46B9-B632-A41A2371925F}"/>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331871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6503-6FB4-4F49-84CD-F08C0E6A1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D871B-5BE5-432E-8EAB-CE3453CC2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FA9B5-31A2-472E-A7DA-4BCA8BAB7EEE}"/>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5" name="Footer Placeholder 4">
            <a:extLst>
              <a:ext uri="{FF2B5EF4-FFF2-40B4-BE49-F238E27FC236}">
                <a16:creationId xmlns:a16="http://schemas.microsoft.com/office/drawing/2014/main" id="{C8A36F54-6556-445D-A06E-8283CA292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8F85E-E244-4302-855D-BEB76F009090}"/>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335195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7E48-5EDB-4F81-8765-FB112B48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7452F2-2A8C-47FF-AC45-15248324B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DF4AC-9A95-4167-876F-2B90D10DBD91}"/>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5" name="Footer Placeholder 4">
            <a:extLst>
              <a:ext uri="{FF2B5EF4-FFF2-40B4-BE49-F238E27FC236}">
                <a16:creationId xmlns:a16="http://schemas.microsoft.com/office/drawing/2014/main" id="{BE3F6F7D-773A-478F-9070-9BEE99BAA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3C51C-1B45-4C21-96CC-1F255A1E680F}"/>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319793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0A01-33FB-4EF7-AC3E-261DA1287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B62C5-F819-44D3-AEA5-7F0E90E86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5FA906-2254-429F-844B-274A49B39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0E6C60-C8EA-4AD9-B89B-5BB16F75F33F}"/>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6" name="Footer Placeholder 5">
            <a:extLst>
              <a:ext uri="{FF2B5EF4-FFF2-40B4-BE49-F238E27FC236}">
                <a16:creationId xmlns:a16="http://schemas.microsoft.com/office/drawing/2014/main" id="{97C61A9E-D012-4885-913C-27CCCB44F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9775-35EE-4EC2-82AD-A099844828E5}"/>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33215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4E78-ACCF-4BA1-BBFF-517ABF45D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2921A0-50A8-4C5D-85AC-A4243BA12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B48836-7D37-49A1-8976-BEEF7FD33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C0EF55-FC3B-48F8-A867-DC2797311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51EFB-4547-47FA-BC65-F395F326CE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D931F-D610-4946-8C0A-384F7222A8F9}"/>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8" name="Footer Placeholder 7">
            <a:extLst>
              <a:ext uri="{FF2B5EF4-FFF2-40B4-BE49-F238E27FC236}">
                <a16:creationId xmlns:a16="http://schemas.microsoft.com/office/drawing/2014/main" id="{9861CB96-7271-4CF7-954D-064950B44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666E3-BF33-4C57-BF2F-D8AEB93007D5}"/>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302403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E31B-9BDC-432A-9FAF-05F4BA1694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18EF4D-84EC-45BE-B83C-11CD5F66391D}"/>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4" name="Footer Placeholder 3">
            <a:extLst>
              <a:ext uri="{FF2B5EF4-FFF2-40B4-BE49-F238E27FC236}">
                <a16:creationId xmlns:a16="http://schemas.microsoft.com/office/drawing/2014/main" id="{814DF560-6608-411D-ACAB-49839E1E9A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3F3D95-C484-43AC-B4EA-A27585D6A578}"/>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161839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98127-86E4-46E2-B69C-9914BCAE586C}"/>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3" name="Footer Placeholder 2">
            <a:extLst>
              <a:ext uri="{FF2B5EF4-FFF2-40B4-BE49-F238E27FC236}">
                <a16:creationId xmlns:a16="http://schemas.microsoft.com/office/drawing/2014/main" id="{6F4E3728-01CE-4072-B028-696E83BB5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BAFD3E-9760-4B69-AB8D-57E1DEEAE9C5}"/>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201712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6682-4D3E-4F56-9D3C-BF779A7D1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76566E-A06F-4F94-B252-67DFC1296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B8F197-5886-417A-ADB3-A45F310F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90815-5489-4432-9F20-97B44D44B3CE}"/>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6" name="Footer Placeholder 5">
            <a:extLst>
              <a:ext uri="{FF2B5EF4-FFF2-40B4-BE49-F238E27FC236}">
                <a16:creationId xmlns:a16="http://schemas.microsoft.com/office/drawing/2014/main" id="{8B6C7FF6-EB96-4683-96E7-E3239E609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47026-407D-4F12-9458-93F796B4F533}"/>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146046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8A75-C9FC-4551-96E5-B5FFF887A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38A8D6-D304-4912-9F73-BBDEF6BBB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6324C9-97B9-4628-9593-E3A9E009E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28EBD-6B83-4888-8D14-A01D238F78CE}"/>
              </a:ext>
            </a:extLst>
          </p:cNvPr>
          <p:cNvSpPr>
            <a:spLocks noGrp="1"/>
          </p:cNvSpPr>
          <p:nvPr>
            <p:ph type="dt" sz="half" idx="10"/>
          </p:nvPr>
        </p:nvSpPr>
        <p:spPr/>
        <p:txBody>
          <a:bodyPr/>
          <a:lstStyle/>
          <a:p>
            <a:fld id="{AAA8E0CF-8193-4455-9CCC-E7DB08D43111}" type="datetimeFigureOut">
              <a:rPr lang="en-US" smtClean="0"/>
              <a:t>4/16/2021</a:t>
            </a:fld>
            <a:endParaRPr lang="en-US"/>
          </a:p>
        </p:txBody>
      </p:sp>
      <p:sp>
        <p:nvSpPr>
          <p:cNvPr id="6" name="Footer Placeholder 5">
            <a:extLst>
              <a:ext uri="{FF2B5EF4-FFF2-40B4-BE49-F238E27FC236}">
                <a16:creationId xmlns:a16="http://schemas.microsoft.com/office/drawing/2014/main" id="{FB51339A-A6BA-4C7D-A21B-FCD0FB3D0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23C2D-9450-4ED1-BD88-994D3BEE600E}"/>
              </a:ext>
            </a:extLst>
          </p:cNvPr>
          <p:cNvSpPr>
            <a:spLocks noGrp="1"/>
          </p:cNvSpPr>
          <p:nvPr>
            <p:ph type="sldNum" sz="quarter" idx="12"/>
          </p:nvPr>
        </p:nvSpPr>
        <p:spPr/>
        <p:txBody>
          <a:bodyPr/>
          <a:lstStyle/>
          <a:p>
            <a:fld id="{258F6273-60EF-4ECC-882F-503EAAEE7F62}" type="slidenum">
              <a:rPr lang="en-US" smtClean="0"/>
              <a:t>‹#›</a:t>
            </a:fld>
            <a:endParaRPr lang="en-US"/>
          </a:p>
        </p:txBody>
      </p:sp>
    </p:spTree>
    <p:extLst>
      <p:ext uri="{BB962C8B-B14F-4D97-AF65-F5344CB8AC3E}">
        <p14:creationId xmlns:p14="http://schemas.microsoft.com/office/powerpoint/2010/main" val="78932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C437D-E4DE-4AF4-9DD6-5C0B52A5B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E0F584-139E-4739-B752-CA2B6B9C2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00BCA-6231-4423-8CB8-53400E29A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8E0CF-8193-4455-9CCC-E7DB08D43111}" type="datetimeFigureOut">
              <a:rPr lang="en-US" smtClean="0"/>
              <a:t>4/16/2021</a:t>
            </a:fld>
            <a:endParaRPr lang="en-US"/>
          </a:p>
        </p:txBody>
      </p:sp>
      <p:sp>
        <p:nvSpPr>
          <p:cNvPr id="5" name="Footer Placeholder 4">
            <a:extLst>
              <a:ext uri="{FF2B5EF4-FFF2-40B4-BE49-F238E27FC236}">
                <a16:creationId xmlns:a16="http://schemas.microsoft.com/office/drawing/2014/main" id="{15F64260-3E6B-4B31-A79C-02A23828B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46DDD7-5176-4628-A91B-37B89E3BC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F6273-60EF-4ECC-882F-503EAAEE7F62}" type="slidenum">
              <a:rPr lang="en-US" smtClean="0"/>
              <a:t>‹#›</a:t>
            </a:fld>
            <a:endParaRPr lang="en-US"/>
          </a:p>
        </p:txBody>
      </p:sp>
    </p:spTree>
    <p:extLst>
      <p:ext uri="{BB962C8B-B14F-4D97-AF65-F5344CB8AC3E}">
        <p14:creationId xmlns:p14="http://schemas.microsoft.com/office/powerpoint/2010/main" val="343855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CF08012B-27AD-455D-8EF7-547D80492B8C}"/>
              </a:ext>
            </a:extLst>
          </p:cNvPr>
          <p:cNvPicPr>
            <a:picLocks noChangeAspect="1"/>
          </p:cNvPicPr>
          <p:nvPr/>
        </p:nvPicPr>
        <p:blipFill rotWithShape="1">
          <a:blip r:embed="rId2">
            <a:alphaModFix amt="50000"/>
          </a:blip>
          <a:srcRect t="14122"/>
          <a:stretch/>
        </p:blipFill>
        <p:spPr>
          <a:xfrm>
            <a:off x="20" y="1"/>
            <a:ext cx="12191980" cy="6857999"/>
          </a:xfrm>
          <a:prstGeom prst="rect">
            <a:avLst/>
          </a:prstGeom>
        </p:spPr>
      </p:pic>
      <p:sp>
        <p:nvSpPr>
          <p:cNvPr id="2" name="Title 1">
            <a:extLst>
              <a:ext uri="{FF2B5EF4-FFF2-40B4-BE49-F238E27FC236}">
                <a16:creationId xmlns:a16="http://schemas.microsoft.com/office/drawing/2014/main" id="{4EC43C11-BA66-4590-AC0C-58C1FA1ADC2B}"/>
              </a:ext>
            </a:extLst>
          </p:cNvPr>
          <p:cNvSpPr>
            <a:spLocks noGrp="1"/>
          </p:cNvSpPr>
          <p:nvPr>
            <p:ph type="ctrTitle"/>
          </p:nvPr>
        </p:nvSpPr>
        <p:spPr>
          <a:xfrm>
            <a:off x="1524000" y="1122362"/>
            <a:ext cx="9144000" cy="2900518"/>
          </a:xfrm>
        </p:spPr>
        <p:txBody>
          <a:bodyPr>
            <a:normAutofit/>
          </a:bodyPr>
          <a:lstStyle/>
          <a:p>
            <a:r>
              <a:rPr lang="en-US" sz="6000" i="1" dirty="0">
                <a:solidFill>
                  <a:schemeClr val="tx2"/>
                </a:solidFill>
              </a:rPr>
              <a:t>Using Correlational Data to Uncover Hidden Inequalities in Education</a:t>
            </a:r>
            <a:endParaRPr lang="en-US" dirty="0">
              <a:solidFill>
                <a:srgbClr val="FFFFFF"/>
              </a:solidFill>
            </a:endParaRPr>
          </a:p>
        </p:txBody>
      </p:sp>
      <p:sp>
        <p:nvSpPr>
          <p:cNvPr id="3" name="Subtitle 2">
            <a:extLst>
              <a:ext uri="{FF2B5EF4-FFF2-40B4-BE49-F238E27FC236}">
                <a16:creationId xmlns:a16="http://schemas.microsoft.com/office/drawing/2014/main" id="{759A7963-AB2E-4AA4-AA15-980832792E93}"/>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by Spenser Vaughn</a:t>
            </a:r>
          </a:p>
        </p:txBody>
      </p:sp>
    </p:spTree>
    <p:extLst>
      <p:ext uri="{BB962C8B-B14F-4D97-AF65-F5344CB8AC3E}">
        <p14:creationId xmlns:p14="http://schemas.microsoft.com/office/powerpoint/2010/main" val="34115503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470858-26C3-42D6-9C90-CD0BD3B0DC7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Expenditure / Math – 4</a:t>
            </a:r>
            <a:r>
              <a:rPr lang="en-US" sz="4000" baseline="30000" dirty="0">
                <a:solidFill>
                  <a:srgbClr val="FFFFFF"/>
                </a:solidFill>
              </a:rPr>
              <a:t>th</a:t>
            </a:r>
            <a:r>
              <a:rPr lang="en-US" sz="4000" dirty="0">
                <a:solidFill>
                  <a:srgbClr val="FFFFFF"/>
                </a:solidFill>
              </a:rPr>
              <a:t> Grade</a:t>
            </a:r>
          </a:p>
        </p:txBody>
      </p:sp>
      <p:sp>
        <p:nvSpPr>
          <p:cNvPr id="3" name="Content Placeholder 2">
            <a:extLst>
              <a:ext uri="{FF2B5EF4-FFF2-40B4-BE49-F238E27FC236}">
                <a16:creationId xmlns:a16="http://schemas.microsoft.com/office/drawing/2014/main" id="{D86190AD-B28D-45AE-8889-84899EA36066}"/>
              </a:ext>
            </a:extLst>
          </p:cNvPr>
          <p:cNvSpPr>
            <a:spLocks noGrp="1"/>
          </p:cNvSpPr>
          <p:nvPr>
            <p:ph idx="1"/>
          </p:nvPr>
        </p:nvSpPr>
        <p:spPr>
          <a:xfrm>
            <a:off x="1110235" y="2404458"/>
            <a:ext cx="4980619" cy="3567173"/>
          </a:xfrm>
        </p:spPr>
        <p:txBody>
          <a:bodyPr anchor="t">
            <a:normAutofit/>
          </a:bodyPr>
          <a:lstStyle/>
          <a:p>
            <a:r>
              <a:rPr lang="en-US" dirty="0"/>
              <a:t>4</a:t>
            </a:r>
            <a:r>
              <a:rPr lang="en-US" baseline="30000" dirty="0"/>
              <a:t>th</a:t>
            </a:r>
            <a:r>
              <a:rPr lang="en-US" dirty="0"/>
              <a:t> Grade Math Test scores were tested for correlation with Capital Outlay, Instruction, Support Services, Other, and Total Expenditures</a:t>
            </a:r>
          </a:p>
          <a:p>
            <a:r>
              <a:rPr lang="en-US" dirty="0"/>
              <a:t>Test score to instruction correlation: +0.501 (p=.000)</a:t>
            </a:r>
          </a:p>
        </p:txBody>
      </p:sp>
      <p:sp>
        <p:nvSpPr>
          <p:cNvPr id="11" name="TextBox 10">
            <a:extLst>
              <a:ext uri="{FF2B5EF4-FFF2-40B4-BE49-F238E27FC236}">
                <a16:creationId xmlns:a16="http://schemas.microsoft.com/office/drawing/2014/main" id="{FD9CED75-AC1B-4571-AF6E-87CB89861D4E}"/>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pic>
        <p:nvPicPr>
          <p:cNvPr id="5126" name="Picture 6">
            <a:extLst>
              <a:ext uri="{FF2B5EF4-FFF2-40B4-BE49-F238E27FC236}">
                <a16:creationId xmlns:a16="http://schemas.microsoft.com/office/drawing/2014/main" id="{2289E160-B46E-45A4-828F-67EAEE168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854" y="2350266"/>
            <a:ext cx="5438736" cy="367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95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470858-26C3-42D6-9C90-CD0BD3B0DC7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Expenditure / Math – 4</a:t>
            </a:r>
            <a:r>
              <a:rPr lang="en-US" sz="4000" baseline="30000" dirty="0">
                <a:solidFill>
                  <a:srgbClr val="FFFFFF"/>
                </a:solidFill>
              </a:rPr>
              <a:t>th</a:t>
            </a:r>
            <a:r>
              <a:rPr lang="en-US" sz="4000" dirty="0">
                <a:solidFill>
                  <a:srgbClr val="FFFFFF"/>
                </a:solidFill>
              </a:rPr>
              <a:t> Grade</a:t>
            </a:r>
          </a:p>
        </p:txBody>
      </p:sp>
      <p:sp>
        <p:nvSpPr>
          <p:cNvPr id="11" name="TextBox 10">
            <a:extLst>
              <a:ext uri="{FF2B5EF4-FFF2-40B4-BE49-F238E27FC236}">
                <a16:creationId xmlns:a16="http://schemas.microsoft.com/office/drawing/2014/main" id="{FD9CED75-AC1B-4571-AF6E-87CB89861D4E}"/>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sp>
        <p:nvSpPr>
          <p:cNvPr id="15" name="Content Placeholder 2">
            <a:extLst>
              <a:ext uri="{FF2B5EF4-FFF2-40B4-BE49-F238E27FC236}">
                <a16:creationId xmlns:a16="http://schemas.microsoft.com/office/drawing/2014/main" id="{5EE707C5-5115-4B02-8A22-3BBE153497DD}"/>
              </a:ext>
            </a:extLst>
          </p:cNvPr>
          <p:cNvSpPr txBox="1">
            <a:spLocks/>
          </p:cNvSpPr>
          <p:nvPr/>
        </p:nvSpPr>
        <p:spPr>
          <a:xfrm>
            <a:off x="1424904" y="2494450"/>
            <a:ext cx="4671096" cy="3563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u="sng" dirty="0"/>
              <a:t>Total Expenditure has the strongest correlation with higher math scores.</a:t>
            </a:r>
          </a:p>
          <a:p>
            <a:pPr marL="0" indent="0">
              <a:buFont typeface="Arial" panose="020B0604020202020204" pitchFamily="34" charset="0"/>
              <a:buNone/>
            </a:pPr>
            <a:r>
              <a:rPr lang="en-US" dirty="0"/>
              <a:t>Instructors and Support Staff have similar correlations that suggest equal importance in learning outcomes.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7" name="Content Placeholder 2">
            <a:extLst>
              <a:ext uri="{FF2B5EF4-FFF2-40B4-BE49-F238E27FC236}">
                <a16:creationId xmlns:a16="http://schemas.microsoft.com/office/drawing/2014/main" id="{EB93452B-5DC2-41B4-971C-11003043B8F9}"/>
              </a:ext>
            </a:extLst>
          </p:cNvPr>
          <p:cNvSpPr txBox="1">
            <a:spLocks/>
          </p:cNvSpPr>
          <p:nvPr/>
        </p:nvSpPr>
        <p:spPr>
          <a:xfrm>
            <a:off x="6506121" y="2494450"/>
            <a:ext cx="4717082" cy="3563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scores to capital outlay expenditure: </a:t>
            </a:r>
            <a:r>
              <a:rPr lang="en-US" b="1" dirty="0"/>
              <a:t>not significant</a:t>
            </a:r>
          </a:p>
          <a:p>
            <a:r>
              <a:rPr lang="en-US" dirty="0"/>
              <a:t>Test scores to support staff expenditure: +0.458 (p=.000)</a:t>
            </a:r>
          </a:p>
          <a:p>
            <a:r>
              <a:rPr lang="en-US" dirty="0"/>
              <a:t>Test scores to other expenditure: +0.244 (p=.000)</a:t>
            </a:r>
          </a:p>
          <a:p>
            <a:r>
              <a:rPr lang="en-US" dirty="0"/>
              <a:t>Test scores to total expenditure: +0.511 (p=.000)</a:t>
            </a:r>
          </a:p>
        </p:txBody>
      </p:sp>
    </p:spTree>
    <p:extLst>
      <p:ext uri="{BB962C8B-B14F-4D97-AF65-F5344CB8AC3E}">
        <p14:creationId xmlns:p14="http://schemas.microsoft.com/office/powerpoint/2010/main" val="242971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470858-26C3-42D6-9C90-CD0BD3B0DC7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Expenditure / Math – 8</a:t>
            </a:r>
            <a:r>
              <a:rPr lang="en-US" sz="4000" baseline="30000" dirty="0">
                <a:solidFill>
                  <a:srgbClr val="FFFFFF"/>
                </a:solidFill>
              </a:rPr>
              <a:t>th</a:t>
            </a:r>
            <a:r>
              <a:rPr lang="en-US" sz="4000" dirty="0">
                <a:solidFill>
                  <a:srgbClr val="FFFFFF"/>
                </a:solidFill>
              </a:rPr>
              <a:t> Grade</a:t>
            </a:r>
          </a:p>
        </p:txBody>
      </p:sp>
      <p:sp>
        <p:nvSpPr>
          <p:cNvPr id="3" name="Content Placeholder 2">
            <a:extLst>
              <a:ext uri="{FF2B5EF4-FFF2-40B4-BE49-F238E27FC236}">
                <a16:creationId xmlns:a16="http://schemas.microsoft.com/office/drawing/2014/main" id="{D86190AD-B28D-45AE-8889-84899EA36066}"/>
              </a:ext>
            </a:extLst>
          </p:cNvPr>
          <p:cNvSpPr>
            <a:spLocks noGrp="1"/>
          </p:cNvSpPr>
          <p:nvPr>
            <p:ph idx="1"/>
          </p:nvPr>
        </p:nvSpPr>
        <p:spPr>
          <a:xfrm>
            <a:off x="1037450" y="2378076"/>
            <a:ext cx="4980619" cy="3567173"/>
          </a:xfrm>
        </p:spPr>
        <p:txBody>
          <a:bodyPr anchor="t">
            <a:normAutofit/>
          </a:bodyPr>
          <a:lstStyle/>
          <a:p>
            <a:r>
              <a:rPr lang="en-US" dirty="0"/>
              <a:t>8</a:t>
            </a:r>
            <a:r>
              <a:rPr lang="en-US" baseline="30000" dirty="0"/>
              <a:t>th</a:t>
            </a:r>
            <a:r>
              <a:rPr lang="en-US" dirty="0"/>
              <a:t> Grade Math Test scores were tested for correlation with Capital Outlay, Instruction, Support Services, Other, and Total Expenditures</a:t>
            </a:r>
          </a:p>
          <a:p>
            <a:r>
              <a:rPr lang="en-US" dirty="0"/>
              <a:t>Test score to instruction correlation: +0.459 (p=.000)</a:t>
            </a:r>
          </a:p>
          <a:p>
            <a:endParaRPr lang="en-US" dirty="0"/>
          </a:p>
        </p:txBody>
      </p:sp>
      <p:sp>
        <p:nvSpPr>
          <p:cNvPr id="11" name="TextBox 10">
            <a:extLst>
              <a:ext uri="{FF2B5EF4-FFF2-40B4-BE49-F238E27FC236}">
                <a16:creationId xmlns:a16="http://schemas.microsoft.com/office/drawing/2014/main" id="{699CA4AD-25D6-4664-B6D2-5502AE89EFDF}"/>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pic>
        <p:nvPicPr>
          <p:cNvPr id="4100" name="Picture 4">
            <a:extLst>
              <a:ext uri="{FF2B5EF4-FFF2-40B4-BE49-F238E27FC236}">
                <a16:creationId xmlns:a16="http://schemas.microsoft.com/office/drawing/2014/main" id="{858CEDBF-0700-4166-BFA6-C1FC3CAA9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069" y="2354088"/>
            <a:ext cx="5541459" cy="370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47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470858-26C3-42D6-9C90-CD0BD3B0DC7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Expenditure / Math – 8</a:t>
            </a:r>
            <a:r>
              <a:rPr lang="en-US" sz="4000" baseline="30000" dirty="0">
                <a:solidFill>
                  <a:srgbClr val="FFFFFF"/>
                </a:solidFill>
              </a:rPr>
              <a:t>th</a:t>
            </a:r>
            <a:r>
              <a:rPr lang="en-US" sz="4000" dirty="0">
                <a:solidFill>
                  <a:srgbClr val="FFFFFF"/>
                </a:solidFill>
              </a:rPr>
              <a:t> Grade</a:t>
            </a:r>
          </a:p>
        </p:txBody>
      </p:sp>
      <p:sp>
        <p:nvSpPr>
          <p:cNvPr id="11" name="TextBox 10">
            <a:extLst>
              <a:ext uri="{FF2B5EF4-FFF2-40B4-BE49-F238E27FC236}">
                <a16:creationId xmlns:a16="http://schemas.microsoft.com/office/drawing/2014/main" id="{699CA4AD-25D6-4664-B6D2-5502AE89EFDF}"/>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sp>
        <p:nvSpPr>
          <p:cNvPr id="13" name="Content Placeholder 2">
            <a:extLst>
              <a:ext uri="{FF2B5EF4-FFF2-40B4-BE49-F238E27FC236}">
                <a16:creationId xmlns:a16="http://schemas.microsoft.com/office/drawing/2014/main" id="{67D3CA63-6A31-4C77-8678-DD7C2121E8CA}"/>
              </a:ext>
            </a:extLst>
          </p:cNvPr>
          <p:cNvSpPr txBox="1">
            <a:spLocks/>
          </p:cNvSpPr>
          <p:nvPr/>
        </p:nvSpPr>
        <p:spPr>
          <a:xfrm>
            <a:off x="1424904" y="2494450"/>
            <a:ext cx="4671096" cy="3563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u="sng" dirty="0"/>
              <a:t>Total Expenditure has the strongest correlation with higher math scores.</a:t>
            </a:r>
          </a:p>
          <a:p>
            <a:pPr marL="0" indent="0">
              <a:buFont typeface="Arial" panose="020B0604020202020204" pitchFamily="34" charset="0"/>
              <a:buNone/>
            </a:pPr>
            <a:r>
              <a:rPr lang="en-US" dirty="0"/>
              <a:t>We have slightly higher dispersion compared to the 4</a:t>
            </a:r>
            <a:r>
              <a:rPr lang="en-US" baseline="30000" dirty="0"/>
              <a:t>th</a:t>
            </a:r>
            <a:r>
              <a:rPr lang="en-US" dirty="0"/>
              <a:t> grade results.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15" name="Content Placeholder 2">
            <a:extLst>
              <a:ext uri="{FF2B5EF4-FFF2-40B4-BE49-F238E27FC236}">
                <a16:creationId xmlns:a16="http://schemas.microsoft.com/office/drawing/2014/main" id="{3A69C7EF-94C8-4CEC-9E0A-9FB694986936}"/>
              </a:ext>
            </a:extLst>
          </p:cNvPr>
          <p:cNvSpPr txBox="1">
            <a:spLocks/>
          </p:cNvSpPr>
          <p:nvPr/>
        </p:nvSpPr>
        <p:spPr>
          <a:xfrm>
            <a:off x="6506121" y="2494450"/>
            <a:ext cx="4717082" cy="3563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scores to capital outlay expenditure: </a:t>
            </a:r>
            <a:r>
              <a:rPr lang="en-US" b="1" dirty="0"/>
              <a:t>not significant</a:t>
            </a:r>
          </a:p>
          <a:p>
            <a:r>
              <a:rPr lang="en-US" dirty="0"/>
              <a:t>Test scores to support staff expenditure: +0.402 (p=.000)</a:t>
            </a:r>
          </a:p>
          <a:p>
            <a:r>
              <a:rPr lang="en-US" dirty="0"/>
              <a:t>Test scores to other expenditure: +0.107 (p=.033)</a:t>
            </a:r>
          </a:p>
          <a:p>
            <a:r>
              <a:rPr lang="en-US" dirty="0"/>
              <a:t>Test scores to total expenditure: +0.462 (p=.000)</a:t>
            </a:r>
          </a:p>
        </p:txBody>
      </p:sp>
    </p:spTree>
    <p:extLst>
      <p:ext uri="{BB962C8B-B14F-4D97-AF65-F5344CB8AC3E}">
        <p14:creationId xmlns:p14="http://schemas.microsoft.com/office/powerpoint/2010/main" val="399202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470858-26C3-42D6-9C90-CD0BD3B0DC73}"/>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Expenditure / Math Conclusions</a:t>
            </a:r>
          </a:p>
        </p:txBody>
      </p:sp>
      <p:sp>
        <p:nvSpPr>
          <p:cNvPr id="11" name="Content Placeholder 2">
            <a:extLst>
              <a:ext uri="{FF2B5EF4-FFF2-40B4-BE49-F238E27FC236}">
                <a16:creationId xmlns:a16="http://schemas.microsoft.com/office/drawing/2014/main" id="{FC2DA24C-E716-425F-868C-CE3E66287D71}"/>
              </a:ext>
            </a:extLst>
          </p:cNvPr>
          <p:cNvSpPr>
            <a:spLocks noGrp="1"/>
          </p:cNvSpPr>
          <p:nvPr>
            <p:ph idx="1"/>
          </p:nvPr>
        </p:nvSpPr>
        <p:spPr>
          <a:xfrm>
            <a:off x="1424904" y="2494450"/>
            <a:ext cx="9928896" cy="3563159"/>
          </a:xfrm>
        </p:spPr>
        <p:txBody>
          <a:bodyPr>
            <a:normAutofit fontScale="92500" lnSpcReduction="10000"/>
          </a:bodyPr>
          <a:lstStyle/>
          <a:p>
            <a:pPr marL="0" indent="0">
              <a:buNone/>
            </a:pPr>
            <a:r>
              <a:rPr lang="en-US" sz="4500" dirty="0"/>
              <a:t>Reject our null hypothesis!</a:t>
            </a:r>
          </a:p>
          <a:p>
            <a:r>
              <a:rPr lang="en-US" sz="3600" dirty="0"/>
              <a:t>Total expenditure has the strongest correlation in both tested grade levels</a:t>
            </a:r>
          </a:p>
          <a:p>
            <a:r>
              <a:rPr lang="en-US" sz="3600" dirty="0"/>
              <a:t>Instructors and support staff are both highly correlated with higher math scores.</a:t>
            </a:r>
          </a:p>
          <a:p>
            <a:r>
              <a:rPr lang="en-US" sz="3600" dirty="0"/>
              <a:t>Not all expenditures have a measurable correlation with test scores! </a:t>
            </a:r>
          </a:p>
        </p:txBody>
      </p:sp>
    </p:spTree>
    <p:extLst>
      <p:ext uri="{BB962C8B-B14F-4D97-AF65-F5344CB8AC3E}">
        <p14:creationId xmlns:p14="http://schemas.microsoft.com/office/powerpoint/2010/main" val="57178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1375DA4-CFBC-4DED-A59A-5F0CCA764C9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General Conclusions</a:t>
            </a:r>
          </a:p>
        </p:txBody>
      </p:sp>
      <p:sp>
        <p:nvSpPr>
          <p:cNvPr id="3" name="Content Placeholder 2">
            <a:extLst>
              <a:ext uri="{FF2B5EF4-FFF2-40B4-BE49-F238E27FC236}">
                <a16:creationId xmlns:a16="http://schemas.microsoft.com/office/drawing/2014/main" id="{2BAE48CD-4392-4710-AEF5-EF4CE4D12CFD}"/>
              </a:ext>
            </a:extLst>
          </p:cNvPr>
          <p:cNvSpPr>
            <a:spLocks noGrp="1"/>
          </p:cNvSpPr>
          <p:nvPr>
            <p:ph idx="1"/>
          </p:nvPr>
        </p:nvSpPr>
        <p:spPr>
          <a:xfrm>
            <a:off x="1367624" y="2490436"/>
            <a:ext cx="9708995" cy="3567173"/>
          </a:xfrm>
        </p:spPr>
        <p:txBody>
          <a:bodyPr anchor="t">
            <a:noAutofit/>
          </a:bodyPr>
          <a:lstStyle/>
          <a:p>
            <a:r>
              <a:rPr lang="en-US" dirty="0"/>
              <a:t>Based on the data, I think research efforts focused on potential causes of especially strong correlations might help boost education outcomes.</a:t>
            </a:r>
          </a:p>
          <a:p>
            <a:r>
              <a:rPr lang="en-US" dirty="0"/>
              <a:t>Education research needs to address inherent inequalities in outcomes that could be addressed by adjusting funding sources.</a:t>
            </a:r>
          </a:p>
          <a:p>
            <a:r>
              <a:rPr lang="en-US" dirty="0"/>
              <a:t>Looking at how outcomes and expenditures are correlated might enable school districts to make different budget allocation decisions in the future.</a:t>
            </a:r>
          </a:p>
        </p:txBody>
      </p:sp>
    </p:spTree>
    <p:extLst>
      <p:ext uri="{BB962C8B-B14F-4D97-AF65-F5344CB8AC3E}">
        <p14:creationId xmlns:p14="http://schemas.microsoft.com/office/powerpoint/2010/main" val="157810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1375DA4-CFBC-4DED-A59A-5F0CCA764C9F}"/>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Future Research Steps</a:t>
            </a:r>
          </a:p>
        </p:txBody>
      </p:sp>
      <p:sp>
        <p:nvSpPr>
          <p:cNvPr id="3" name="Content Placeholder 2">
            <a:extLst>
              <a:ext uri="{FF2B5EF4-FFF2-40B4-BE49-F238E27FC236}">
                <a16:creationId xmlns:a16="http://schemas.microsoft.com/office/drawing/2014/main" id="{2BAE48CD-4392-4710-AEF5-EF4CE4D12CFD}"/>
              </a:ext>
            </a:extLst>
          </p:cNvPr>
          <p:cNvSpPr>
            <a:spLocks noGrp="1"/>
          </p:cNvSpPr>
          <p:nvPr>
            <p:ph idx="1"/>
          </p:nvPr>
        </p:nvSpPr>
        <p:spPr>
          <a:xfrm>
            <a:off x="1367624" y="2490436"/>
            <a:ext cx="9708995" cy="3567173"/>
          </a:xfrm>
        </p:spPr>
        <p:txBody>
          <a:bodyPr anchor="ctr">
            <a:normAutofit/>
          </a:bodyPr>
          <a:lstStyle/>
          <a:p>
            <a:r>
              <a:rPr lang="en-US" sz="3200" dirty="0"/>
              <a:t>Obtaining district-level data to compare more directly between affluent districts and poorer districts</a:t>
            </a:r>
          </a:p>
          <a:p>
            <a:r>
              <a:rPr lang="en-US" sz="3200" dirty="0"/>
              <a:t>Gathering more granular financial data to see deeper breakdowns within each category</a:t>
            </a:r>
          </a:p>
          <a:p>
            <a:endParaRPr lang="en-US" sz="3200" dirty="0"/>
          </a:p>
        </p:txBody>
      </p:sp>
    </p:spTree>
    <p:extLst>
      <p:ext uri="{BB962C8B-B14F-4D97-AF65-F5344CB8AC3E}">
        <p14:creationId xmlns:p14="http://schemas.microsoft.com/office/powerpoint/2010/main" val="85064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59318-6254-4C80-9544-D96C92334A1E}"/>
              </a:ext>
            </a:extLst>
          </p:cNvPr>
          <p:cNvSpPr>
            <a:spLocks noGrp="1"/>
          </p:cNvSpPr>
          <p:nvPr>
            <p:ph type="title"/>
          </p:nvPr>
        </p:nvSpPr>
        <p:spPr>
          <a:xfrm>
            <a:off x="804671" y="802955"/>
            <a:ext cx="6268481" cy="1454051"/>
          </a:xfrm>
        </p:spPr>
        <p:txBody>
          <a:bodyPr>
            <a:noAutofit/>
          </a:bodyPr>
          <a:lstStyle/>
          <a:p>
            <a:r>
              <a:rPr lang="en-US" sz="4800" i="1" dirty="0">
                <a:solidFill>
                  <a:schemeClr val="tx2"/>
                </a:solidFill>
              </a:rPr>
              <a:t>How can we create a better outcome for each child in America?</a:t>
            </a:r>
          </a:p>
        </p:txBody>
      </p:sp>
      <p:sp>
        <p:nvSpPr>
          <p:cNvPr id="19" name="Content Placeholder 18">
            <a:extLst>
              <a:ext uri="{FF2B5EF4-FFF2-40B4-BE49-F238E27FC236}">
                <a16:creationId xmlns:a16="http://schemas.microsoft.com/office/drawing/2014/main" id="{DBA4D2D5-C535-40CC-BE77-81E1BC304FF8}"/>
              </a:ext>
            </a:extLst>
          </p:cNvPr>
          <p:cNvSpPr>
            <a:spLocks noGrp="1"/>
          </p:cNvSpPr>
          <p:nvPr>
            <p:ph idx="1"/>
          </p:nvPr>
        </p:nvSpPr>
        <p:spPr>
          <a:xfrm>
            <a:off x="804672" y="3059961"/>
            <a:ext cx="4977578" cy="3001010"/>
          </a:xfrm>
        </p:spPr>
        <p:txBody>
          <a:bodyPr anchor="t">
            <a:normAutofit/>
          </a:bodyPr>
          <a:lstStyle/>
          <a:p>
            <a:pPr marL="0" indent="0">
              <a:buNone/>
            </a:pPr>
            <a:r>
              <a:rPr lang="en-US" sz="2400" b="1" dirty="0">
                <a:solidFill>
                  <a:schemeClr val="tx2"/>
                </a:solidFill>
              </a:rPr>
              <a:t>Research needs to be done to understand potential drivers of inequal outcomes in our schools.</a:t>
            </a:r>
          </a:p>
          <a:p>
            <a:pPr marL="0" indent="0">
              <a:buNone/>
            </a:pPr>
            <a:endParaRPr lang="en-US" sz="1800" b="1" dirty="0">
              <a:solidFill>
                <a:schemeClr val="tx2"/>
              </a:solidFill>
            </a:endParaRPr>
          </a:p>
          <a:p>
            <a:pPr marL="0" indent="0">
              <a:buNone/>
            </a:pPr>
            <a:r>
              <a:rPr lang="en-US" sz="2400" dirty="0"/>
              <a:t>Education stakeholders at the district and state levels can use this exploratory correlation analysis to identify further areas of research. </a:t>
            </a:r>
          </a:p>
          <a:p>
            <a:pPr marL="0" indent="0">
              <a:buNone/>
            </a:pPr>
            <a:endParaRPr lang="en-US" sz="1800" b="1" dirty="0">
              <a:solidFill>
                <a:schemeClr val="tx2"/>
              </a:solidFill>
            </a:endParaRPr>
          </a:p>
          <a:p>
            <a:pPr marL="0" indent="0">
              <a:buNone/>
            </a:pPr>
            <a:endParaRPr lang="en-US" sz="1800" b="1" dirty="0">
              <a:solidFill>
                <a:schemeClr val="tx2"/>
              </a:solidFill>
            </a:endParaRPr>
          </a:p>
          <a:p>
            <a:pPr marL="0" indent="0">
              <a:buNone/>
            </a:pPr>
            <a:endParaRPr lang="en-US" sz="1800" b="1" dirty="0">
              <a:solidFill>
                <a:schemeClr val="tx2"/>
              </a:solidFill>
            </a:endParaRPr>
          </a:p>
          <a:p>
            <a:endParaRPr lang="en-US" sz="1800" dirty="0">
              <a:solidFill>
                <a:schemeClr val="tx2"/>
              </a:solidFill>
            </a:endParaRPr>
          </a:p>
        </p:txBody>
      </p:sp>
      <p:grpSp>
        <p:nvGrpSpPr>
          <p:cNvPr id="30" name="Group 2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1" name="Freeform: Shape 3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Graphic 22" descr="Classroom">
            <a:extLst>
              <a:ext uri="{FF2B5EF4-FFF2-40B4-BE49-F238E27FC236}">
                <a16:creationId xmlns:a16="http://schemas.microsoft.com/office/drawing/2014/main" id="{F7403645-D64D-411A-A801-ED4E2E1826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35494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559318-6254-4C80-9544-D96C92334A1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Data Summarization</a:t>
            </a:r>
          </a:p>
        </p:txBody>
      </p:sp>
      <p:sp>
        <p:nvSpPr>
          <p:cNvPr id="3" name="Content Placeholder 2">
            <a:extLst>
              <a:ext uri="{FF2B5EF4-FFF2-40B4-BE49-F238E27FC236}">
                <a16:creationId xmlns:a16="http://schemas.microsoft.com/office/drawing/2014/main" id="{8C08BE6E-C661-4158-BE89-C283016BF1B8}"/>
              </a:ext>
            </a:extLst>
          </p:cNvPr>
          <p:cNvSpPr>
            <a:spLocks noGrp="1"/>
          </p:cNvSpPr>
          <p:nvPr>
            <p:ph idx="1"/>
          </p:nvPr>
        </p:nvSpPr>
        <p:spPr>
          <a:xfrm>
            <a:off x="1367624" y="2490436"/>
            <a:ext cx="9708995" cy="3567173"/>
          </a:xfrm>
        </p:spPr>
        <p:txBody>
          <a:bodyPr anchor="t">
            <a:normAutofit/>
          </a:bodyPr>
          <a:lstStyle/>
          <a:p>
            <a:r>
              <a:rPr lang="en-US" sz="3600" dirty="0"/>
              <a:t>Dataset is drawn from a combination of US Census data, NCES data, and NAEP test scores </a:t>
            </a:r>
            <a:br>
              <a:rPr lang="en-US" sz="3600" dirty="0"/>
            </a:br>
            <a:r>
              <a:rPr lang="en-US" sz="3600" dirty="0"/>
              <a:t>(4</a:t>
            </a:r>
            <a:r>
              <a:rPr lang="en-US" sz="3600" baseline="30000" dirty="0"/>
              <a:t>th</a:t>
            </a:r>
            <a:r>
              <a:rPr lang="en-US" sz="3600" dirty="0"/>
              <a:t> grade &amp; 8</a:t>
            </a:r>
            <a:r>
              <a:rPr lang="en-US" sz="3600" baseline="30000" dirty="0"/>
              <a:t>th</a:t>
            </a:r>
            <a:r>
              <a:rPr lang="en-US" sz="3600" dirty="0"/>
              <a:t> grade).</a:t>
            </a:r>
          </a:p>
          <a:p>
            <a:r>
              <a:rPr lang="en-US" sz="2400" dirty="0"/>
              <a:t>Compiled by Roy Garrard</a:t>
            </a:r>
          </a:p>
          <a:p>
            <a:pPr marL="0" indent="0">
              <a:buNone/>
            </a:pPr>
            <a:endParaRPr lang="en-US" sz="2400" dirty="0"/>
          </a:p>
        </p:txBody>
      </p:sp>
    </p:spTree>
    <p:extLst>
      <p:ext uri="{BB962C8B-B14F-4D97-AF65-F5344CB8AC3E}">
        <p14:creationId xmlns:p14="http://schemas.microsoft.com/office/powerpoint/2010/main" val="371492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A76AB87-F576-4722-9AD3-3C27FE2EE322}"/>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Tested Hypotheses</a:t>
            </a:r>
          </a:p>
        </p:txBody>
      </p:sp>
      <p:sp>
        <p:nvSpPr>
          <p:cNvPr id="3" name="Content Placeholder 2">
            <a:extLst>
              <a:ext uri="{FF2B5EF4-FFF2-40B4-BE49-F238E27FC236}">
                <a16:creationId xmlns:a16="http://schemas.microsoft.com/office/drawing/2014/main" id="{A4DC946A-4FEA-4DA8-BDA5-289D62D175A1}"/>
              </a:ext>
            </a:extLst>
          </p:cNvPr>
          <p:cNvSpPr>
            <a:spLocks noGrp="1"/>
          </p:cNvSpPr>
          <p:nvPr>
            <p:ph idx="1"/>
          </p:nvPr>
        </p:nvSpPr>
        <p:spPr>
          <a:xfrm>
            <a:off x="1367624" y="2490436"/>
            <a:ext cx="9708995" cy="3567173"/>
          </a:xfrm>
        </p:spPr>
        <p:txBody>
          <a:bodyPr anchor="t">
            <a:normAutofit fontScale="92500"/>
          </a:bodyPr>
          <a:lstStyle/>
          <a:p>
            <a:pPr marL="0" indent="0">
              <a:buNone/>
            </a:pPr>
            <a:r>
              <a:rPr lang="en-US" sz="3900" dirty="0"/>
              <a:t>We are focused on testing these two hypotheses:</a:t>
            </a:r>
          </a:p>
          <a:p>
            <a:pPr lvl="1"/>
            <a:r>
              <a:rPr lang="en-US" sz="3000" dirty="0"/>
              <a:t>h0: There is no correlation between reading test scores and any category of revenue.</a:t>
            </a:r>
          </a:p>
          <a:p>
            <a:pPr lvl="1"/>
            <a:r>
              <a:rPr lang="en-US" sz="3000" dirty="0"/>
              <a:t>h0: There is no correlation between math test scores and any category of expenditure.</a:t>
            </a:r>
          </a:p>
          <a:p>
            <a:pPr lvl="1"/>
            <a:endParaRPr lang="en-US" sz="2800" dirty="0"/>
          </a:p>
          <a:p>
            <a:pPr marL="457200" lvl="1" indent="0">
              <a:buNone/>
            </a:pPr>
            <a:r>
              <a:rPr lang="en-US" sz="3200" dirty="0"/>
              <a:t>Both hypotheses will be tested through correlation of test scores with appropriate aggregate data and subcategories.</a:t>
            </a:r>
            <a:endParaRPr lang="en-US" sz="2800" dirty="0"/>
          </a:p>
          <a:p>
            <a:pPr marL="0" indent="0">
              <a:buNone/>
            </a:pPr>
            <a:endParaRPr lang="en-US" sz="2400" dirty="0"/>
          </a:p>
        </p:txBody>
      </p:sp>
    </p:spTree>
    <p:extLst>
      <p:ext uri="{BB962C8B-B14F-4D97-AF65-F5344CB8AC3E}">
        <p14:creationId xmlns:p14="http://schemas.microsoft.com/office/powerpoint/2010/main" val="139440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E90289E-C05F-457B-88A7-B4CD322F04A0}"/>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Revenue / Reading – 4</a:t>
            </a:r>
            <a:r>
              <a:rPr lang="en-US" sz="4000" baseline="30000" dirty="0">
                <a:solidFill>
                  <a:srgbClr val="FFFFFF"/>
                </a:solidFill>
              </a:rPr>
              <a:t>th</a:t>
            </a:r>
            <a:r>
              <a:rPr lang="en-US" sz="4000" dirty="0">
                <a:solidFill>
                  <a:srgbClr val="FFFFFF"/>
                </a:solidFill>
              </a:rPr>
              <a:t> Grade</a:t>
            </a:r>
          </a:p>
        </p:txBody>
      </p:sp>
      <p:sp>
        <p:nvSpPr>
          <p:cNvPr id="3" name="Content Placeholder 2">
            <a:extLst>
              <a:ext uri="{FF2B5EF4-FFF2-40B4-BE49-F238E27FC236}">
                <a16:creationId xmlns:a16="http://schemas.microsoft.com/office/drawing/2014/main" id="{10C1B95B-956F-4426-B61C-EAB3742B56A5}"/>
              </a:ext>
            </a:extLst>
          </p:cNvPr>
          <p:cNvSpPr>
            <a:spLocks noGrp="1"/>
          </p:cNvSpPr>
          <p:nvPr>
            <p:ph idx="1"/>
          </p:nvPr>
        </p:nvSpPr>
        <p:spPr>
          <a:xfrm>
            <a:off x="1047280" y="2494450"/>
            <a:ext cx="4736751" cy="3563159"/>
          </a:xfrm>
        </p:spPr>
        <p:txBody>
          <a:bodyPr>
            <a:noAutofit/>
          </a:bodyPr>
          <a:lstStyle/>
          <a:p>
            <a:r>
              <a:rPr lang="en-US" dirty="0"/>
              <a:t>4</a:t>
            </a:r>
            <a:r>
              <a:rPr lang="en-US" baseline="30000" dirty="0"/>
              <a:t>th</a:t>
            </a:r>
            <a:r>
              <a:rPr lang="en-US" dirty="0"/>
              <a:t> Grade Reading Test scores were tested for correlation with Local, State, Federal, and Total Revenues</a:t>
            </a:r>
          </a:p>
          <a:p>
            <a:r>
              <a:rPr lang="en-US" dirty="0"/>
              <a:t>Test score to local revenue correlation: +0.609 (p=.000)</a:t>
            </a:r>
          </a:p>
        </p:txBody>
      </p:sp>
      <p:pic>
        <p:nvPicPr>
          <p:cNvPr id="1030" name="Picture 6">
            <a:extLst>
              <a:ext uri="{FF2B5EF4-FFF2-40B4-BE49-F238E27FC236}">
                <a16:creationId xmlns:a16="http://schemas.microsoft.com/office/drawing/2014/main" id="{D9B96162-B91A-4330-A74E-2913883E0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031" y="2378076"/>
            <a:ext cx="5569769" cy="3769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A2E31E-A715-49D2-935E-E91B266CD2AE}"/>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spTree>
    <p:extLst>
      <p:ext uri="{BB962C8B-B14F-4D97-AF65-F5344CB8AC3E}">
        <p14:creationId xmlns:p14="http://schemas.microsoft.com/office/powerpoint/2010/main" val="1394341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E90289E-C05F-457B-88A7-B4CD322F04A0}"/>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Revenue / Reading – 4</a:t>
            </a:r>
            <a:r>
              <a:rPr lang="en-US" sz="4000" baseline="30000" dirty="0">
                <a:solidFill>
                  <a:srgbClr val="FFFFFF"/>
                </a:solidFill>
              </a:rPr>
              <a:t>th</a:t>
            </a:r>
            <a:r>
              <a:rPr lang="en-US" sz="4000" dirty="0">
                <a:solidFill>
                  <a:srgbClr val="FFFFFF"/>
                </a:solidFill>
              </a:rPr>
              <a:t> Grade</a:t>
            </a:r>
          </a:p>
        </p:txBody>
      </p:sp>
      <p:sp>
        <p:nvSpPr>
          <p:cNvPr id="3" name="Content Placeholder 2">
            <a:extLst>
              <a:ext uri="{FF2B5EF4-FFF2-40B4-BE49-F238E27FC236}">
                <a16:creationId xmlns:a16="http://schemas.microsoft.com/office/drawing/2014/main" id="{10C1B95B-956F-4426-B61C-EAB3742B56A5}"/>
              </a:ext>
            </a:extLst>
          </p:cNvPr>
          <p:cNvSpPr>
            <a:spLocks noGrp="1"/>
          </p:cNvSpPr>
          <p:nvPr>
            <p:ph idx="1"/>
          </p:nvPr>
        </p:nvSpPr>
        <p:spPr>
          <a:xfrm>
            <a:off x="1424904" y="2494450"/>
            <a:ext cx="4671096" cy="3563159"/>
          </a:xfrm>
        </p:spPr>
        <p:txBody>
          <a:bodyPr>
            <a:noAutofit/>
          </a:bodyPr>
          <a:lstStyle/>
          <a:p>
            <a:pPr marL="0" indent="0">
              <a:buNone/>
            </a:pPr>
            <a:r>
              <a:rPr lang="en-US" sz="3600" u="sng" dirty="0"/>
              <a:t>Local Revenue has the strongest correlation with higher reading scores.</a:t>
            </a:r>
          </a:p>
          <a:p>
            <a:pPr marL="0" indent="0">
              <a:buNone/>
            </a:pPr>
            <a:r>
              <a:rPr lang="en-US" sz="2800" dirty="0"/>
              <a:t>This is a significant driver of an education gap that needs to be addressed at the local and state level.</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72A2E31E-A715-49D2-935E-E91B266CD2AE}"/>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sp>
        <p:nvSpPr>
          <p:cNvPr id="16" name="Content Placeholder 2">
            <a:extLst>
              <a:ext uri="{FF2B5EF4-FFF2-40B4-BE49-F238E27FC236}">
                <a16:creationId xmlns:a16="http://schemas.microsoft.com/office/drawing/2014/main" id="{98C094F0-73FB-4AB2-8F6F-FE97D80278AD}"/>
              </a:ext>
            </a:extLst>
          </p:cNvPr>
          <p:cNvSpPr txBox="1">
            <a:spLocks/>
          </p:cNvSpPr>
          <p:nvPr/>
        </p:nvSpPr>
        <p:spPr>
          <a:xfrm>
            <a:off x="6506121" y="2494450"/>
            <a:ext cx="4717082" cy="3563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scores to state revenue correlation: +0.174 (p=.000)</a:t>
            </a:r>
          </a:p>
          <a:p>
            <a:r>
              <a:rPr lang="en-US" dirty="0"/>
              <a:t>Test scores to federal revenue correlation: -0.095 (p=.049)</a:t>
            </a:r>
          </a:p>
          <a:p>
            <a:r>
              <a:rPr lang="en-US" dirty="0"/>
              <a:t>Test scores to total revenue correlation: +0.504 (p=.000)</a:t>
            </a:r>
          </a:p>
        </p:txBody>
      </p:sp>
    </p:spTree>
    <p:extLst>
      <p:ext uri="{BB962C8B-B14F-4D97-AF65-F5344CB8AC3E}">
        <p14:creationId xmlns:p14="http://schemas.microsoft.com/office/powerpoint/2010/main" val="149232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1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19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06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3" name="Rectangle 19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E90289E-C05F-457B-88A7-B4CD322F04A0}"/>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Revenue / Reading – 8</a:t>
            </a:r>
            <a:r>
              <a:rPr lang="en-US" sz="4000" baseline="30000" dirty="0">
                <a:solidFill>
                  <a:srgbClr val="FFFFFF"/>
                </a:solidFill>
              </a:rPr>
              <a:t>th</a:t>
            </a:r>
            <a:r>
              <a:rPr lang="en-US" sz="4000" dirty="0">
                <a:solidFill>
                  <a:srgbClr val="FFFFFF"/>
                </a:solidFill>
              </a:rPr>
              <a:t> Grade</a:t>
            </a:r>
          </a:p>
        </p:txBody>
      </p:sp>
      <p:sp>
        <p:nvSpPr>
          <p:cNvPr id="3" name="Content Placeholder 2">
            <a:extLst>
              <a:ext uri="{FF2B5EF4-FFF2-40B4-BE49-F238E27FC236}">
                <a16:creationId xmlns:a16="http://schemas.microsoft.com/office/drawing/2014/main" id="{10C1B95B-956F-4426-B61C-EAB3742B56A5}"/>
              </a:ext>
            </a:extLst>
          </p:cNvPr>
          <p:cNvSpPr>
            <a:spLocks noGrp="1"/>
          </p:cNvSpPr>
          <p:nvPr>
            <p:ph idx="1"/>
          </p:nvPr>
        </p:nvSpPr>
        <p:spPr>
          <a:xfrm>
            <a:off x="1047280" y="2494450"/>
            <a:ext cx="4721508" cy="3563159"/>
          </a:xfrm>
        </p:spPr>
        <p:txBody>
          <a:bodyPr>
            <a:normAutofit/>
          </a:bodyPr>
          <a:lstStyle/>
          <a:p>
            <a:r>
              <a:rPr lang="en-US" dirty="0"/>
              <a:t>8</a:t>
            </a:r>
            <a:r>
              <a:rPr lang="en-US" baseline="30000" dirty="0"/>
              <a:t>th</a:t>
            </a:r>
            <a:r>
              <a:rPr lang="en-US" dirty="0"/>
              <a:t> Grade Reading Test scores were also tested for correlation with Local, State, Federal, and Total Revenues</a:t>
            </a:r>
          </a:p>
          <a:p>
            <a:r>
              <a:rPr lang="en-US" dirty="0"/>
              <a:t>Test score to local revenue correlation: +0.562 (p=.000)</a:t>
            </a:r>
          </a:p>
          <a:p>
            <a:pPr lvl="1"/>
            <a:endParaRPr lang="en-US" sz="2000" dirty="0"/>
          </a:p>
        </p:txBody>
      </p:sp>
      <p:pic>
        <p:nvPicPr>
          <p:cNvPr id="4" name="Picture 3">
            <a:extLst>
              <a:ext uri="{FF2B5EF4-FFF2-40B4-BE49-F238E27FC236}">
                <a16:creationId xmlns:a16="http://schemas.microsoft.com/office/drawing/2014/main" id="{553FDB63-48F0-4831-9468-DE8311768203}"/>
              </a:ext>
            </a:extLst>
          </p:cNvPr>
          <p:cNvPicPr>
            <a:picLocks noChangeAspect="1"/>
          </p:cNvPicPr>
          <p:nvPr/>
        </p:nvPicPr>
        <p:blipFill>
          <a:blip r:embed="rId2"/>
          <a:stretch>
            <a:fillRect/>
          </a:stretch>
        </p:blipFill>
        <p:spPr>
          <a:xfrm>
            <a:off x="5939186" y="2488714"/>
            <a:ext cx="5448323" cy="3687249"/>
          </a:xfrm>
          <a:prstGeom prst="rect">
            <a:avLst/>
          </a:prstGeom>
        </p:spPr>
      </p:pic>
      <p:sp>
        <p:nvSpPr>
          <p:cNvPr id="48" name="TextBox 47">
            <a:extLst>
              <a:ext uri="{FF2B5EF4-FFF2-40B4-BE49-F238E27FC236}">
                <a16:creationId xmlns:a16="http://schemas.microsoft.com/office/drawing/2014/main" id="{EA50A961-F43D-45E4-B209-E6564EBBAAF8}"/>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spTree>
    <p:extLst>
      <p:ext uri="{BB962C8B-B14F-4D97-AF65-F5344CB8AC3E}">
        <p14:creationId xmlns:p14="http://schemas.microsoft.com/office/powerpoint/2010/main" val="155889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Rectangle 7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E90289E-C05F-457B-88A7-B4CD322F04A0}"/>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Revenue / Reading – 8</a:t>
            </a:r>
            <a:r>
              <a:rPr lang="en-US" sz="4000" baseline="30000" dirty="0">
                <a:solidFill>
                  <a:srgbClr val="FFFFFF"/>
                </a:solidFill>
              </a:rPr>
              <a:t>th</a:t>
            </a:r>
            <a:r>
              <a:rPr lang="en-US" sz="4000" dirty="0">
                <a:solidFill>
                  <a:srgbClr val="FFFFFF"/>
                </a:solidFill>
              </a:rPr>
              <a:t> Grade</a:t>
            </a:r>
          </a:p>
        </p:txBody>
      </p:sp>
      <p:sp>
        <p:nvSpPr>
          <p:cNvPr id="3" name="Content Placeholder 2">
            <a:extLst>
              <a:ext uri="{FF2B5EF4-FFF2-40B4-BE49-F238E27FC236}">
                <a16:creationId xmlns:a16="http://schemas.microsoft.com/office/drawing/2014/main" id="{10C1B95B-956F-4426-B61C-EAB3742B56A5}"/>
              </a:ext>
            </a:extLst>
          </p:cNvPr>
          <p:cNvSpPr>
            <a:spLocks noGrp="1"/>
          </p:cNvSpPr>
          <p:nvPr>
            <p:ph idx="1"/>
          </p:nvPr>
        </p:nvSpPr>
        <p:spPr>
          <a:xfrm>
            <a:off x="1424904" y="2494450"/>
            <a:ext cx="4671096" cy="3563159"/>
          </a:xfrm>
        </p:spPr>
        <p:txBody>
          <a:bodyPr>
            <a:noAutofit/>
          </a:bodyPr>
          <a:lstStyle/>
          <a:p>
            <a:pPr marL="0" indent="0">
              <a:buNone/>
            </a:pPr>
            <a:r>
              <a:rPr lang="en-US" sz="3600" u="sng" dirty="0"/>
              <a:t>Local Revenue has the strongest correlation with higher reading scores.</a:t>
            </a:r>
          </a:p>
          <a:p>
            <a:pPr marL="0" indent="0">
              <a:buNone/>
            </a:pPr>
            <a:r>
              <a:rPr lang="en-US" dirty="0"/>
              <a:t>This source of an educational outcome gap persists in 8</a:t>
            </a:r>
            <a:r>
              <a:rPr lang="en-US" baseline="30000" dirty="0"/>
              <a:t>th</a:t>
            </a:r>
            <a:r>
              <a:rPr lang="en-US" dirty="0"/>
              <a:t> grade data as well.</a:t>
            </a:r>
          </a:p>
          <a:p>
            <a:pPr marL="0" indent="0">
              <a:buNone/>
            </a:pPr>
            <a:endParaRPr lang="en-US" sz="3600"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72A2E31E-A715-49D2-935E-E91B266CD2AE}"/>
              </a:ext>
            </a:extLst>
          </p:cNvPr>
          <p:cNvSpPr txBox="1"/>
          <p:nvPr/>
        </p:nvSpPr>
        <p:spPr>
          <a:xfrm>
            <a:off x="4173767" y="6243745"/>
            <a:ext cx="4053545" cy="646331"/>
          </a:xfrm>
          <a:prstGeom prst="rect">
            <a:avLst/>
          </a:prstGeom>
          <a:noFill/>
        </p:spPr>
        <p:txBody>
          <a:bodyPr wrap="square" rtlCol="0">
            <a:spAutoFit/>
          </a:bodyPr>
          <a:lstStyle/>
          <a:p>
            <a:pPr algn="ctr"/>
            <a:r>
              <a:rPr lang="en-US" dirty="0"/>
              <a:t>All correlations statistically significant unless stated otherwise.</a:t>
            </a:r>
          </a:p>
        </p:txBody>
      </p:sp>
      <p:sp>
        <p:nvSpPr>
          <p:cNvPr id="16" name="Content Placeholder 2">
            <a:extLst>
              <a:ext uri="{FF2B5EF4-FFF2-40B4-BE49-F238E27FC236}">
                <a16:creationId xmlns:a16="http://schemas.microsoft.com/office/drawing/2014/main" id="{98C094F0-73FB-4AB2-8F6F-FE97D80278AD}"/>
              </a:ext>
            </a:extLst>
          </p:cNvPr>
          <p:cNvSpPr txBox="1">
            <a:spLocks/>
          </p:cNvSpPr>
          <p:nvPr/>
        </p:nvSpPr>
        <p:spPr>
          <a:xfrm>
            <a:off x="6506121" y="2494450"/>
            <a:ext cx="4717082" cy="3563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scores to state revenue correlation: +0.113 (p=.018)</a:t>
            </a:r>
          </a:p>
          <a:p>
            <a:r>
              <a:rPr lang="en-US" dirty="0"/>
              <a:t>Test scores to federal revenue correlation: -0.100 (p=.038)</a:t>
            </a:r>
          </a:p>
          <a:p>
            <a:r>
              <a:rPr lang="en-US" dirty="0"/>
              <a:t>Test scores to total revenue correlation: +0.434 (p=.000)</a:t>
            </a:r>
          </a:p>
        </p:txBody>
      </p:sp>
    </p:spTree>
    <p:extLst>
      <p:ext uri="{BB962C8B-B14F-4D97-AF65-F5344CB8AC3E}">
        <p14:creationId xmlns:p14="http://schemas.microsoft.com/office/powerpoint/2010/main" val="4306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1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8" name="Group 19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06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3" name="Rectangle 19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E90289E-C05F-457B-88A7-B4CD322F04A0}"/>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Revenue / Reading Conclusions</a:t>
            </a:r>
          </a:p>
        </p:txBody>
      </p:sp>
      <p:sp>
        <p:nvSpPr>
          <p:cNvPr id="3" name="Content Placeholder 2">
            <a:extLst>
              <a:ext uri="{FF2B5EF4-FFF2-40B4-BE49-F238E27FC236}">
                <a16:creationId xmlns:a16="http://schemas.microsoft.com/office/drawing/2014/main" id="{10C1B95B-956F-4426-B61C-EAB3742B56A5}"/>
              </a:ext>
            </a:extLst>
          </p:cNvPr>
          <p:cNvSpPr>
            <a:spLocks noGrp="1"/>
          </p:cNvSpPr>
          <p:nvPr>
            <p:ph idx="1"/>
          </p:nvPr>
        </p:nvSpPr>
        <p:spPr>
          <a:xfrm>
            <a:off x="1424904" y="2494450"/>
            <a:ext cx="9928896" cy="3563159"/>
          </a:xfrm>
        </p:spPr>
        <p:txBody>
          <a:bodyPr>
            <a:normAutofit fontScale="92500" lnSpcReduction="10000"/>
          </a:bodyPr>
          <a:lstStyle/>
          <a:p>
            <a:pPr marL="0" indent="0">
              <a:buNone/>
            </a:pPr>
            <a:r>
              <a:rPr lang="en-US" sz="4500" dirty="0"/>
              <a:t>Reject our null hypothesis!</a:t>
            </a:r>
          </a:p>
          <a:p>
            <a:r>
              <a:rPr lang="en-US" sz="3600" dirty="0"/>
              <a:t>Local revenue has the strongest correlation in both tested grade levels; even stronger than overall revenue!</a:t>
            </a:r>
          </a:p>
          <a:p>
            <a:r>
              <a:rPr lang="en-US" sz="3600" dirty="0"/>
              <a:t>All correlations are stronger in lower grade levels</a:t>
            </a:r>
          </a:p>
          <a:p>
            <a:r>
              <a:rPr lang="en-US" sz="3600" dirty="0"/>
              <a:t>Areas to explore further: </a:t>
            </a:r>
          </a:p>
          <a:p>
            <a:pPr lvl="1"/>
            <a:r>
              <a:rPr lang="en-US" sz="2600" dirty="0"/>
              <a:t>Federal Revenue / Test Score negative correlation</a:t>
            </a:r>
          </a:p>
          <a:p>
            <a:pPr lvl="1"/>
            <a:r>
              <a:rPr lang="en-US" sz="2600" dirty="0"/>
              <a:t>Root cause analysis of local revenue correlation</a:t>
            </a:r>
            <a:endParaRPr lang="en-US" sz="3600" dirty="0"/>
          </a:p>
        </p:txBody>
      </p:sp>
    </p:spTree>
    <p:extLst>
      <p:ext uri="{BB962C8B-B14F-4D97-AF65-F5344CB8AC3E}">
        <p14:creationId xmlns:p14="http://schemas.microsoft.com/office/powerpoint/2010/main" val="306364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1031</Words>
  <Application>Microsoft Office PowerPoint</Application>
  <PresentationFormat>Widescreen</PresentationFormat>
  <Paragraphs>107</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Using Correlational Data to Uncover Hidden Inequalities in Education</vt:lpstr>
      <vt:lpstr>How can we create a better outcome for each child in America?</vt:lpstr>
      <vt:lpstr>Data Summarization</vt:lpstr>
      <vt:lpstr>Tested Hypotheses</vt:lpstr>
      <vt:lpstr>Revenue / Reading – 4th Grade</vt:lpstr>
      <vt:lpstr>Revenue / Reading – 4th Grade</vt:lpstr>
      <vt:lpstr>Revenue / Reading – 8th Grade</vt:lpstr>
      <vt:lpstr>Revenue / Reading – 8th Grade</vt:lpstr>
      <vt:lpstr>Revenue / Reading Conclusions</vt:lpstr>
      <vt:lpstr>Expenditure / Math – 4th Grade</vt:lpstr>
      <vt:lpstr>Expenditure / Math – 4th Grade</vt:lpstr>
      <vt:lpstr>Expenditure / Math – 8th Grade</vt:lpstr>
      <vt:lpstr>Expenditure / Math – 8th Grade</vt:lpstr>
      <vt:lpstr>Expenditure / Math Conclusions</vt:lpstr>
      <vt:lpstr>General Conclusions</vt:lpstr>
      <vt:lpstr>Future Research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Score Performance Study</dc:title>
  <dc:creator>Spenser Vaughn</dc:creator>
  <cp:lastModifiedBy>Spenser Vaughn</cp:lastModifiedBy>
  <cp:revision>40</cp:revision>
  <dcterms:created xsi:type="dcterms:W3CDTF">2021-04-16T14:45:53Z</dcterms:created>
  <dcterms:modified xsi:type="dcterms:W3CDTF">2021-04-17T02:31:32Z</dcterms:modified>
</cp:coreProperties>
</file>