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77" r:id="rId14"/>
    <p:sldId id="276" r:id="rId15"/>
    <p:sldId id="268" r:id="rId16"/>
    <p:sldId id="269" r:id="rId17"/>
    <p:sldId id="270" r:id="rId18"/>
    <p:sldId id="272" r:id="rId19"/>
    <p:sldId id="273" r:id="rId20"/>
    <p:sldId id="279" r:id="rId21"/>
    <p:sldId id="274" r:id="rId2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87" autoAdjust="0"/>
  </p:normalViewPr>
  <p:slideViewPr>
    <p:cSldViewPr>
      <p:cViewPr varScale="1">
        <p:scale>
          <a:sx n="79" d="100"/>
          <a:sy n="79" d="100"/>
        </p:scale>
        <p:origin x="-78" y="-7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9404B-441C-4F35-9B61-3C1FA6065ED3}" type="datetimeFigureOut">
              <a:rPr lang="ko-KR" altLang="en-US" smtClean="0"/>
              <a:t>2021-02-18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A9EEB1-7F4D-4121-934D-2A0F3A412857}" type="slidenum">
              <a:rPr lang="ko-KR" altLang="en-US" smtClean="0"/>
              <a:t>‹#›</a:t>
            </a:fld>
            <a:endParaRPr lang="ko-KR" altLang="en-US"/>
          </a:p>
        </p:txBody>
      </p:sp>
    </p:spTree>
    <p:extLst>
      <p:ext uri="{BB962C8B-B14F-4D97-AF65-F5344CB8AC3E}">
        <p14:creationId xmlns:p14="http://schemas.microsoft.com/office/powerpoint/2010/main" val="28390256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AA9EEB1-7F4D-4121-934D-2A0F3A412857}" type="slidenum">
              <a:rPr lang="ko-KR" altLang="en-US" smtClean="0"/>
              <a:t>9</a:t>
            </a:fld>
            <a:endParaRPr lang="ko-KR" altLang="en-US"/>
          </a:p>
        </p:txBody>
      </p:sp>
    </p:spTree>
    <p:extLst>
      <p:ext uri="{BB962C8B-B14F-4D97-AF65-F5344CB8AC3E}">
        <p14:creationId xmlns:p14="http://schemas.microsoft.com/office/powerpoint/2010/main" val="382973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AA9EEB1-7F4D-4121-934D-2A0F3A412857}" type="slidenum">
              <a:rPr lang="ko-KR" altLang="en-US" smtClean="0"/>
              <a:t>10</a:t>
            </a:fld>
            <a:endParaRPr lang="ko-KR" altLang="en-US"/>
          </a:p>
        </p:txBody>
      </p:sp>
    </p:spTree>
    <p:extLst>
      <p:ext uri="{BB962C8B-B14F-4D97-AF65-F5344CB8AC3E}">
        <p14:creationId xmlns:p14="http://schemas.microsoft.com/office/powerpoint/2010/main" val="382973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AA9EEB1-7F4D-4121-934D-2A0F3A412857}" type="slidenum">
              <a:rPr lang="ko-KR" altLang="en-US" smtClean="0"/>
              <a:t>11</a:t>
            </a:fld>
            <a:endParaRPr lang="ko-KR" altLang="en-US"/>
          </a:p>
        </p:txBody>
      </p:sp>
    </p:spTree>
    <p:extLst>
      <p:ext uri="{BB962C8B-B14F-4D97-AF65-F5344CB8AC3E}">
        <p14:creationId xmlns:p14="http://schemas.microsoft.com/office/powerpoint/2010/main" val="382973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320306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33163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55280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19973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390924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200256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216984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11932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42395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29762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65544E3-1597-4D5C-805D-1A8A447B0EEA}" type="datetimeFigureOut">
              <a:rPr lang="ko-KR" altLang="en-US" smtClean="0"/>
              <a:t>2021-02-18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102557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44E3-1597-4D5C-805D-1A8A447B0EEA}" type="datetimeFigureOut">
              <a:rPr lang="ko-KR" altLang="en-US" smtClean="0"/>
              <a:t>2021-02-18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8D5EC-8CE3-4421-ACC7-C265421280EE}" type="slidenum">
              <a:rPr lang="ko-KR" altLang="en-US" smtClean="0"/>
              <a:t>‹#›</a:t>
            </a:fld>
            <a:endParaRPr lang="ko-KR" altLang="en-US"/>
          </a:p>
        </p:txBody>
      </p:sp>
    </p:spTree>
    <p:extLst>
      <p:ext uri="{BB962C8B-B14F-4D97-AF65-F5344CB8AC3E}">
        <p14:creationId xmlns:p14="http://schemas.microsoft.com/office/powerpoint/2010/main" val="153999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r>
              <a:rPr lang="en-US" altLang="ko-KR" sz="2800" b="1" smtClean="0"/>
              <a:t>Data Stream Event Prediction Based on Timing Knowledge and State Transitions</a:t>
            </a:r>
            <a:endParaRPr lang="ko-KR" altLang="en-US" sz="2800" b="1"/>
          </a:p>
        </p:txBody>
      </p:sp>
      <p:sp>
        <p:nvSpPr>
          <p:cNvPr id="3" name="부제목 2"/>
          <p:cNvSpPr>
            <a:spLocks noGrp="1"/>
          </p:cNvSpPr>
          <p:nvPr>
            <p:ph type="subTitle" idx="1"/>
          </p:nvPr>
        </p:nvSpPr>
        <p:spPr>
          <a:xfrm>
            <a:off x="1331640" y="4941168"/>
            <a:ext cx="6728792" cy="1752600"/>
          </a:xfrm>
        </p:spPr>
        <p:txBody>
          <a:bodyPr>
            <a:normAutofit/>
          </a:bodyPr>
          <a:lstStyle/>
          <a:p>
            <a:pPr algn="r"/>
            <a:r>
              <a:rPr lang="ko-KR" altLang="en-US" sz="1800" b="1" smtClean="0">
                <a:solidFill>
                  <a:schemeClr val="tx1"/>
                </a:solidFill>
              </a:rPr>
              <a:t>  산업공학과 </a:t>
            </a:r>
            <a:r>
              <a:rPr lang="en-US" altLang="ko-KR" sz="1800" b="1" smtClean="0">
                <a:solidFill>
                  <a:schemeClr val="tx1"/>
                </a:solidFill>
              </a:rPr>
              <a:t>ITM</a:t>
            </a:r>
            <a:r>
              <a:rPr lang="ko-KR" altLang="en-US" sz="1800" b="1" smtClean="0">
                <a:solidFill>
                  <a:schemeClr val="tx1"/>
                </a:solidFill>
              </a:rPr>
              <a:t>전공 김민선</a:t>
            </a:r>
            <a:endParaRPr lang="ko-KR" altLang="en-US" sz="1800" b="1">
              <a:solidFill>
                <a:schemeClr val="tx1"/>
              </a:solidFill>
            </a:endParaRPr>
          </a:p>
        </p:txBody>
      </p:sp>
    </p:spTree>
    <p:extLst>
      <p:ext uri="{BB962C8B-B14F-4D97-AF65-F5344CB8AC3E}">
        <p14:creationId xmlns:p14="http://schemas.microsoft.com/office/powerpoint/2010/main" val="3737146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mtClean="0"/>
              <a:t>Algorithm 2: Add R1 Edges</a:t>
            </a:r>
            <a:endParaRPr lang="ko-KR" altLang="en-US"/>
          </a:p>
        </p:txBody>
      </p:sp>
      <p:sp>
        <p:nvSpPr>
          <p:cNvPr id="6" name="내용 개체 틀 2"/>
          <p:cNvSpPr txBox="1">
            <a:spLocks/>
          </p:cNvSpPr>
          <p:nvPr/>
        </p:nvSpPr>
        <p:spPr>
          <a:xfrm>
            <a:off x="4499992" y="1628800"/>
            <a:ext cx="4258816" cy="4773684"/>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smtClean="0"/>
              <a:t>Lines 2-3: </a:t>
            </a:r>
            <a:r>
              <a:rPr lang="en-US" altLang="ko-KR" sz="1600"/>
              <a:t>If E</a:t>
            </a:r>
            <a:r>
              <a:rPr lang="en-US" altLang="ko-KR" sz="1200"/>
              <a:t>to</a:t>
            </a:r>
            <a:r>
              <a:rPr lang="en-US" altLang="ko-KR" sz="1600"/>
              <a:t> is a target </a:t>
            </a:r>
            <a:r>
              <a:rPr lang="en-US" altLang="ko-KR" sz="1600" smtClean="0"/>
              <a:t>event, add the triple to the set of target edges(the set tarE).</a:t>
            </a:r>
          </a:p>
          <a:p>
            <a:pPr marL="0" indent="0">
              <a:buNone/>
            </a:pPr>
            <a:endParaRPr lang="en-US" altLang="ko-KR" sz="1600"/>
          </a:p>
          <a:p>
            <a:pPr marL="0" indent="0">
              <a:buFont typeface="Arial" pitchFamily="34" charset="0"/>
              <a:buNone/>
            </a:pPr>
            <a:r>
              <a:rPr lang="en-US" altLang="ko-KR" sz="1600" smtClean="0"/>
              <a:t>Line 5-10: perform the reservoir sampling so the triple will be put in a fixed size buffer non-target r1 edges(ntar R1) uniformly.</a:t>
            </a:r>
          </a:p>
          <a:p>
            <a:pPr marL="0" indent="0">
              <a:buFont typeface="Arial" pitchFamily="34" charset="0"/>
              <a:buNone/>
            </a:pPr>
            <a:endParaRPr lang="en-US" altLang="ko-KR" sz="1600"/>
          </a:p>
          <a:p>
            <a:pPr marL="0" indent="0">
              <a:buFont typeface="Arial" pitchFamily="34" charset="0"/>
              <a:buNone/>
            </a:pPr>
            <a:r>
              <a:rPr lang="en-US" altLang="ko-KR" sz="1600" smtClean="0"/>
              <a:t>-&gt; creates hyperedges from an active set to a single event node</a:t>
            </a:r>
            <a:endParaRPr lang="en-US" altLang="ko-KR" sz="16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382575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04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425899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normAutofit fontScale="90000"/>
          </a:bodyPr>
          <a:lstStyle/>
          <a:p>
            <a:r>
              <a:rPr lang="en-US" altLang="ko-KR" smtClean="0"/>
              <a:t>Algorithm 3: StateBasedEmbedding</a:t>
            </a:r>
            <a:endParaRPr lang="ko-KR" altLang="en-US"/>
          </a:p>
        </p:txBody>
      </p:sp>
      <p:sp>
        <p:nvSpPr>
          <p:cNvPr id="6" name="내용 개체 틀 2"/>
          <p:cNvSpPr txBox="1">
            <a:spLocks/>
          </p:cNvSpPr>
          <p:nvPr/>
        </p:nvSpPr>
        <p:spPr>
          <a:xfrm>
            <a:off x="4499992" y="1628800"/>
            <a:ext cx="4258816" cy="4773684"/>
          </a:xfrm>
          <a:prstGeom prst="rect">
            <a:avLst/>
          </a:prstGeom>
        </p:spPr>
        <p:txBody>
          <a:bodyPr vert="horz" lIns="91440" tIns="45720" rIns="91440" bIns="45720" rtlCol="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altLang="ko-KR" sz="1200"/>
              <a:t>Use data stream to obtain the graph embedding vectors. Extend the efficient </a:t>
            </a:r>
            <a:r>
              <a:rPr lang="en-US" altLang="ko-KR" sz="1200" b="1" smtClean="0"/>
              <a:t>TransE</a:t>
            </a:r>
            <a:r>
              <a:rPr lang="en-US" altLang="ko-KR" sz="1200" smtClean="0"/>
              <a:t> knowledge graph embedding algorithm and add ephemeral nodes as well as the attention parameters.</a:t>
            </a:r>
          </a:p>
          <a:p>
            <a:pPr marL="0" indent="0">
              <a:lnSpc>
                <a:spcPct val="120000"/>
              </a:lnSpc>
              <a:buNone/>
            </a:pPr>
            <a:endParaRPr lang="en-US" altLang="ko-KR" sz="1200"/>
          </a:p>
          <a:p>
            <a:pPr marL="0" indent="0">
              <a:lnSpc>
                <a:spcPct val="120000"/>
              </a:lnSpc>
              <a:buNone/>
            </a:pPr>
            <a:r>
              <a:rPr lang="en-US" altLang="ko-KR" sz="1200" smtClean="0"/>
              <a:t>Line 1-8: perform the iterative training over target edges with higher priority</a:t>
            </a:r>
          </a:p>
          <a:p>
            <a:pPr marL="0" indent="0">
              <a:lnSpc>
                <a:spcPct val="120000"/>
              </a:lnSpc>
              <a:buNone/>
            </a:pPr>
            <a:r>
              <a:rPr lang="en-US" altLang="ko-KR" sz="1200" smtClean="0"/>
              <a:t>Line 9-11: same work on all edges</a:t>
            </a:r>
          </a:p>
          <a:p>
            <a:pPr marL="0" indent="0">
              <a:lnSpc>
                <a:spcPct val="120000"/>
              </a:lnSpc>
              <a:buNone/>
            </a:pPr>
            <a:r>
              <a:rPr lang="en-US" altLang="ko-KR" sz="1200" smtClean="0"/>
              <a:t>---------------------------------------------------</a:t>
            </a:r>
          </a:p>
          <a:p>
            <a:pPr marL="0" indent="0">
              <a:lnSpc>
                <a:spcPct val="120000"/>
              </a:lnSpc>
              <a:buNone/>
            </a:pPr>
            <a:r>
              <a:rPr lang="en-US" altLang="ko-KR" sz="1200" smtClean="0"/>
              <a:t>Line 3: samples a mini batch of triples </a:t>
            </a:r>
          </a:p>
          <a:p>
            <a:pPr marL="0" indent="0">
              <a:lnSpc>
                <a:spcPct val="120000"/>
              </a:lnSpc>
              <a:buNone/>
            </a:pPr>
            <a:r>
              <a:rPr lang="en-US" altLang="ko-KR" sz="1200" smtClean="0"/>
              <a:t>Line 5: </a:t>
            </a:r>
            <a:r>
              <a:rPr lang="en-US" altLang="ko-KR" sz="1200"/>
              <a:t>Similar to </a:t>
            </a:r>
            <a:r>
              <a:rPr lang="en-US" altLang="ko-KR" sz="1200" smtClean="0"/>
              <a:t>TransE, does </a:t>
            </a:r>
            <a:r>
              <a:rPr lang="en-US" altLang="ko-KR" sz="1200" u="sng" smtClean="0"/>
              <a:t>negative sampling</a:t>
            </a:r>
            <a:r>
              <a:rPr lang="en-US" altLang="ko-KR" sz="1200" smtClean="0"/>
              <a:t> by corrupting(</a:t>
            </a:r>
            <a:r>
              <a:rPr lang="ko-KR" altLang="en-US" sz="1200" smtClean="0"/>
              <a:t>변형</a:t>
            </a:r>
            <a:r>
              <a:rPr lang="en-US" altLang="ko-KR" sz="1200" smtClean="0"/>
              <a:t>) either the head or tail of a positive triple in the sample set</a:t>
            </a:r>
          </a:p>
          <a:p>
            <a:pPr marL="0" indent="0">
              <a:lnSpc>
                <a:spcPct val="120000"/>
              </a:lnSpc>
              <a:buNone/>
            </a:pPr>
            <a:r>
              <a:rPr lang="en-US" altLang="ko-KR" sz="1200" smtClean="0"/>
              <a:t>Line6: includes the negative sample in the batch</a:t>
            </a:r>
          </a:p>
          <a:p>
            <a:pPr marL="0" indent="0">
              <a:lnSpc>
                <a:spcPct val="120000"/>
              </a:lnSpc>
              <a:buNone/>
            </a:pPr>
            <a:r>
              <a:rPr lang="en-US" altLang="ko-KR" sz="1200" smtClean="0"/>
              <a:t>Line 7: key loss function of the embedding, where σ</a:t>
            </a:r>
            <a:r>
              <a:rPr lang="en-US" altLang="ko-KR" sz="1200"/>
              <a:t>(·) function is the sign function that is +1 for a positive sample and −1 for a negative sample, and d is the dimensionality of the embedding vectors</a:t>
            </a:r>
            <a:endParaRPr lang="en-US" altLang="ko-KR" sz="1200" smtClean="0"/>
          </a:p>
          <a:p>
            <a:pPr marL="0" indent="0">
              <a:lnSpc>
                <a:spcPct val="120000"/>
              </a:lnSpc>
              <a:buNone/>
            </a:pPr>
            <a:r>
              <a:rPr lang="en-US" altLang="ko-KR" sz="1200" smtClean="0"/>
              <a:t>Line 8: Algorithm does </a:t>
            </a:r>
            <a:r>
              <a:rPr lang="en-US" altLang="ko-KR" sz="1200" u="sng" smtClean="0"/>
              <a:t>stochastic gradient desent</a:t>
            </a:r>
            <a:r>
              <a:rPr lang="en-US" altLang="ko-KR" sz="1200" smtClean="0"/>
              <a:t> optimization over each parameter value in each embedding vector and normalize them.</a:t>
            </a:r>
          </a:p>
        </p:txBody>
      </p:sp>
    </p:spTree>
    <p:extLst>
      <p:ext uri="{BB962C8B-B14F-4D97-AF65-F5344CB8AC3E}">
        <p14:creationId xmlns:p14="http://schemas.microsoft.com/office/powerpoint/2010/main" val="281974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mtClean="0"/>
              <a:t>LEARNING RELEVANT EVENTS</a:t>
            </a:r>
            <a:endParaRPr lang="ko-KR" altLang="en-US"/>
          </a:p>
        </p:txBody>
      </p:sp>
      <p:sp>
        <p:nvSpPr>
          <p:cNvPr id="3" name="내용 개체 틀 2"/>
          <p:cNvSpPr>
            <a:spLocks noGrp="1"/>
          </p:cNvSpPr>
          <p:nvPr>
            <p:ph idx="1"/>
          </p:nvPr>
        </p:nvSpPr>
        <p:spPr>
          <a:xfrm>
            <a:off x="395536" y="1573085"/>
            <a:ext cx="8632421" cy="5069160"/>
          </a:xfrm>
        </p:spPr>
        <p:txBody>
          <a:bodyPr>
            <a:normAutofit/>
          </a:bodyPr>
          <a:lstStyle/>
          <a:p>
            <a:pPr marL="0" indent="0">
              <a:lnSpc>
                <a:spcPct val="120000"/>
              </a:lnSpc>
              <a:buNone/>
            </a:pPr>
            <a:r>
              <a:rPr lang="en-US" altLang="ko-KR" sz="2000" smtClean="0"/>
              <a:t>Discuss how to identify “significant” events that help predict target events</a:t>
            </a:r>
          </a:p>
          <a:p>
            <a:pPr marL="0" indent="0">
              <a:lnSpc>
                <a:spcPct val="120000"/>
              </a:lnSpc>
              <a:buNone/>
            </a:pPr>
            <a:r>
              <a:rPr lang="en-US" altLang="ko-KR" sz="2000" smtClean="0"/>
              <a:t>-&gt; </a:t>
            </a:r>
            <a:r>
              <a:rPr lang="en-US" altLang="ko-KR" sz="2000" b="1" smtClean="0"/>
              <a:t>tf-idf </a:t>
            </a:r>
            <a:r>
              <a:rPr lang="en-US" altLang="ko-KR" sz="2000" smtClean="0"/>
              <a:t>(term : each event candidates, document : context(tuples prior to target event, text corpuss : general context of the whole stream)</a:t>
            </a:r>
          </a:p>
          <a:p>
            <a:pPr marL="0" indent="0">
              <a:lnSpc>
                <a:spcPct val="120000"/>
              </a:lnSpc>
              <a:buNone/>
            </a:pPr>
            <a:endParaRPr lang="en-US" altLang="ko-KR" sz="2000"/>
          </a:p>
          <a:p>
            <a:pPr marL="0" indent="0">
              <a:lnSpc>
                <a:spcPct val="120000"/>
              </a:lnSpc>
              <a:buNone/>
            </a:pPr>
            <a:r>
              <a:rPr lang="en-US" altLang="ko-KR" sz="2000" smtClean="0"/>
              <a:t>First, partition the set of values or value range of each attribute into basic events and composite events. -&gt; find top-n events either basic or composite that have the highest tf-idf for each target event.</a:t>
            </a:r>
          </a:p>
          <a:p>
            <a:pPr marL="0" indent="0">
              <a:lnSpc>
                <a:spcPct val="120000"/>
              </a:lnSpc>
              <a:buNone/>
            </a:pPr>
            <a:r>
              <a:rPr lang="en-US" altLang="ko-KR" sz="2000" smtClean="0"/>
              <a:t>However, while the number of basic events is manageable, exponential number of composite events -&gt; bitmap operations, sampling and A* style pruning and bounding.</a:t>
            </a:r>
          </a:p>
          <a:p>
            <a:pPr marL="0" indent="0">
              <a:lnSpc>
                <a:spcPct val="120000"/>
              </a:lnSpc>
              <a:buNone/>
            </a:pPr>
            <a:endParaRPr lang="ko-KR" altLang="en-US" sz="2000"/>
          </a:p>
        </p:txBody>
      </p:sp>
    </p:spTree>
    <p:extLst>
      <p:ext uri="{BB962C8B-B14F-4D97-AF65-F5344CB8AC3E}">
        <p14:creationId xmlns:p14="http://schemas.microsoft.com/office/powerpoint/2010/main" val="361115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mtClean="0"/>
              <a:t>LEARNING RELEVANT EVENTS</a:t>
            </a:r>
            <a:endParaRPr lang="ko-KR" altLang="en-US"/>
          </a:p>
        </p:txBody>
      </p:sp>
      <p:sp>
        <p:nvSpPr>
          <p:cNvPr id="3" name="내용 개체 틀 2"/>
          <p:cNvSpPr>
            <a:spLocks noGrp="1"/>
          </p:cNvSpPr>
          <p:nvPr>
            <p:ph idx="1"/>
          </p:nvPr>
        </p:nvSpPr>
        <p:spPr>
          <a:xfrm>
            <a:off x="395536" y="1573085"/>
            <a:ext cx="8632421" cy="5069160"/>
          </a:xfrm>
        </p:spPr>
        <p:txBody>
          <a:bodyPr>
            <a:normAutofit/>
          </a:bodyPr>
          <a:lstStyle/>
          <a:p>
            <a:pPr marL="0" indent="0">
              <a:lnSpc>
                <a:spcPct val="120000"/>
              </a:lnSpc>
              <a:buNone/>
            </a:pPr>
            <a:r>
              <a:rPr lang="en-US" altLang="ko-KR" sz="2000" b="1" smtClean="0"/>
              <a:t>Bitmap operation</a:t>
            </a:r>
          </a:p>
          <a:p>
            <a:pPr marL="0" indent="0">
              <a:lnSpc>
                <a:spcPct val="120000"/>
              </a:lnSpc>
              <a:buNone/>
            </a:pPr>
            <a:r>
              <a:rPr lang="en-US" altLang="ko-KR" sz="1600"/>
              <a:t> </a:t>
            </a:r>
            <a:r>
              <a:rPr lang="en-US" altLang="ko-KR" sz="1600" smtClean="0"/>
              <a:t> 1) build </a:t>
            </a:r>
            <a:r>
              <a:rPr lang="en-US" altLang="ko-KR" sz="1600"/>
              <a:t>a bitmap B1 for each basic event e where each bit of B1 corresponds to one occurrence of the target </a:t>
            </a:r>
            <a:r>
              <a:rPr lang="en-US" altLang="ko-KR" sz="1600" smtClean="0"/>
              <a:t>event, and </a:t>
            </a:r>
            <a:r>
              <a:rPr lang="en-US" altLang="ko-KR" sz="1600"/>
              <a:t>the bit is 1 if </a:t>
            </a:r>
            <a:r>
              <a:rPr lang="en-US" altLang="ko-KR" sz="1600" i="1"/>
              <a:t>e</a:t>
            </a:r>
            <a:r>
              <a:rPr lang="en-US" altLang="ko-KR" sz="1600"/>
              <a:t> occurs within time [t − δ1, t</a:t>
            </a:r>
            <a:r>
              <a:rPr lang="en-US" altLang="ko-KR" sz="1600" smtClean="0"/>
              <a:t>), </a:t>
            </a:r>
            <a:r>
              <a:rPr lang="en-US" altLang="ko-KR" sz="1600"/>
              <a:t>and is 0 </a:t>
            </a:r>
            <a:r>
              <a:rPr lang="en-US" altLang="ko-KR" sz="1600" smtClean="0"/>
              <a:t>otherwise. </a:t>
            </a:r>
            <a:br>
              <a:rPr lang="en-US" altLang="ko-KR" sz="1600" smtClean="0"/>
            </a:br>
            <a:r>
              <a:rPr lang="en-US" altLang="ko-KR" sz="1600" smtClean="0"/>
              <a:t>  2) build </a:t>
            </a:r>
            <a:r>
              <a:rPr lang="en-US" altLang="ko-KR" sz="1600"/>
              <a:t>a bitmap B2 for each basic event e for its occurrence in the general stream context (i.e., every tuple). However, the problem is that there might be too many tuples in the stream, </a:t>
            </a:r>
            <a:r>
              <a:rPr lang="en-US" altLang="ko-KR" sz="1600" smtClean="0"/>
              <a:t>so we sample </a:t>
            </a:r>
            <a:r>
              <a:rPr lang="en-US" altLang="ko-KR" sz="1600"/>
              <a:t>the stream tuples and each bit of B2 corresponds to a tuple that is chosen in the </a:t>
            </a:r>
            <a:r>
              <a:rPr lang="en-US" altLang="ko-KR" sz="1600" smtClean="0"/>
              <a:t>sample.</a:t>
            </a:r>
          </a:p>
          <a:p>
            <a:pPr marL="0" indent="0">
              <a:lnSpc>
                <a:spcPct val="120000"/>
              </a:lnSpc>
              <a:buNone/>
            </a:pPr>
            <a:r>
              <a:rPr lang="en-US" altLang="ko-KR" sz="2000" b="1" smtClean="0"/>
              <a:t>A*-style aggressive pruning and bounding</a:t>
            </a:r>
          </a:p>
          <a:p>
            <a:pPr marL="0" indent="0">
              <a:lnSpc>
                <a:spcPct val="120000"/>
              </a:lnSpc>
              <a:buNone/>
            </a:pPr>
            <a:r>
              <a:rPr lang="en-US" altLang="ko-KR" sz="1600"/>
              <a:t>maintain a priority queue Q, where each element in Q is an event (basic or composite) along with a weight. pop out an event with the highest weight from Q, and expand it with another basic event unless it is marked </a:t>
            </a:r>
            <a:r>
              <a:rPr lang="en-US" altLang="ko-KR" sz="1600" smtClean="0"/>
              <a:t>fi</a:t>
            </a:r>
            <a:r>
              <a:rPr lang="en-US" altLang="ko-KR" sz="1600"/>
              <a:t>nalized. A </a:t>
            </a:r>
            <a:r>
              <a:rPr lang="en-US" altLang="ko-KR" sz="1600" smtClean="0"/>
              <a:t>finalized </a:t>
            </a:r>
            <a:r>
              <a:rPr lang="en-US" altLang="ko-KR" sz="1600"/>
              <a:t>event</a:t>
            </a:r>
            <a:r>
              <a:rPr lang="en-US" altLang="ko-KR" sz="1600" i="1"/>
              <a:t> e </a:t>
            </a:r>
            <a:r>
              <a:rPr lang="en-US" altLang="ko-KR" sz="1600"/>
              <a:t>has its weight exactly the same as its tf-idf, and since this value is higher than the upper bounds of the tf-idf of all other events in Q, it should be returned as a top </a:t>
            </a:r>
            <a:r>
              <a:rPr lang="en-US" altLang="ko-KR" sz="1600" smtClean="0"/>
              <a:t>event.</a:t>
            </a:r>
            <a:endParaRPr lang="ko-KR" altLang="en-US" sz="1600"/>
          </a:p>
        </p:txBody>
      </p:sp>
    </p:spTree>
    <p:extLst>
      <p:ext uri="{BB962C8B-B14F-4D97-AF65-F5344CB8AC3E}">
        <p14:creationId xmlns:p14="http://schemas.microsoft.com/office/powerpoint/2010/main" val="747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Algorithm </a:t>
            </a:r>
            <a:r>
              <a:rPr lang="en-US" altLang="ko-KR" smtClean="0"/>
              <a:t>4: GetTopRelevantEvents</a:t>
            </a:r>
            <a:endParaRPr lang="ko-KR" altLang="en-US"/>
          </a:p>
        </p:txBody>
      </p:sp>
      <p:sp>
        <p:nvSpPr>
          <p:cNvPr id="3" name="내용 개체 틀 2"/>
          <p:cNvSpPr>
            <a:spLocks noGrp="1"/>
          </p:cNvSpPr>
          <p:nvPr>
            <p:ph idx="1"/>
          </p:nvPr>
        </p:nvSpPr>
        <p:spPr>
          <a:xfrm>
            <a:off x="3563888" y="1573085"/>
            <a:ext cx="5464069" cy="5069160"/>
          </a:xfrm>
        </p:spPr>
        <p:txBody>
          <a:bodyPr>
            <a:noAutofit/>
          </a:bodyPr>
          <a:lstStyle/>
          <a:p>
            <a:pPr marL="0" indent="0">
              <a:lnSpc>
                <a:spcPct val="120000"/>
              </a:lnSpc>
              <a:buNone/>
            </a:pPr>
            <a:r>
              <a:rPr lang="en-US" altLang="ko-KR" sz="1500" smtClean="0"/>
              <a:t>Line 1: assign an arbitaray but fixed order to all basic events</a:t>
            </a:r>
          </a:p>
          <a:p>
            <a:pPr marL="0" indent="0">
              <a:lnSpc>
                <a:spcPct val="120000"/>
              </a:lnSpc>
              <a:buNone/>
            </a:pPr>
            <a:r>
              <a:rPr lang="en-US" altLang="ko-KR" sz="1500"/>
              <a:t>Line 4-5: build the </a:t>
            </a:r>
            <a:r>
              <a:rPr lang="en-US" altLang="ko-KR" sz="1500" smtClean="0"/>
              <a:t>two bitmaps </a:t>
            </a:r>
          </a:p>
          <a:p>
            <a:pPr marL="0" indent="0">
              <a:lnSpc>
                <a:spcPct val="120000"/>
              </a:lnSpc>
              <a:buNone/>
            </a:pPr>
            <a:r>
              <a:rPr lang="en-US" altLang="ko-KR" sz="1500" smtClean="0"/>
              <a:t>Line </a:t>
            </a:r>
            <a:r>
              <a:rPr lang="en-US" altLang="ko-KR" sz="1500"/>
              <a:t>6-29: perform the A* search on top-n events with highest tf-idf. </a:t>
            </a:r>
            <a:endParaRPr lang="en-US" altLang="ko-KR" sz="1500" smtClean="0"/>
          </a:p>
          <a:p>
            <a:pPr marL="0" indent="0">
              <a:lnSpc>
                <a:spcPct val="120000"/>
              </a:lnSpc>
              <a:buNone/>
            </a:pPr>
            <a:r>
              <a:rPr lang="en-US" altLang="ko-KR" sz="1500" smtClean="0"/>
              <a:t>-------------------------------------------------------------------</a:t>
            </a:r>
          </a:p>
          <a:p>
            <a:pPr marL="0" indent="0">
              <a:lnSpc>
                <a:spcPct val="120000"/>
              </a:lnSpc>
              <a:buNone/>
            </a:pPr>
            <a:r>
              <a:rPr lang="en-US" altLang="ko-KR" sz="1500"/>
              <a:t>Line 7-12: add each basic event into the priority queue Q</a:t>
            </a:r>
          </a:p>
          <a:p>
            <a:pPr marL="0" indent="0">
              <a:lnSpc>
                <a:spcPct val="120000"/>
              </a:lnSpc>
              <a:buNone/>
            </a:pPr>
            <a:r>
              <a:rPr lang="en-US" altLang="ko-KR" sz="1500" smtClean="0"/>
              <a:t>Line 9&amp;11: set the weights used to orderr the items in Q</a:t>
            </a:r>
          </a:p>
          <a:p>
            <a:pPr marL="0" indent="0">
              <a:lnSpc>
                <a:spcPct val="120000"/>
              </a:lnSpc>
              <a:buNone/>
            </a:pPr>
            <a:r>
              <a:rPr lang="en-US" altLang="ko-KR" sz="1500" smtClean="0"/>
              <a:t>Line 15: </a:t>
            </a:r>
            <a:r>
              <a:rPr lang="en-US" altLang="ko-KR" sz="1500"/>
              <a:t>pops the root of Q each time for the event with the greatest </a:t>
            </a:r>
            <a:r>
              <a:rPr lang="en-US" altLang="ko-KR" sz="1500" i="1" smtClean="0"/>
              <a:t>w</a:t>
            </a:r>
            <a:r>
              <a:rPr lang="en-US" altLang="ko-KR" sz="1500" smtClean="0"/>
              <a:t>(upper bound of tf-idf)</a:t>
            </a:r>
          </a:p>
          <a:p>
            <a:pPr marL="0" indent="0">
              <a:lnSpc>
                <a:spcPct val="120000"/>
              </a:lnSpc>
              <a:buNone/>
            </a:pPr>
            <a:r>
              <a:rPr lang="en-US" altLang="ko-KR" sz="1500"/>
              <a:t>Line 16: marks that </a:t>
            </a:r>
            <a:r>
              <a:rPr lang="en-US" altLang="ko-KR" sz="1500" i="1"/>
              <a:t>w</a:t>
            </a:r>
            <a:r>
              <a:rPr lang="en-US" altLang="ko-KR" sz="1500"/>
              <a:t> is actually the exact tf-idf of the corresponding event </a:t>
            </a:r>
            <a:r>
              <a:rPr lang="en-US" altLang="ko-KR" sz="1500" i="1"/>
              <a:t>ei</a:t>
            </a:r>
          </a:p>
          <a:p>
            <a:pPr marL="0" indent="0">
              <a:lnSpc>
                <a:spcPct val="120000"/>
              </a:lnSpc>
              <a:buNone/>
            </a:pPr>
            <a:r>
              <a:rPr lang="en-US" altLang="ko-KR" sz="1500" smtClean="0"/>
              <a:t>Line 17: </a:t>
            </a:r>
            <a:r>
              <a:rPr lang="en-US" altLang="ko-KR" sz="1500"/>
              <a:t>adds </a:t>
            </a:r>
            <a:r>
              <a:rPr lang="en-US" altLang="ko-KR" sz="1500" i="1"/>
              <a:t>ei</a:t>
            </a:r>
            <a:r>
              <a:rPr lang="en-US" altLang="ko-KR" sz="1500"/>
              <a:t> into the set to be </a:t>
            </a:r>
            <a:r>
              <a:rPr lang="en-US" altLang="ko-KR" sz="1500" smtClean="0"/>
              <a:t>returned</a:t>
            </a:r>
          </a:p>
          <a:p>
            <a:pPr marL="0" indent="0">
              <a:lnSpc>
                <a:spcPct val="120000"/>
              </a:lnSpc>
              <a:buNone/>
            </a:pPr>
            <a:r>
              <a:rPr lang="en-US" altLang="ko-KR" sz="1500" smtClean="0"/>
              <a:t>Line 19-27: </a:t>
            </a:r>
            <a:r>
              <a:rPr lang="en-US" altLang="ko-KR" sz="1500"/>
              <a:t>expand the current event ei by one more basic event </a:t>
            </a:r>
            <a:r>
              <a:rPr lang="en-US" altLang="ko-KR" sz="1500" smtClean="0"/>
              <a:t>ej</a:t>
            </a:r>
          </a:p>
          <a:p>
            <a:pPr marL="0" indent="0">
              <a:lnSpc>
                <a:spcPct val="120000"/>
              </a:lnSpc>
              <a:buNone/>
            </a:pPr>
            <a:r>
              <a:rPr lang="en-US" altLang="ko-KR" sz="1500" smtClean="0"/>
              <a:t>Line 23-26: </a:t>
            </a:r>
            <a:r>
              <a:rPr lang="en-US" altLang="ko-KR" sz="1500"/>
              <a:t>set the upper bound value </a:t>
            </a:r>
            <a:r>
              <a:rPr lang="en-US" altLang="ko-KR" sz="1500" i="1"/>
              <a:t>w</a:t>
            </a:r>
            <a:r>
              <a:rPr lang="en-US" altLang="ko-KR" sz="1500"/>
              <a:t> </a:t>
            </a:r>
            <a:r>
              <a:rPr lang="en-US" altLang="ko-KR" sz="1500" smtClean="0"/>
              <a:t>Line 28: updates </a:t>
            </a:r>
            <a:r>
              <a:rPr lang="en-US" altLang="ko-KR" sz="1500"/>
              <a:t>the </a:t>
            </a:r>
            <a:r>
              <a:rPr lang="en-US" altLang="ko-KR" sz="1500" i="1"/>
              <a:t>w</a:t>
            </a:r>
            <a:r>
              <a:rPr lang="en-US" altLang="ko-KR" sz="1500"/>
              <a:t> of the already popped out </a:t>
            </a:r>
            <a:r>
              <a:rPr lang="en-US" altLang="ko-KR" sz="1500" i="1"/>
              <a:t>ei </a:t>
            </a:r>
            <a:r>
              <a:rPr lang="en-US" altLang="ko-KR" sz="1500"/>
              <a:t>to its exact tf-idf value, and marks it as nalized before puing it back into Q</a:t>
            </a:r>
            <a:endParaRPr lang="ko-KR" altLang="en-US" sz="15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41192"/>
            <a:ext cx="2757635" cy="533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46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EXPERIMENTAL EVALUATION</a:t>
            </a:r>
            <a:endParaRPr lang="ko-KR" altLang="en-US"/>
          </a:p>
        </p:txBody>
      </p:sp>
      <p:sp>
        <p:nvSpPr>
          <p:cNvPr id="3" name="내용 개체 틀 2"/>
          <p:cNvSpPr>
            <a:spLocks noGrp="1"/>
          </p:cNvSpPr>
          <p:nvPr>
            <p:ph idx="1"/>
          </p:nvPr>
        </p:nvSpPr>
        <p:spPr>
          <a:xfrm>
            <a:off x="460242" y="1124744"/>
            <a:ext cx="8229600" cy="4525963"/>
          </a:xfrm>
        </p:spPr>
        <p:txBody>
          <a:bodyPr>
            <a:normAutofit/>
          </a:bodyPr>
          <a:lstStyle/>
          <a:p>
            <a:pPr marL="0" indent="0">
              <a:buNone/>
            </a:pPr>
            <a:r>
              <a:rPr lang="en-US" altLang="ko-KR" sz="1050" smtClean="0"/>
              <a:t>Th</a:t>
            </a:r>
            <a:r>
              <a:rPr lang="en-US" altLang="ko-KR" sz="1050"/>
              <a:t>e experiments are performed on a MacBook Pro machine with OS X version 10.11.4, a 2.5 GHz Intel Core i7 processor, a 16 GB 1600 MHz DDR3 memory, and a Macintosh hard disk</a:t>
            </a:r>
            <a:r>
              <a:rPr lang="en-US" altLang="ko-KR" sz="1050" smtClean="0"/>
              <a:t>.</a:t>
            </a:r>
          </a:p>
          <a:p>
            <a:pPr marL="0" indent="0">
              <a:buNone/>
            </a:pPr>
            <a:r>
              <a:rPr lang="en-US" altLang="ko-KR" sz="1600" b="1" smtClean="0"/>
              <a:t>Learning Top Relevant Events</a:t>
            </a:r>
          </a:p>
          <a:p>
            <a:pPr marL="0" indent="0">
              <a:buNone/>
            </a:pPr>
            <a:r>
              <a:rPr lang="en-US" altLang="ko-KR" sz="1400"/>
              <a:t>: define target events that a user may be interested in, </a:t>
            </a:r>
            <a:r>
              <a:rPr lang="en-US" altLang="ko-KR" sz="1400" smtClean="0"/>
              <a:t>set </a:t>
            </a:r>
            <a:r>
              <a:rPr lang="en-US" altLang="ko-KR" sz="1400"/>
              <a:t>δ1 </a:t>
            </a:r>
            <a:r>
              <a:rPr lang="en-US" altLang="ko-KR" sz="1400" smtClean="0"/>
              <a:t>and δ2</a:t>
            </a:r>
          </a:p>
          <a:p>
            <a:pPr marL="0" indent="0">
              <a:buNone/>
            </a:pPr>
            <a:r>
              <a:rPr lang="en-US" altLang="ko-KR" sz="1400" smtClean="0"/>
              <a:t>-&gt; evaluate the GetTopRelevantEvents Algorithm(how many stream tuples it can handle per second) varying the number of target events</a:t>
            </a:r>
          </a:p>
          <a:p>
            <a:pPr marL="0" indent="0">
              <a:buNone/>
            </a:pPr>
            <a:r>
              <a:rPr lang="en-US" altLang="ko-KR" sz="1400" smtClean="0"/>
              <a:t>-&gt; A* search decreases the throughput and it decreases as the number of target events increases (algorithm needs to proportionally handle more events)</a:t>
            </a:r>
          </a:p>
          <a:p>
            <a:pPr marL="0" indent="0">
              <a:buNone/>
            </a:pPr>
            <a:r>
              <a:rPr lang="en-US" altLang="ko-KR" sz="1400" smtClean="0"/>
              <a:t>-&gt; examine the distribution of the discovered top relevant events(cardinality), which is the number of basic events that a discovered relevant event comprises</a:t>
            </a:r>
          </a:p>
          <a:p>
            <a:pPr marL="0" indent="0">
              <a:buNone/>
            </a:pPr>
            <a:r>
              <a:rPr lang="en-US" altLang="ko-KR" sz="1400" smtClean="0"/>
              <a:t>-&gt; reflects a tradeoff in the cardinality of a relevant event. Having too few basic events gives a higher “tf”(</a:t>
            </a:r>
            <a:r>
              <a:rPr lang="ko-KR" altLang="en-US" sz="1400" smtClean="0"/>
              <a:t>각각의 </a:t>
            </a:r>
            <a:r>
              <a:rPr lang="en-US" altLang="ko-KR" sz="1400" smtClean="0"/>
              <a:t>basic </a:t>
            </a:r>
            <a:r>
              <a:rPr lang="ko-KR" altLang="en-US" sz="1400" smtClean="0"/>
              <a:t>이벤트가 </a:t>
            </a:r>
            <a:r>
              <a:rPr lang="en-US" altLang="ko-KR" sz="1400" smtClean="0"/>
              <a:t>target events</a:t>
            </a:r>
            <a:r>
              <a:rPr lang="ko-KR" altLang="en-US" sz="1400" smtClean="0"/>
              <a:t>의 </a:t>
            </a:r>
            <a:r>
              <a:rPr lang="en-US" altLang="ko-KR" sz="1400" smtClean="0"/>
              <a:t>context</a:t>
            </a:r>
            <a:r>
              <a:rPr lang="ko-KR" altLang="en-US" sz="1400" smtClean="0"/>
              <a:t>에 나타날 확률이 높으므로</a:t>
            </a:r>
            <a:r>
              <a:rPr lang="en-US" altLang="ko-KR" sz="1400" smtClean="0"/>
              <a:t>), also lower idf(</a:t>
            </a:r>
            <a:r>
              <a:rPr lang="ko-KR" altLang="en-US" sz="1400" smtClean="0"/>
              <a:t>일반적인 </a:t>
            </a:r>
            <a:r>
              <a:rPr lang="en-US" altLang="ko-KR" sz="1400" smtClean="0"/>
              <a:t>stream context</a:t>
            </a:r>
            <a:r>
              <a:rPr lang="ko-KR" altLang="en-US" sz="1400" smtClean="0"/>
              <a:t>에서 자주 등장</a:t>
            </a:r>
            <a:r>
              <a:rPr lang="en-US" altLang="ko-KR" sz="1400" smtClean="0"/>
              <a:t>)</a:t>
            </a:r>
          </a:p>
        </p:txBody>
      </p:sp>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69" b="48257"/>
          <a:stretch/>
        </p:blipFill>
        <p:spPr bwMode="auto">
          <a:xfrm>
            <a:off x="66244" y="4166428"/>
            <a:ext cx="9017596" cy="262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929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EXPERIMENTAL EVALUATION</a:t>
            </a:r>
            <a:endParaRPr lang="ko-KR" altLang="en-US"/>
          </a:p>
        </p:txBody>
      </p:sp>
      <p:sp>
        <p:nvSpPr>
          <p:cNvPr id="3" name="내용 개체 틀 2"/>
          <p:cNvSpPr>
            <a:spLocks noGrp="1"/>
          </p:cNvSpPr>
          <p:nvPr>
            <p:ph idx="1"/>
          </p:nvPr>
        </p:nvSpPr>
        <p:spPr>
          <a:xfrm>
            <a:off x="460242" y="1207293"/>
            <a:ext cx="8229600" cy="4525963"/>
          </a:xfrm>
        </p:spPr>
        <p:txBody>
          <a:bodyPr>
            <a:normAutofit/>
          </a:bodyPr>
          <a:lstStyle/>
          <a:p>
            <a:pPr marL="0" indent="0">
              <a:buNone/>
            </a:pPr>
            <a:r>
              <a:rPr lang="en-US" altLang="ko-KR" sz="1600" b="1" smtClean="0"/>
              <a:t>Continuous Building of Event-Order Graphs</a:t>
            </a:r>
          </a:p>
          <a:p>
            <a:pPr marL="0" indent="0">
              <a:buNone/>
            </a:pPr>
            <a:r>
              <a:rPr lang="en-US" altLang="ko-KR" sz="1400" smtClean="0"/>
              <a:t>: examine the performance of building event-order graphs</a:t>
            </a:r>
          </a:p>
          <a:p>
            <a:pPr marL="0" indent="0">
              <a:buNone/>
            </a:pPr>
            <a:r>
              <a:rPr lang="en-US" altLang="ko-KR" sz="1400" smtClean="0"/>
              <a:t>-&gt; performance decreases as the number of relevant events increases</a:t>
            </a:r>
          </a:p>
          <a:p>
            <a:pPr marL="0" indent="0">
              <a:buNone/>
            </a:pPr>
            <a:r>
              <a:rPr lang="en-US" altLang="ko-KR" sz="1400" smtClean="0"/>
              <a:t>-&gt; including all edges to non-target nodes decreases the performance for building the graph (top relevant events does not need to be high to achieve accuracy)</a:t>
            </a:r>
          </a:p>
          <a:p>
            <a:pPr marL="0" indent="0">
              <a:buNone/>
            </a:pPr>
            <a:r>
              <a:rPr lang="en-US" altLang="ko-KR" sz="1400" smtClean="0"/>
              <a:t>-&gt; throughput with tuples aggregated in shorter time is higher (NY taxi)</a:t>
            </a:r>
          </a:p>
          <a:p>
            <a:pPr marL="0" indent="0">
              <a:buNone/>
            </a:pPr>
            <a:r>
              <a:rPr lang="en-US" altLang="ko-KR" sz="1600" b="1" smtClean="0"/>
              <a:t>Embedding Training and Overall System Throughput</a:t>
            </a:r>
            <a:endParaRPr lang="en-US" altLang="ko-KR" sz="1600" b="1"/>
          </a:p>
          <a:p>
            <a:pPr marL="0" indent="0">
              <a:buNone/>
            </a:pPr>
            <a:r>
              <a:rPr lang="en-US" altLang="ko-KR" sz="1400" smtClean="0"/>
              <a:t>: measure the throughput of training with varing window size</a:t>
            </a:r>
          </a:p>
          <a:p>
            <a:pPr marL="0" indent="0">
              <a:buNone/>
            </a:pPr>
            <a:r>
              <a:rPr lang="en-US" altLang="ko-KR" sz="1400" smtClean="0"/>
              <a:t>-&gt; throughput slightly decreases as window size increased (increasing window size -&gt; decrease convergence speed(more tuples exhibit more variable latent features) -&gt; global stability after some point)</a:t>
            </a:r>
          </a:p>
          <a:p>
            <a:pPr marL="0" indent="0">
              <a:buNone/>
            </a:pPr>
            <a:r>
              <a:rPr lang="en-US" altLang="ko-KR" sz="1400" smtClean="0"/>
              <a:t>-&gt; this does not guarntee the better prediction accuracy (next page)</a:t>
            </a:r>
          </a:p>
          <a:p>
            <a:pPr marL="0" indent="0">
              <a:buNone/>
            </a:pPr>
            <a:r>
              <a:rPr lang="en-US" altLang="ko-KR" sz="1400" smtClean="0"/>
              <a:t>-&gt; ICPE is faster than our method, but prediction accuracy is the worst</a:t>
            </a:r>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3939"/>
          <a:stretch/>
        </p:blipFill>
        <p:spPr bwMode="auto">
          <a:xfrm>
            <a:off x="66244" y="4477796"/>
            <a:ext cx="9017596" cy="231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681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EXPERIMENTAL EVALUATION</a:t>
            </a:r>
            <a:endParaRPr lang="ko-KR" altLang="en-US"/>
          </a:p>
        </p:txBody>
      </p:sp>
      <p:sp>
        <p:nvSpPr>
          <p:cNvPr id="3" name="내용 개체 틀 2"/>
          <p:cNvSpPr>
            <a:spLocks noGrp="1"/>
          </p:cNvSpPr>
          <p:nvPr>
            <p:ph idx="1"/>
          </p:nvPr>
        </p:nvSpPr>
        <p:spPr>
          <a:xfrm>
            <a:off x="467544" y="1484784"/>
            <a:ext cx="8229600" cy="4525963"/>
          </a:xfrm>
        </p:spPr>
        <p:txBody>
          <a:bodyPr>
            <a:normAutofit/>
          </a:bodyPr>
          <a:lstStyle/>
          <a:p>
            <a:pPr marL="0" indent="0">
              <a:buNone/>
            </a:pPr>
            <a:r>
              <a:rPr lang="en-US" altLang="ko-KR" sz="1600" b="1" smtClean="0"/>
              <a:t>Loss function </a:t>
            </a:r>
          </a:p>
          <a:p>
            <a:pPr marL="0" indent="0">
              <a:buNone/>
            </a:pPr>
            <a:r>
              <a:rPr lang="en-US" altLang="ko-KR" sz="1600" smtClean="0"/>
              <a:t>-&gt; loss function values after each epochs (defined as a uniform random sample of edges of the same size as the total number of edges in the graph) </a:t>
            </a:r>
            <a:endParaRPr lang="en-US" altLang="ko-KR" sz="1600" smtClean="0"/>
          </a:p>
          <a:p>
            <a:pPr marL="0" indent="0">
              <a:buNone/>
            </a:pPr>
            <a:r>
              <a:rPr lang="en-US" altLang="ko-KR" sz="1600" smtClean="0"/>
              <a:t>-&gt; </a:t>
            </a:r>
            <a:r>
              <a:rPr lang="en-US" altLang="ko-KR" sz="1600" smtClean="0"/>
              <a:t>sharply </a:t>
            </a:r>
            <a:r>
              <a:rPr lang="en-US" altLang="ko-KR" sz="1600" smtClean="0"/>
              <a:t>decreases after each of the initial epochs of the </a:t>
            </a:r>
            <a:r>
              <a:rPr lang="en-US" altLang="ko-KR" sz="1600" smtClean="0"/>
              <a:t>embedding, </a:t>
            </a:r>
            <a:r>
              <a:rPr lang="en-US" altLang="ko-KR" sz="1600" smtClean="0"/>
              <a:t>where we perform stochastic gradient descent optimization </a:t>
            </a:r>
            <a:endParaRPr lang="en-US" altLang="ko-KR" sz="1600" smtClean="0"/>
          </a:p>
          <a:p>
            <a:pPr marL="0" indent="0">
              <a:buNone/>
            </a:pPr>
            <a:r>
              <a:rPr lang="en-US" altLang="ko-KR" sz="1600" smtClean="0"/>
              <a:t>-&gt; After 40 to 50 epochs, the loss function values in both figures level off, and converge at the lowest by around 80 to 90 epochs.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76" t="-118" r="49234" b="50118"/>
          <a:stretch/>
        </p:blipFill>
        <p:spPr bwMode="auto">
          <a:xfrm>
            <a:off x="107504" y="3903030"/>
            <a:ext cx="5314456" cy="291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80" t="64936" r="5340" b="21936"/>
          <a:stretch/>
        </p:blipFill>
        <p:spPr bwMode="auto">
          <a:xfrm>
            <a:off x="5692806" y="4581128"/>
            <a:ext cx="3081537" cy="529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982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EXPERIMENTAL EVALUATION</a:t>
            </a:r>
            <a:endParaRPr lang="ko-KR" altLang="en-US"/>
          </a:p>
        </p:txBody>
      </p:sp>
      <p:sp>
        <p:nvSpPr>
          <p:cNvPr id="3" name="내용 개체 틀 2"/>
          <p:cNvSpPr>
            <a:spLocks noGrp="1"/>
          </p:cNvSpPr>
          <p:nvPr>
            <p:ph idx="1"/>
          </p:nvPr>
        </p:nvSpPr>
        <p:spPr>
          <a:xfrm>
            <a:off x="418985" y="1268760"/>
            <a:ext cx="8229600" cy="4525963"/>
          </a:xfrm>
        </p:spPr>
        <p:txBody>
          <a:bodyPr>
            <a:normAutofit/>
          </a:bodyPr>
          <a:lstStyle/>
          <a:p>
            <a:pPr marL="0" indent="0">
              <a:buNone/>
            </a:pPr>
            <a:r>
              <a:rPr lang="en-US" altLang="ko-KR" sz="1600" b="1" smtClean="0"/>
              <a:t>Predictive Query Accuracy</a:t>
            </a:r>
          </a:p>
          <a:p>
            <a:pPr marL="0" indent="0">
              <a:buNone/>
            </a:pPr>
            <a:r>
              <a:rPr lang="en-US" altLang="ko-KR" sz="1400"/>
              <a:t>:</a:t>
            </a:r>
            <a:r>
              <a:rPr lang="en-US" altLang="ko-KR" sz="1400" smtClean="0"/>
              <a:t> examine the event prediction accuracy</a:t>
            </a:r>
          </a:p>
          <a:p>
            <a:pPr marL="0" indent="0">
              <a:buNone/>
            </a:pPr>
            <a:r>
              <a:rPr lang="en-US" altLang="ko-KR" sz="1400" smtClean="0"/>
              <a:t>-&gt; parse the test data and for each distinct active set of events, record the set of target events that have r1 or r2 relationships, then calculate the precision and recall values when using our trained embedding vectors and attention values for prediction.</a:t>
            </a:r>
          </a:p>
          <a:p>
            <a:pPr marL="0" indent="0">
              <a:buNone/>
            </a:pPr>
            <a:r>
              <a:rPr lang="en-US" altLang="ko-KR" sz="1400" smtClean="0"/>
              <a:t>-&gt; our method is much </a:t>
            </a:r>
            <a:r>
              <a:rPr lang="en-US" altLang="ko-KR" sz="1400" smtClean="0"/>
              <a:t>more </a:t>
            </a:r>
            <a:r>
              <a:rPr lang="en-US" altLang="ko-KR" sz="1400" smtClean="0"/>
              <a:t>accurate than the three baseline methods, achieving good precision and recall values </a:t>
            </a:r>
          </a:p>
          <a:p>
            <a:pPr marL="0" indent="0">
              <a:buNone/>
            </a:pPr>
            <a:r>
              <a:rPr lang="en-US" altLang="ko-KR" sz="1400" smtClean="0"/>
              <a:t>-&gt; initial increase of window size can improve precision and recall accuracy, further increase beyond a certain point actually decreases the accuracy (recent data is more accurate for training the current model)</a:t>
            </a:r>
          </a:p>
          <a:p>
            <a:pPr marL="0" indent="0">
              <a:buNone/>
            </a:pPr>
            <a:r>
              <a:rPr lang="en-US" altLang="ko-KR" sz="1400" smtClean="0"/>
              <a:t>-&gt; the recall accuracy values are higher than precision </a:t>
            </a:r>
            <a:r>
              <a:rPr lang="en-US" altLang="ko-KR" sz="1400" smtClean="0"/>
              <a:t>values (ground truth from knowledge graph are incomplete, so it can miss some real targets for a relationship -&gt; precision slightly suffers)</a:t>
            </a:r>
            <a:endParaRPr lang="en-US" altLang="ko-KR" sz="1400" smtClean="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886" r="30" b="50000"/>
          <a:stretch/>
        </p:blipFill>
        <p:spPr bwMode="auto">
          <a:xfrm>
            <a:off x="107504" y="4293096"/>
            <a:ext cx="4426281" cy="255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69" t="50000" r="49201"/>
          <a:stretch/>
        </p:blipFill>
        <p:spPr bwMode="auto">
          <a:xfrm>
            <a:off x="4533785" y="4251038"/>
            <a:ext cx="4502711" cy="255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810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EXPERIMENTAL EVALUATION</a:t>
            </a:r>
            <a:endParaRPr lang="ko-KR" altLang="en-US"/>
          </a:p>
        </p:txBody>
      </p:sp>
      <p:sp>
        <p:nvSpPr>
          <p:cNvPr id="3" name="내용 개체 틀 2"/>
          <p:cNvSpPr>
            <a:spLocks noGrp="1"/>
          </p:cNvSpPr>
          <p:nvPr>
            <p:ph idx="1"/>
          </p:nvPr>
        </p:nvSpPr>
        <p:spPr>
          <a:xfrm>
            <a:off x="418985" y="1268760"/>
            <a:ext cx="8229600" cy="4525963"/>
          </a:xfrm>
        </p:spPr>
        <p:txBody>
          <a:bodyPr>
            <a:normAutofit/>
          </a:bodyPr>
          <a:lstStyle/>
          <a:p>
            <a:pPr marL="0" indent="0">
              <a:buNone/>
            </a:pPr>
            <a:r>
              <a:rPr lang="en-US" altLang="ko-KR" sz="1800" b="1" smtClean="0"/>
              <a:t>Training Data Dependent Complexity Bounds</a:t>
            </a:r>
          </a:p>
          <a:p>
            <a:pPr marL="0" indent="0">
              <a:buNone/>
            </a:pPr>
            <a:r>
              <a:rPr lang="en-US" altLang="ko-KR" sz="1600"/>
              <a:t>:</a:t>
            </a:r>
            <a:r>
              <a:rPr lang="en-US" altLang="ko-KR" sz="1600" smtClean="0"/>
              <a:t> implement the computation of the data-dependent accuracy bounds using Rademacher complexity</a:t>
            </a:r>
          </a:p>
          <a:p>
            <a:pPr marL="0" indent="0">
              <a:buNone/>
            </a:pPr>
            <a:r>
              <a:rPr lang="en-US" altLang="ko-KR" sz="1600" smtClean="0"/>
              <a:t>-&gt; making a prediction is very fast (as the model embedding is already trained), while computing the Rademacher bound is longer (mostly due to the gradient descent optimization)</a:t>
            </a:r>
          </a:p>
          <a:p>
            <a:pPr marL="0" indent="0">
              <a:buNone/>
            </a:pPr>
            <a:r>
              <a:rPr lang="en-US" altLang="ko-KR" sz="1600" smtClean="0"/>
              <a:t>-&gt; the error bound decreases as the sample size increases, and the average bounds from the two datasets are close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861048"/>
            <a:ext cx="5121771" cy="287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445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ABSTRACT</a:t>
            </a:r>
            <a:endParaRPr lang="ko-KR" altLang="en-US"/>
          </a:p>
        </p:txBody>
      </p:sp>
      <p:sp>
        <p:nvSpPr>
          <p:cNvPr id="3" name="내용 개체 틀 2"/>
          <p:cNvSpPr>
            <a:spLocks noGrp="1"/>
          </p:cNvSpPr>
          <p:nvPr>
            <p:ph idx="1"/>
          </p:nvPr>
        </p:nvSpPr>
        <p:spPr/>
        <p:txBody>
          <a:bodyPr>
            <a:normAutofit lnSpcReduction="10000"/>
          </a:bodyPr>
          <a:lstStyle/>
          <a:p>
            <a:pPr marL="0" indent="0">
              <a:buNone/>
            </a:pPr>
            <a:r>
              <a:rPr lang="ko-KR" altLang="en-US" sz="2000" smtClean="0"/>
              <a:t>새로운 접근 방식을 사용하여 </a:t>
            </a:r>
            <a:r>
              <a:rPr lang="en-US" altLang="ko-KR" sz="2000" smtClean="0"/>
              <a:t>Data stream</a:t>
            </a:r>
            <a:r>
              <a:rPr lang="ko-KR" altLang="en-US" sz="2000" smtClean="0"/>
              <a:t>에서 다가오는 이벤트를 예측하는 연구에 관한 논문</a:t>
            </a:r>
            <a:endParaRPr lang="en-US" altLang="ko-KR" sz="2000" smtClean="0"/>
          </a:p>
          <a:p>
            <a:pPr marL="0" indent="0">
              <a:buNone/>
            </a:pPr>
            <a:endParaRPr lang="en-US" altLang="ko-KR" sz="2000"/>
          </a:p>
          <a:p>
            <a:pPr marL="0" indent="0">
              <a:buNone/>
            </a:pPr>
            <a:r>
              <a:rPr lang="ko-KR" altLang="en-US" sz="2000" smtClean="0"/>
              <a:t>이벤트 시간 순서를 이벤트 엔터티간의 관계유형으로 취급 </a:t>
            </a:r>
            <a:r>
              <a:rPr lang="en-US" altLang="ko-KR" sz="2000" smtClean="0"/>
              <a:t>-&gt;</a:t>
            </a:r>
          </a:p>
          <a:p>
            <a:pPr marL="0" indent="0">
              <a:buNone/>
            </a:pPr>
            <a:r>
              <a:rPr lang="ko-KR" altLang="en-US" sz="2000" smtClean="0"/>
              <a:t>동적 지식 그래프 작성 </a:t>
            </a:r>
            <a:r>
              <a:rPr lang="en-US" altLang="ko-KR" sz="2000" smtClean="0"/>
              <a:t>-&gt;</a:t>
            </a:r>
          </a:p>
          <a:p>
            <a:pPr marL="0" indent="0">
              <a:buNone/>
            </a:pPr>
            <a:r>
              <a:rPr lang="ko-KR" altLang="en-US" sz="2000" smtClean="0"/>
              <a:t>향후 이벤트 시기를 예측</a:t>
            </a:r>
            <a:endParaRPr lang="en-US" altLang="ko-KR" sz="2000" smtClean="0"/>
          </a:p>
          <a:p>
            <a:pPr marL="0" indent="0">
              <a:buNone/>
            </a:pPr>
            <a:endParaRPr lang="en-US" altLang="ko-KR" sz="2000"/>
          </a:p>
          <a:p>
            <a:pPr marL="0" indent="0">
              <a:buNone/>
            </a:pPr>
            <a:r>
              <a:rPr lang="ko-KR" altLang="en-US" sz="2000" smtClean="0"/>
              <a:t>시간 경과에 따른 데이터 스트림의 상태를 특성화하기위해 </a:t>
            </a:r>
            <a:r>
              <a:rPr lang="en-US" altLang="ko-KR" sz="2000" smtClean="0"/>
              <a:t>‘states’ </a:t>
            </a:r>
            <a:r>
              <a:rPr lang="ko-KR" altLang="en-US" sz="2000" smtClean="0"/>
              <a:t>라는 임시노드의 개념을 도입</a:t>
            </a:r>
            <a:endParaRPr lang="en-US" altLang="ko-KR" sz="2000" smtClean="0"/>
          </a:p>
          <a:p>
            <a:pPr marL="0" indent="0">
              <a:buNone/>
            </a:pPr>
            <a:endParaRPr lang="en-US" altLang="ko-KR" sz="2000"/>
          </a:p>
          <a:p>
            <a:pPr marL="0" indent="0">
              <a:buNone/>
            </a:pPr>
            <a:r>
              <a:rPr lang="ko-KR" altLang="en-US" sz="2000" smtClean="0"/>
              <a:t>기존 방식 대비 이벤트 예측에 있어 정확도 향상</a:t>
            </a:r>
            <a:endParaRPr lang="en-US" altLang="ko-KR" sz="2000" smtClean="0"/>
          </a:p>
          <a:p>
            <a:pPr marL="0" indent="0">
              <a:buNone/>
            </a:pPr>
            <a:r>
              <a:rPr lang="en-US" altLang="ko-KR" sz="2000" smtClean="0"/>
              <a:t>Stream system</a:t>
            </a:r>
            <a:r>
              <a:rPr lang="ko-KR" altLang="en-US" sz="2000"/>
              <a:t> </a:t>
            </a:r>
            <a:r>
              <a:rPr lang="en-US" altLang="ko-KR" sz="2000" smtClean="0"/>
              <a:t>(graph building, training, event prediction)</a:t>
            </a:r>
            <a:r>
              <a:rPr lang="ko-KR" altLang="en-US" sz="2000" smtClean="0"/>
              <a:t>의 전체 처리량은 초 당 </a:t>
            </a:r>
            <a:r>
              <a:rPr lang="en-US" altLang="ko-KR" sz="2000" smtClean="0"/>
              <a:t>1</a:t>
            </a:r>
            <a:r>
              <a:rPr lang="ko-KR" altLang="en-US" sz="2000" smtClean="0"/>
              <a:t>천에서 </a:t>
            </a:r>
            <a:r>
              <a:rPr lang="en-US" altLang="ko-KR" sz="2000" smtClean="0"/>
              <a:t>6</a:t>
            </a:r>
            <a:r>
              <a:rPr lang="ko-KR" altLang="en-US" sz="2000" smtClean="0"/>
              <a:t>만 튜플이다</a:t>
            </a:r>
            <a:r>
              <a:rPr lang="en-US" altLang="ko-KR" sz="2000" smtClean="0"/>
              <a:t>.</a:t>
            </a:r>
          </a:p>
        </p:txBody>
      </p:sp>
    </p:spTree>
    <p:extLst>
      <p:ext uri="{BB962C8B-B14F-4D97-AF65-F5344CB8AC3E}">
        <p14:creationId xmlns:p14="http://schemas.microsoft.com/office/powerpoint/2010/main" val="90133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Summary of Results</a:t>
            </a:r>
            <a:endParaRPr lang="ko-KR" altLang="en-US"/>
          </a:p>
        </p:txBody>
      </p:sp>
      <p:sp>
        <p:nvSpPr>
          <p:cNvPr id="3" name="내용 개체 틀 2"/>
          <p:cNvSpPr>
            <a:spLocks noGrp="1"/>
          </p:cNvSpPr>
          <p:nvPr>
            <p:ph idx="1"/>
          </p:nvPr>
        </p:nvSpPr>
        <p:spPr>
          <a:xfrm>
            <a:off x="395536" y="1556792"/>
            <a:ext cx="8229600" cy="4525963"/>
          </a:xfrm>
        </p:spPr>
        <p:txBody>
          <a:bodyPr>
            <a:normAutofit/>
          </a:bodyPr>
          <a:lstStyle/>
          <a:p>
            <a:r>
              <a:rPr lang="en-US" altLang="ko-KR" sz="1800" smtClean="0"/>
              <a:t>Learning the top relevant events for a set of target events using A* search is quite efficient, and the cardinality of the top events typically rnages from 2 to 5</a:t>
            </a:r>
          </a:p>
          <a:p>
            <a:endParaRPr lang="en-US" altLang="ko-KR" sz="1800" smtClean="0"/>
          </a:p>
          <a:p>
            <a:r>
              <a:rPr lang="en-US" altLang="ko-KR" sz="1800" smtClean="0"/>
              <a:t>Fast convergence of the loss function value after around 50 epochs during the training</a:t>
            </a:r>
          </a:p>
          <a:p>
            <a:endParaRPr lang="en-US" altLang="ko-KR" sz="1800" smtClean="0"/>
          </a:p>
          <a:p>
            <a:r>
              <a:rPr lang="en-US" altLang="ko-KR" sz="1800" smtClean="0"/>
              <a:t>The overall system throughput for graph building, embedding training, and event prediction ranges from over one thousand to sixty thousand tuples per second</a:t>
            </a:r>
          </a:p>
          <a:p>
            <a:endParaRPr lang="en-US" altLang="ko-KR" sz="1800" smtClean="0"/>
          </a:p>
          <a:p>
            <a:r>
              <a:rPr lang="en-US" altLang="ko-KR" sz="1800" smtClean="0"/>
              <a:t>Precision and recall values ranges from around 0.7 to nearly 1, much higher than those of the three basline methods(SAR, ICPE, KSVM)</a:t>
            </a:r>
          </a:p>
          <a:p>
            <a:endParaRPr lang="en-US" altLang="ko-KR" sz="1800" smtClean="0"/>
          </a:p>
        </p:txBody>
      </p:sp>
    </p:spTree>
    <p:extLst>
      <p:ext uri="{BB962C8B-B14F-4D97-AF65-F5344CB8AC3E}">
        <p14:creationId xmlns:p14="http://schemas.microsoft.com/office/powerpoint/2010/main" val="2856997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CONCLUSION</a:t>
            </a:r>
            <a:endParaRPr lang="ko-KR" altLang="en-US"/>
          </a:p>
        </p:txBody>
      </p:sp>
      <p:sp>
        <p:nvSpPr>
          <p:cNvPr id="3" name="내용 개체 틀 2"/>
          <p:cNvSpPr>
            <a:spLocks noGrp="1"/>
          </p:cNvSpPr>
          <p:nvPr>
            <p:ph idx="1"/>
          </p:nvPr>
        </p:nvSpPr>
        <p:spPr>
          <a:xfrm>
            <a:off x="418985" y="1268760"/>
            <a:ext cx="8229600" cy="4525963"/>
          </a:xfrm>
        </p:spPr>
        <p:txBody>
          <a:bodyPr>
            <a:normAutofit/>
          </a:bodyPr>
          <a:lstStyle/>
          <a:p>
            <a:endParaRPr lang="en-US" altLang="ko-KR" sz="1600" smtClean="0"/>
          </a:p>
          <a:p>
            <a:r>
              <a:rPr lang="en-US" altLang="ko-KR" sz="1800" smtClean="0"/>
              <a:t>Propse a novel approach to predict event timing information in multi-attribute data streams</a:t>
            </a:r>
          </a:p>
          <a:p>
            <a:endParaRPr lang="en-US" altLang="ko-KR" sz="1800"/>
          </a:p>
          <a:p>
            <a:r>
              <a:rPr lang="en-US" altLang="ko-KR" sz="1800" smtClean="0"/>
              <a:t>Represent the event timing knowledge in training data using a knowledge graph</a:t>
            </a:r>
          </a:p>
          <a:p>
            <a:endParaRPr lang="en-US" altLang="ko-KR" sz="1800"/>
          </a:p>
          <a:p>
            <a:r>
              <a:rPr lang="en-US" altLang="ko-KR" sz="1800" smtClean="0"/>
              <a:t>The notion of ‘active state’, ‘ephemeral nodes’, ‘attention parameters’</a:t>
            </a:r>
          </a:p>
          <a:p>
            <a:endParaRPr lang="en-US" altLang="ko-KR" sz="1800"/>
          </a:p>
          <a:p>
            <a:r>
              <a:rPr lang="en-US" altLang="ko-KR" sz="1800" smtClean="0"/>
              <a:t>Achieve high precision and recall values in predicting event timing, outperforming baslien approaches</a:t>
            </a:r>
          </a:p>
        </p:txBody>
      </p:sp>
    </p:spTree>
    <p:extLst>
      <p:ext uri="{BB962C8B-B14F-4D97-AF65-F5344CB8AC3E}">
        <p14:creationId xmlns:p14="http://schemas.microsoft.com/office/powerpoint/2010/main" val="3759041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INTRODUCTION</a:t>
            </a:r>
            <a:endParaRPr lang="ko-KR" altLang="en-US"/>
          </a:p>
        </p:txBody>
      </p:sp>
      <p:sp>
        <p:nvSpPr>
          <p:cNvPr id="3" name="내용 개체 틀 2"/>
          <p:cNvSpPr>
            <a:spLocks noGrp="1"/>
          </p:cNvSpPr>
          <p:nvPr>
            <p:ph idx="1"/>
          </p:nvPr>
        </p:nvSpPr>
        <p:spPr/>
        <p:txBody>
          <a:bodyPr>
            <a:normAutofit/>
          </a:bodyPr>
          <a:lstStyle/>
          <a:p>
            <a:pPr marL="0" indent="0">
              <a:buNone/>
            </a:pPr>
            <a:r>
              <a:rPr lang="ko-KR" altLang="en-US" sz="2000" smtClean="0"/>
              <a:t>과거 </a:t>
            </a:r>
            <a:r>
              <a:rPr lang="en-US" altLang="ko-KR" sz="2000" smtClean="0"/>
              <a:t>Event matching</a:t>
            </a:r>
            <a:r>
              <a:rPr lang="ko-KR" altLang="en-US" sz="2000" smtClean="0"/>
              <a:t>과 관련하여 많은 연구들이 진행되었지만</a:t>
            </a:r>
            <a:r>
              <a:rPr lang="en-US" altLang="ko-KR" sz="2000" smtClean="0"/>
              <a:t>, target event</a:t>
            </a:r>
            <a:r>
              <a:rPr lang="ko-KR" altLang="en-US" sz="2000" smtClean="0"/>
              <a:t>의 타이밍을 예측하는 연구는 미비하였다</a:t>
            </a:r>
            <a:r>
              <a:rPr lang="en-US" altLang="ko-KR" sz="2000" smtClean="0"/>
              <a:t>. </a:t>
            </a:r>
            <a:r>
              <a:rPr lang="ko-KR" altLang="en-US" sz="2000" smtClean="0"/>
              <a:t>위 논문은 </a:t>
            </a:r>
            <a:r>
              <a:rPr lang="en-US" altLang="ko-KR" sz="2000" smtClean="0"/>
              <a:t>multi-attribute data stream discrete-event timing prediction</a:t>
            </a:r>
            <a:r>
              <a:rPr lang="ko-KR" altLang="en-US" sz="2000" smtClean="0"/>
              <a:t>을 이용한 더 정확</a:t>
            </a:r>
            <a:r>
              <a:rPr lang="ko-KR" altLang="en-US" sz="2000"/>
              <a:t>한</a:t>
            </a:r>
            <a:r>
              <a:rPr lang="ko-KR" altLang="en-US" sz="2000" smtClean="0"/>
              <a:t> 예측 모델을 제안한다</a:t>
            </a:r>
            <a:r>
              <a:rPr lang="en-US" altLang="ko-KR" sz="2000" smtClean="0"/>
              <a:t>.</a:t>
            </a:r>
          </a:p>
          <a:p>
            <a:pPr marL="0" indent="0">
              <a:buNone/>
            </a:pPr>
            <a:endParaRPr lang="en-US" altLang="ko-KR" sz="2000" smtClean="0"/>
          </a:p>
          <a:p>
            <a:r>
              <a:rPr lang="ko-KR" altLang="en-US" sz="2000" smtClean="0"/>
              <a:t>예시</a:t>
            </a:r>
            <a:endParaRPr lang="en-US" altLang="ko-KR" sz="2000" smtClean="0"/>
          </a:p>
          <a:p>
            <a:pPr marL="514350" indent="-514350">
              <a:buAutoNum type="arabicPeriod"/>
            </a:pPr>
            <a:r>
              <a:rPr lang="ko-KR" altLang="en-US" sz="2000" smtClean="0"/>
              <a:t>당뇨병 환자의 모니터링 및 관리</a:t>
            </a:r>
            <a:r>
              <a:rPr lang="en-US" altLang="ko-KR" sz="2000" smtClean="0"/>
              <a:t/>
            </a:r>
            <a:br>
              <a:rPr lang="en-US" altLang="ko-KR" sz="2000" smtClean="0"/>
            </a:br>
            <a:r>
              <a:rPr lang="en-US" altLang="ko-KR" sz="2000" smtClean="0"/>
              <a:t>:</a:t>
            </a:r>
            <a:r>
              <a:rPr lang="ko-KR" altLang="en-US" sz="2000" smtClean="0"/>
              <a:t>규칙적인 인슐린 용량</a:t>
            </a:r>
            <a:r>
              <a:rPr lang="en-US" altLang="ko-KR" sz="2000" smtClean="0"/>
              <a:t>, NPH </a:t>
            </a:r>
            <a:r>
              <a:rPr lang="ko-KR" altLang="en-US" sz="2000" smtClean="0"/>
              <a:t>용량</a:t>
            </a:r>
            <a:r>
              <a:rPr lang="en-US" altLang="ko-KR" sz="2000" smtClean="0"/>
              <a:t>, </a:t>
            </a:r>
            <a:r>
              <a:rPr lang="ko-KR" altLang="en-US" sz="2000" smtClean="0"/>
              <a:t>식전 또는 식후 혈당 측정</a:t>
            </a:r>
            <a:r>
              <a:rPr lang="en-US" altLang="ko-KR" sz="2000" smtClean="0"/>
              <a:t>, </a:t>
            </a:r>
            <a:r>
              <a:rPr lang="ko-KR" altLang="en-US" sz="2000" smtClean="0"/>
              <a:t>저혈당 증상과 같은 짧은 신호를 튜플로 간주</a:t>
            </a:r>
            <a:r>
              <a:rPr lang="en-US" altLang="ko-KR" sz="2000" smtClean="0"/>
              <a:t>,   </a:t>
            </a:r>
            <a:endParaRPr lang="en-US" altLang="ko-KR" sz="2000"/>
          </a:p>
          <a:p>
            <a:pPr marL="514350" indent="-514350">
              <a:buAutoNum type="arabicPeriod"/>
            </a:pPr>
            <a:r>
              <a:rPr lang="ko-KR" altLang="en-US" sz="2000" smtClean="0"/>
              <a:t>유정 및 가스정에서 바람직하지 않은 사건 예측</a:t>
            </a:r>
            <a:r>
              <a:rPr lang="en-US" altLang="ko-KR" sz="2000"/>
              <a:t/>
            </a:r>
            <a:br>
              <a:rPr lang="en-US" altLang="ko-KR" sz="2000"/>
            </a:br>
            <a:r>
              <a:rPr lang="en-US" altLang="ko-KR" sz="2000" smtClean="0"/>
              <a:t>:PDG</a:t>
            </a:r>
            <a:r>
              <a:rPr lang="ko-KR" altLang="en-US" sz="2000" smtClean="0"/>
              <a:t>의 압력</a:t>
            </a:r>
            <a:r>
              <a:rPr lang="en-US" altLang="ko-KR" sz="2000" smtClean="0"/>
              <a:t>, TPT</a:t>
            </a:r>
            <a:r>
              <a:rPr lang="ko-KR" altLang="en-US" sz="2000" smtClean="0"/>
              <a:t>에서의 온도와 압력 등</a:t>
            </a:r>
            <a:endParaRPr lang="en-US" altLang="ko-KR" sz="2000"/>
          </a:p>
          <a:p>
            <a:pPr marL="514350" indent="-514350">
              <a:buAutoNum type="arabicPeriod"/>
            </a:pPr>
            <a:r>
              <a:rPr lang="ko-KR" altLang="en-US" sz="2000" smtClean="0"/>
              <a:t>교통 영역에서의 사용</a:t>
            </a:r>
            <a:r>
              <a:rPr lang="en-US" altLang="ko-KR" sz="2000" smtClean="0"/>
              <a:t/>
            </a:r>
            <a:br>
              <a:rPr lang="en-US" altLang="ko-KR" sz="2000" smtClean="0"/>
            </a:br>
            <a:r>
              <a:rPr lang="en-US" altLang="ko-KR" sz="2000" smtClean="0"/>
              <a:t>:</a:t>
            </a:r>
            <a:r>
              <a:rPr lang="ko-KR" altLang="en-US" sz="2000" smtClean="0"/>
              <a:t>특정 위치에서의 차량 입출입 이벤트 수</a:t>
            </a:r>
            <a:endParaRPr lang="en-US" altLang="ko-KR" sz="2000" smtClean="0"/>
          </a:p>
        </p:txBody>
      </p:sp>
    </p:spTree>
    <p:extLst>
      <p:ext uri="{BB962C8B-B14F-4D97-AF65-F5344CB8AC3E}">
        <p14:creationId xmlns:p14="http://schemas.microsoft.com/office/powerpoint/2010/main" val="683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Requirements and Approach</a:t>
            </a:r>
            <a:endParaRPr lang="ko-KR" altLang="en-US"/>
          </a:p>
        </p:txBody>
      </p:sp>
      <p:sp>
        <p:nvSpPr>
          <p:cNvPr id="3" name="내용 개체 틀 2"/>
          <p:cNvSpPr>
            <a:spLocks noGrp="1"/>
          </p:cNvSpPr>
          <p:nvPr>
            <p:ph idx="1"/>
          </p:nvPr>
        </p:nvSpPr>
        <p:spPr/>
        <p:txBody>
          <a:bodyPr>
            <a:normAutofit/>
          </a:bodyPr>
          <a:lstStyle/>
          <a:p>
            <a:r>
              <a:rPr lang="en-US" altLang="ko-KR" sz="2400" smtClean="0"/>
              <a:t>Requirements</a:t>
            </a:r>
            <a:br>
              <a:rPr lang="en-US" altLang="ko-KR" sz="2400" smtClean="0"/>
            </a:br>
            <a:r>
              <a:rPr lang="ko-KR" altLang="en-US" sz="1800" smtClean="0"/>
              <a:t>다른 데이터 스트림 응용 프로그램 및 방법과 일관되게 예측 모델의 학습은 빠르고 실시간으로 수행되어야함</a:t>
            </a:r>
            <a:r>
              <a:rPr lang="en-US" altLang="ko-KR" sz="1800" smtClean="0"/>
              <a:t>, training</a:t>
            </a:r>
            <a:r>
              <a:rPr lang="ko-KR" altLang="en-US" sz="1800" smtClean="0"/>
              <a:t>은 이상적으로 가장 최근의 소량의 데이터만을 사용하여 모델의 학습과 훈련이 데이터 스트림의 모든 변화에 적응할 수 있도록 연속적으로 진행되어야함 </a:t>
            </a:r>
            <a:r>
              <a:rPr lang="en-US" altLang="ko-KR" sz="1800" smtClean="0"/>
              <a:t>(</a:t>
            </a:r>
            <a:r>
              <a:rPr lang="ko-KR" altLang="en-US" sz="1800" smtClean="0"/>
              <a:t>모든 데이터를 중앙서버로 전달하기 보다</a:t>
            </a:r>
            <a:r>
              <a:rPr lang="en-US" altLang="ko-KR" sz="1800" smtClean="0"/>
              <a:t>, </a:t>
            </a:r>
            <a:r>
              <a:rPr lang="ko-KR" altLang="en-US" sz="1800" smtClean="0"/>
              <a:t>바람직하지 않은 이벤트 모델 학습 및 예측은 각 장치 제자리 에서 수행</a:t>
            </a:r>
            <a:r>
              <a:rPr lang="en-US" altLang="ko-KR" sz="1800" smtClean="0"/>
              <a:t>)</a:t>
            </a:r>
          </a:p>
          <a:p>
            <a:pPr marL="0" indent="0">
              <a:buNone/>
            </a:pPr>
            <a:endParaRPr lang="en-US" altLang="ko-KR" sz="1400" smtClean="0"/>
          </a:p>
          <a:p>
            <a:r>
              <a:rPr lang="en-US" altLang="ko-KR" sz="2400" smtClean="0"/>
              <a:t>Novel Approach (Graph Embedding)</a:t>
            </a:r>
            <a:br>
              <a:rPr lang="en-US" altLang="ko-KR" sz="2400" smtClean="0"/>
            </a:br>
            <a:r>
              <a:rPr lang="ko-KR" altLang="en-US" sz="1800"/>
              <a:t>두개 이벤트 사이의 </a:t>
            </a:r>
            <a:r>
              <a:rPr lang="en-US" altLang="ko-KR" sz="1800"/>
              <a:t>timing </a:t>
            </a:r>
            <a:r>
              <a:rPr lang="ko-KR" altLang="en-US" sz="1800"/>
              <a:t>관계를 </a:t>
            </a:r>
            <a:r>
              <a:rPr lang="ko-KR" altLang="en-US" sz="1800" smtClean="0"/>
              <a:t>특징으로 </a:t>
            </a:r>
            <a:r>
              <a:rPr lang="ko-KR" altLang="en-US" sz="1800"/>
              <a:t>하는 지식그래프 생성</a:t>
            </a:r>
            <a:r>
              <a:rPr lang="en-US" altLang="ko-KR" sz="1800"/>
              <a:t>, </a:t>
            </a:r>
            <a:r>
              <a:rPr lang="ko-KR" altLang="en-US" sz="1800"/>
              <a:t>특정 시점에서 참으로 유지되는 이벤트를 특성화하는 </a:t>
            </a:r>
            <a:r>
              <a:rPr lang="en-US" altLang="ko-KR" sz="1800"/>
              <a:t>“active state” </a:t>
            </a:r>
            <a:r>
              <a:rPr lang="ko-KR" altLang="en-US" sz="1800"/>
              <a:t>개념을 도입</a:t>
            </a:r>
            <a:r>
              <a:rPr lang="en-US" altLang="ko-KR" sz="1800"/>
              <a:t>, timing </a:t>
            </a:r>
            <a:r>
              <a:rPr lang="ko-KR" altLang="en-US" sz="1800"/>
              <a:t>지식 그래프의 각 활성 세트와 연관된 임시노드를 </a:t>
            </a:r>
            <a:r>
              <a:rPr lang="ko-KR" altLang="en-US" sz="1800" smtClean="0"/>
              <a:t>임베딩시 도입</a:t>
            </a:r>
            <a:r>
              <a:rPr lang="en-US" altLang="ko-KR" sz="1800" smtClean="0"/>
              <a:t>,</a:t>
            </a:r>
            <a:r>
              <a:rPr lang="ko-KR" altLang="en-US" sz="1800" smtClean="0"/>
              <a:t> </a:t>
            </a:r>
            <a:r>
              <a:rPr lang="en-US" altLang="ko-KR" sz="1800" smtClean="0"/>
              <a:t>tf-idf</a:t>
            </a:r>
            <a:r>
              <a:rPr lang="ko-KR" altLang="en-US" sz="1800" smtClean="0"/>
              <a:t>를 사용해서 상위 </a:t>
            </a:r>
            <a:r>
              <a:rPr lang="en-US" altLang="ko-KR" sz="1800" smtClean="0"/>
              <a:t>k</a:t>
            </a:r>
            <a:r>
              <a:rPr lang="ko-KR" altLang="en-US" sz="1800" smtClean="0"/>
              <a:t>개의 관련 이벤트를 그래프의 노드로 학습하는 </a:t>
            </a:r>
            <a:r>
              <a:rPr lang="en-US" altLang="ko-KR" sz="1800" smtClean="0"/>
              <a:t>one-pass algorithm</a:t>
            </a:r>
            <a:r>
              <a:rPr lang="ko-KR" altLang="en-US" sz="1800" smtClean="0"/>
              <a:t>을 도입</a:t>
            </a:r>
            <a:r>
              <a:rPr lang="en-US" altLang="ko-KR" sz="1800" smtClean="0"/>
              <a:t>, Rademacher complexity theory</a:t>
            </a:r>
            <a:r>
              <a:rPr lang="ko-KR" altLang="en-US" sz="1800" smtClean="0"/>
              <a:t>를 통해 오차범위 예측</a:t>
            </a:r>
            <a:r>
              <a:rPr lang="en-US" altLang="ko-KR" sz="1800" smtClean="0"/>
              <a:t> </a:t>
            </a:r>
            <a:endParaRPr lang="en-US" altLang="ko-KR" sz="1800"/>
          </a:p>
          <a:p>
            <a:pPr marL="0" indent="0">
              <a:buNone/>
            </a:pPr>
            <a:endParaRPr lang="en-US" altLang="ko-KR" sz="2000" smtClean="0"/>
          </a:p>
          <a:p>
            <a:pPr marL="0" indent="0">
              <a:buNone/>
            </a:pPr>
            <a:endParaRPr lang="ko-KR" altLang="en-US" sz="1800"/>
          </a:p>
        </p:txBody>
      </p:sp>
    </p:spTree>
    <p:extLst>
      <p:ext uri="{BB962C8B-B14F-4D97-AF65-F5344CB8AC3E}">
        <p14:creationId xmlns:p14="http://schemas.microsoft.com/office/powerpoint/2010/main" val="20886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Requirements and Approach</a:t>
            </a:r>
            <a:endParaRPr lang="ko-KR" altLang="en-US"/>
          </a:p>
        </p:txBody>
      </p:sp>
      <p:sp>
        <p:nvSpPr>
          <p:cNvPr id="3" name="내용 개체 틀 2"/>
          <p:cNvSpPr>
            <a:spLocks noGrp="1"/>
          </p:cNvSpPr>
          <p:nvPr>
            <p:ph idx="1"/>
          </p:nvPr>
        </p:nvSpPr>
        <p:spPr/>
        <p:txBody>
          <a:bodyPr>
            <a:normAutofit/>
          </a:bodyPr>
          <a:lstStyle/>
          <a:p>
            <a:r>
              <a:rPr lang="en-US" altLang="ko-KR" sz="2400" smtClean="0"/>
              <a:t>Efficiency of the proposed algorithms</a:t>
            </a:r>
            <a:br>
              <a:rPr lang="en-US" altLang="ko-KR" sz="2400" smtClean="0"/>
            </a:br>
            <a:r>
              <a:rPr lang="en-US" altLang="ko-KR" sz="1800" smtClean="0"/>
              <a:t>1. fast decrease and convergence of the loss function value for our attention-based ephemeral node embedding after around 50 epochs</a:t>
            </a:r>
            <a:r>
              <a:rPr lang="en-US" altLang="ko-KR" sz="1800"/>
              <a:t/>
            </a:r>
            <a:br>
              <a:rPr lang="en-US" altLang="ko-KR" sz="1800"/>
            </a:br>
            <a:r>
              <a:rPr lang="en-US" altLang="ko-KR" sz="1800" smtClean="0"/>
              <a:t>2. overall throughput is over one thousand to sixty thousand tuples per second</a:t>
            </a:r>
            <a:br>
              <a:rPr lang="en-US" altLang="ko-KR" sz="1800" smtClean="0"/>
            </a:br>
            <a:r>
              <a:rPr lang="en-US" altLang="ko-KR" sz="1800" smtClean="0"/>
              <a:t>3. trained model also achieves high precision and recall values for event timing predictions</a:t>
            </a:r>
            <a:br>
              <a:rPr lang="en-US" altLang="ko-KR" sz="1800" smtClean="0"/>
            </a:br>
            <a:r>
              <a:rPr lang="en-US" altLang="ko-KR" sz="1800" smtClean="0"/>
              <a:t/>
            </a:r>
            <a:br>
              <a:rPr lang="en-US" altLang="ko-KR" sz="1800" smtClean="0"/>
            </a:br>
            <a:r>
              <a:rPr lang="en-US" altLang="ko-KR" sz="1800" smtClean="0"/>
              <a:t>Details are explained in the later Chapter…</a:t>
            </a:r>
          </a:p>
        </p:txBody>
      </p:sp>
    </p:spTree>
    <p:extLst>
      <p:ext uri="{BB962C8B-B14F-4D97-AF65-F5344CB8AC3E}">
        <p14:creationId xmlns:p14="http://schemas.microsoft.com/office/powerpoint/2010/main" val="393156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PROBLEM STATEMENT</a:t>
            </a:r>
            <a:endParaRPr lang="ko-KR" altLang="en-US"/>
          </a:p>
        </p:txBody>
      </p:sp>
      <p:sp>
        <p:nvSpPr>
          <p:cNvPr id="3" name="내용 개체 틀 2"/>
          <p:cNvSpPr>
            <a:spLocks noGrp="1"/>
          </p:cNvSpPr>
          <p:nvPr>
            <p:ph idx="1"/>
          </p:nvPr>
        </p:nvSpPr>
        <p:spPr>
          <a:xfrm>
            <a:off x="532809" y="1196752"/>
            <a:ext cx="8229600" cy="4525963"/>
          </a:xfrm>
        </p:spPr>
        <p:txBody>
          <a:bodyPr/>
          <a:lstStyle/>
          <a:p>
            <a:r>
              <a:rPr lang="en-US" altLang="ko-KR" smtClean="0"/>
              <a:t>Problem Formulation  </a:t>
            </a:r>
            <a:endParaRPr lang="en-US" altLang="ko-KR"/>
          </a:p>
          <a:p>
            <a:endParaRPr lang="en-US" altLang="ko-KR" smtClean="0"/>
          </a:p>
          <a:p>
            <a:endParaRPr lang="en-US" altLang="ko-KR" smtClean="0"/>
          </a:p>
          <a:p>
            <a:r>
              <a:rPr lang="en-US" altLang="ko-KR" smtClean="0"/>
              <a:t>Preliminaries</a:t>
            </a:r>
            <a:br>
              <a:rPr lang="en-US" altLang="ko-KR" smtClean="0"/>
            </a:br>
            <a:r>
              <a:rPr lang="en-US" altLang="ko-KR" sz="1800" smtClean="0"/>
              <a:t>Knowledge Graph : fact is represented as a triple (subject, relationship, object)</a:t>
            </a:r>
            <a:br>
              <a:rPr lang="en-US" altLang="ko-KR" sz="1800" smtClean="0"/>
            </a:br>
            <a:r>
              <a:rPr lang="en-US" altLang="ko-KR" sz="1800" smtClean="0"/>
              <a:t>Knowwledge Graph Embedding : automatic latent feature extraction and  dimensionality reduction (</a:t>
            </a:r>
            <a:r>
              <a:rPr lang="en-US" altLang="ko-KR" sz="1800" b="1" smtClean="0"/>
              <a:t>TransE</a:t>
            </a:r>
            <a:r>
              <a:rPr lang="en-US" altLang="ko-KR" sz="1800" smtClean="0"/>
              <a:t> as the translational distance models)</a:t>
            </a:r>
          </a:p>
          <a:p>
            <a:endParaRPr lang="en-US" altLang="ko-KR"/>
          </a:p>
          <a:p>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76" y="1700808"/>
            <a:ext cx="46577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588863"/>
            <a:ext cx="2399977" cy="215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456" y="4574016"/>
            <a:ext cx="3198736" cy="222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36101" y="1315075"/>
            <a:ext cx="350039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1200" smtClean="0"/>
              <a:t>An </a:t>
            </a:r>
            <a:r>
              <a:rPr lang="en-US" altLang="ko-KR" sz="1200" i="1"/>
              <a:t>event</a:t>
            </a:r>
            <a:r>
              <a:rPr lang="en-US" altLang="ko-KR" sz="1200"/>
              <a:t> at time </a:t>
            </a:r>
            <a:r>
              <a:rPr lang="en-US" altLang="ko-KR" sz="1200" i="1"/>
              <a:t>ti</a:t>
            </a:r>
            <a:r>
              <a:rPr lang="en-US" altLang="ko-KR" sz="1200"/>
              <a:t> is a Boolean predicate over the record </a:t>
            </a:r>
            <a:r>
              <a:rPr lang="en-US" altLang="ko-KR" sz="1200" i="1"/>
              <a:t>ri, </a:t>
            </a:r>
            <a:r>
              <a:rPr lang="en-US" altLang="ko-KR" sz="1200"/>
              <a:t>involving one or more a</a:t>
            </a:r>
            <a:r>
              <a:rPr lang="en-US" altLang="ko-KR" sz="1200" smtClean="0"/>
              <a:t>ttributes </a:t>
            </a:r>
            <a:r>
              <a:rPr lang="en-US" altLang="ko-KR" sz="1200"/>
              <a:t>of </a:t>
            </a:r>
            <a:r>
              <a:rPr lang="en-US" altLang="ko-KR" sz="1200" i="1"/>
              <a:t>ri. </a:t>
            </a:r>
            <a:endParaRPr lang="ko-KR" altLang="en-US" sz="1200" i="1"/>
          </a:p>
        </p:txBody>
      </p:sp>
      <p:sp>
        <p:nvSpPr>
          <p:cNvPr id="8" name="TextBox 7"/>
          <p:cNvSpPr txBox="1"/>
          <p:nvPr/>
        </p:nvSpPr>
        <p:spPr>
          <a:xfrm>
            <a:off x="878376" y="1923499"/>
            <a:ext cx="7726072" cy="1200329"/>
          </a:xfrm>
          <a:prstGeom prst="rect">
            <a:avLst/>
          </a:prstGeom>
          <a:noFill/>
        </p:spPr>
        <p:txBody>
          <a:bodyPr wrap="square" rtlCol="0">
            <a:spAutoFit/>
          </a:bodyPr>
          <a:lstStyle/>
          <a:p>
            <a:r>
              <a:rPr lang="en-US" altLang="ko-KR" smtClean="0"/>
              <a:t>: event </a:t>
            </a:r>
            <a:r>
              <a:rPr lang="en-US" altLang="ko-KR" i="1"/>
              <a:t>e</a:t>
            </a:r>
            <a:r>
              <a:rPr lang="en-US" altLang="ko-KR"/>
              <a:t> will occur soon aer </a:t>
            </a:r>
            <a:r>
              <a:rPr lang="en-US" altLang="ko-KR" i="1"/>
              <a:t>r ∗</a:t>
            </a:r>
            <a:r>
              <a:rPr lang="en-US" altLang="ko-KR"/>
              <a:t> (or </a:t>
            </a:r>
            <a:r>
              <a:rPr lang="en-US" altLang="ko-KR" i="1"/>
              <a:t>t ∗ </a:t>
            </a:r>
            <a:r>
              <a:rPr lang="en-US" altLang="ko-KR"/>
              <a:t>) if it is </a:t>
            </a:r>
            <a:r>
              <a:rPr lang="en-US" altLang="ko-KR" b="1"/>
              <a:t>true</a:t>
            </a:r>
            <a:r>
              <a:rPr lang="en-US" altLang="ko-KR"/>
              <a:t> in record (</a:t>
            </a:r>
            <a:r>
              <a:rPr lang="en-US" altLang="ko-KR" i="1"/>
              <a:t>ri, ti</a:t>
            </a:r>
            <a:r>
              <a:rPr lang="en-US" altLang="ko-KR"/>
              <a:t>) and 0 &lt; </a:t>
            </a:r>
            <a:r>
              <a:rPr lang="en-US" altLang="ko-KR" i="1"/>
              <a:t>ti</a:t>
            </a:r>
            <a:r>
              <a:rPr lang="en-US" altLang="ko-KR"/>
              <a:t> </a:t>
            </a:r>
            <a:r>
              <a:rPr lang="en-US" altLang="ko-KR" i="1"/>
              <a:t>− t ∗ </a:t>
            </a:r>
            <a:r>
              <a:rPr lang="en-US" altLang="ko-KR"/>
              <a:t>&lt; </a:t>
            </a:r>
            <a:r>
              <a:rPr lang="en-US" altLang="ko-KR" i="1"/>
              <a:t>δ1</a:t>
            </a:r>
            <a:r>
              <a:rPr lang="en-US" altLang="ko-KR"/>
              <a:t>, for a (small) constant value </a:t>
            </a:r>
            <a:r>
              <a:rPr lang="en-US" altLang="ko-KR" i="1"/>
              <a:t>δ1</a:t>
            </a:r>
            <a:r>
              <a:rPr lang="en-US" altLang="ko-KR"/>
              <a:t>. On the other hand, if e is </a:t>
            </a:r>
            <a:r>
              <a:rPr lang="en-US" altLang="ko-KR" b="1"/>
              <a:t>false</a:t>
            </a:r>
            <a:r>
              <a:rPr lang="en-US" altLang="ko-KR"/>
              <a:t> in each record (</a:t>
            </a:r>
            <a:r>
              <a:rPr lang="en-US" altLang="ko-KR" i="1"/>
              <a:t>ri, ti</a:t>
            </a:r>
            <a:r>
              <a:rPr lang="en-US" altLang="ko-KR"/>
              <a:t>) for </a:t>
            </a:r>
            <a:r>
              <a:rPr lang="en-US" altLang="ko-KR" i="1"/>
              <a:t>ti</a:t>
            </a:r>
            <a:r>
              <a:rPr lang="en-US" altLang="ko-KR"/>
              <a:t> ≤ </a:t>
            </a:r>
            <a:r>
              <a:rPr lang="en-US" altLang="ko-KR" i="1"/>
              <a:t>t ∗ </a:t>
            </a:r>
            <a:r>
              <a:rPr lang="en-US" altLang="ko-KR"/>
              <a:t>+ </a:t>
            </a:r>
            <a:r>
              <a:rPr lang="en-US" altLang="ko-KR" i="1"/>
              <a:t>δ2</a:t>
            </a:r>
            <a:r>
              <a:rPr lang="en-US" altLang="ko-KR"/>
              <a:t> (where </a:t>
            </a:r>
            <a:r>
              <a:rPr lang="en-US" altLang="ko-KR" i="1" smtClean="0"/>
              <a:t>δ2</a:t>
            </a:r>
            <a:r>
              <a:rPr lang="en-US" altLang="ko-KR" smtClean="0"/>
              <a:t> &gt; </a:t>
            </a:r>
            <a:r>
              <a:rPr lang="en-US" altLang="ko-KR" i="1" smtClean="0"/>
              <a:t>δ1</a:t>
            </a:r>
            <a:r>
              <a:rPr lang="en-US" altLang="ko-KR" smtClean="0"/>
              <a:t> is </a:t>
            </a:r>
            <a:r>
              <a:rPr lang="en-US" altLang="ko-KR"/>
              <a:t>a constant), we say that e happens long aer </a:t>
            </a:r>
            <a:r>
              <a:rPr lang="en-US" altLang="ko-KR" i="1"/>
              <a:t>r ∗</a:t>
            </a:r>
            <a:r>
              <a:rPr lang="en-US" altLang="ko-KR"/>
              <a:t> (or </a:t>
            </a:r>
            <a:r>
              <a:rPr lang="en-US" altLang="ko-KR" i="1"/>
              <a:t>t ∗</a:t>
            </a:r>
            <a:r>
              <a:rPr lang="en-US" altLang="ko-KR"/>
              <a:t> ).</a:t>
            </a:r>
            <a:endParaRPr lang="ko-KR" altLang="en-US" i="1"/>
          </a:p>
        </p:txBody>
      </p:sp>
      <p:sp>
        <p:nvSpPr>
          <p:cNvPr id="9" name="TextBox 8"/>
          <p:cNvSpPr txBox="1"/>
          <p:nvPr/>
        </p:nvSpPr>
        <p:spPr>
          <a:xfrm>
            <a:off x="6815489" y="2889810"/>
            <a:ext cx="222100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1200" i="1" smtClean="0"/>
              <a:t>δ1</a:t>
            </a:r>
            <a:r>
              <a:rPr lang="en-US" altLang="ko-KR" sz="1200"/>
              <a:t>,</a:t>
            </a:r>
            <a:r>
              <a:rPr lang="en-US" altLang="ko-KR" sz="1200" smtClean="0"/>
              <a:t> </a:t>
            </a:r>
            <a:r>
              <a:rPr lang="en-US" altLang="ko-KR" sz="1200" i="1" smtClean="0"/>
              <a:t>δ2 </a:t>
            </a:r>
            <a:r>
              <a:rPr lang="en-US" altLang="ko-KR" sz="1200" smtClean="0"/>
              <a:t>are event timing gaps(count-based or time-based)</a:t>
            </a:r>
            <a:endParaRPr lang="ko-KR" altLang="en-US" sz="120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4697009"/>
            <a:ext cx="2811654"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3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4567100" cy="325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normAutofit fontScale="90000"/>
          </a:bodyPr>
          <a:lstStyle/>
          <a:p>
            <a:r>
              <a:rPr lang="en-US" altLang="ko-KR" smtClean="0"/>
              <a:t>EVENT-TIMING GRAPHS AND STATE-BASED EMBEDDING</a:t>
            </a:r>
            <a:endParaRPr lang="ko-KR" altLang="en-US"/>
          </a:p>
        </p:txBody>
      </p:sp>
      <p:sp>
        <p:nvSpPr>
          <p:cNvPr id="3" name="내용 개체 틀 2"/>
          <p:cNvSpPr>
            <a:spLocks noGrp="1"/>
          </p:cNvSpPr>
          <p:nvPr>
            <p:ph idx="1"/>
          </p:nvPr>
        </p:nvSpPr>
        <p:spPr>
          <a:xfrm>
            <a:off x="308284" y="4437112"/>
            <a:ext cx="4258816" cy="2497849"/>
          </a:xfrm>
        </p:spPr>
        <p:txBody>
          <a:bodyPr>
            <a:normAutofit/>
          </a:bodyPr>
          <a:lstStyle/>
          <a:p>
            <a:pPr marL="0" indent="0">
              <a:buNone/>
            </a:pPr>
            <a:r>
              <a:rPr lang="ko-KR" altLang="en-US" sz="1600" smtClean="0"/>
              <a:t>여러 주요 관련 이벤트</a:t>
            </a:r>
            <a:r>
              <a:rPr lang="en-US" altLang="ko-KR" sz="1600" smtClean="0"/>
              <a:t>(target event</a:t>
            </a:r>
            <a:r>
              <a:rPr lang="ko-KR" altLang="en-US" sz="1600" smtClean="0"/>
              <a:t>관점에서</a:t>
            </a:r>
            <a:r>
              <a:rPr lang="en-US" altLang="ko-KR" sz="1600" smtClean="0"/>
              <a:t>)</a:t>
            </a:r>
            <a:r>
              <a:rPr lang="ko-KR" altLang="en-US" sz="1600" smtClean="0"/>
              <a:t>를 </a:t>
            </a:r>
            <a:r>
              <a:rPr lang="en-US" altLang="ko-KR" sz="1600" smtClean="0"/>
              <a:t>vertices V</a:t>
            </a:r>
            <a:r>
              <a:rPr lang="ko-KR" altLang="en-US" sz="1600" smtClean="0"/>
              <a:t>으로 표현</a:t>
            </a:r>
            <a:r>
              <a:rPr lang="en-US" altLang="ko-KR" sz="1600"/>
              <a:t/>
            </a:r>
            <a:br>
              <a:rPr lang="en-US" altLang="ko-KR" sz="1600"/>
            </a:br>
            <a:r>
              <a:rPr lang="en-US" altLang="ko-KR" sz="1600" smtClean="0"/>
              <a:t>timing </a:t>
            </a:r>
            <a:r>
              <a:rPr lang="ko-KR" altLang="en-US" sz="1600" smtClean="0"/>
              <a:t>관계를 </a:t>
            </a:r>
            <a:r>
              <a:rPr lang="en-US" altLang="ko-KR" sz="1600" smtClean="0"/>
              <a:t>edges E</a:t>
            </a:r>
            <a:r>
              <a:rPr lang="ko-KR" altLang="en-US" sz="1600" smtClean="0"/>
              <a:t>로 표현</a:t>
            </a:r>
            <a:r>
              <a:rPr lang="en-US" altLang="ko-KR" sz="1600" smtClean="0"/>
              <a:t/>
            </a:r>
            <a:br>
              <a:rPr lang="en-US" altLang="ko-KR" sz="1600" smtClean="0"/>
            </a:br>
            <a:r>
              <a:rPr lang="en-US" altLang="ko-KR" sz="1600" smtClean="0"/>
              <a:t>-&gt; edge(event u, v)</a:t>
            </a:r>
            <a:r>
              <a:rPr lang="ko-KR" altLang="en-US" sz="1600" smtClean="0"/>
              <a:t>는 총 두가지의    타입 중에 하나</a:t>
            </a:r>
            <a:r>
              <a:rPr lang="en-US" altLang="ko-KR" sz="1600" smtClean="0"/>
              <a:t/>
            </a:r>
            <a:br>
              <a:rPr lang="en-US" altLang="ko-KR" sz="1600" smtClean="0"/>
            </a:br>
            <a:r>
              <a:rPr lang="en-US" altLang="ko-KR" sz="1600" smtClean="0"/>
              <a:t>    r1 = soon after, r2 = long after</a:t>
            </a:r>
            <a:endParaRPr lang="en-US" altLang="ko-KR" sz="2000" b="1"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32" y="3789040"/>
            <a:ext cx="405645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56792"/>
            <a:ext cx="2882245"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9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Graph Building Algorithm</a:t>
            </a:r>
            <a:endParaRPr lang="ko-KR" altLang="en-US"/>
          </a:p>
        </p:txBody>
      </p:sp>
      <p:sp>
        <p:nvSpPr>
          <p:cNvPr id="4" name="TextBox 3"/>
          <p:cNvSpPr txBox="1"/>
          <p:nvPr/>
        </p:nvSpPr>
        <p:spPr>
          <a:xfrm>
            <a:off x="179512" y="1484784"/>
            <a:ext cx="8856984" cy="1477328"/>
          </a:xfrm>
          <a:prstGeom prst="rect">
            <a:avLst/>
          </a:prstGeom>
          <a:noFill/>
        </p:spPr>
        <p:txBody>
          <a:bodyPr wrap="square" rtlCol="0">
            <a:spAutoFit/>
          </a:bodyPr>
          <a:lstStyle/>
          <a:p>
            <a:pPr marL="342900" indent="-342900">
              <a:buAutoNum type="arabicPeriod"/>
            </a:pPr>
            <a:r>
              <a:rPr lang="en-US" altLang="ko-KR" smtClean="0"/>
              <a:t>Parse the training data window of stream </a:t>
            </a:r>
            <a:r>
              <a:rPr lang="en-US" altLang="ko-KR" i="1" smtClean="0"/>
              <a:t>S </a:t>
            </a:r>
            <a:r>
              <a:rPr lang="en-US" altLang="ko-KR" smtClean="0"/>
              <a:t>only once and construct graph </a:t>
            </a:r>
            <a:r>
              <a:rPr lang="en-US" altLang="ko-KR" i="1" smtClean="0"/>
              <a:t>GS</a:t>
            </a:r>
          </a:p>
          <a:p>
            <a:pPr marL="342900" indent="-342900">
              <a:buAutoNum type="arabicPeriod"/>
            </a:pPr>
            <a:r>
              <a:rPr lang="en-US" altLang="ko-KR" smtClean="0"/>
              <a:t>The</a:t>
            </a:r>
            <a:r>
              <a:rPr lang="en-US" altLang="ko-KR" i="1" smtClean="0"/>
              <a:t> r1 </a:t>
            </a:r>
            <a:r>
              <a:rPr lang="en-US" altLang="ko-KR" smtClean="0"/>
              <a:t>and </a:t>
            </a:r>
            <a:r>
              <a:rPr lang="en-US" altLang="ko-KR" i="1" smtClean="0"/>
              <a:t>r2</a:t>
            </a:r>
            <a:r>
              <a:rPr lang="en-US" altLang="ko-KR" smtClean="0"/>
              <a:t> relationship-type edges(target edges) are added to </a:t>
            </a:r>
            <a:r>
              <a:rPr lang="en-US" altLang="ko-KR" i="1" smtClean="0"/>
              <a:t>GS</a:t>
            </a:r>
          </a:p>
          <a:p>
            <a:pPr marL="342900" indent="-342900">
              <a:buAutoNum type="arabicPeriod"/>
            </a:pPr>
            <a:r>
              <a:rPr lang="en-US" altLang="ko-KR" smtClean="0"/>
              <a:t>If algorithm is performed in real time and time remaining, the real-time embeedding is performed over non-target edges (reservoir sampling).</a:t>
            </a:r>
            <a:br>
              <a:rPr lang="en-US" altLang="ko-KR" smtClean="0"/>
            </a:br>
            <a:r>
              <a:rPr lang="en-US" altLang="ko-KR" smtClean="0"/>
              <a:t>(blue edges -&gt; red edges)</a:t>
            </a:r>
            <a:endParaRPr lang="en-US" altLang="ko-K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412971"/>
            <a:ext cx="4567100" cy="325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타원 2"/>
          <p:cNvSpPr/>
          <p:nvPr/>
        </p:nvSpPr>
        <p:spPr>
          <a:xfrm>
            <a:off x="1547664" y="3917027"/>
            <a:ext cx="432048" cy="43204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6" name="TextBox 5"/>
          <p:cNvSpPr txBox="1"/>
          <p:nvPr/>
        </p:nvSpPr>
        <p:spPr>
          <a:xfrm>
            <a:off x="107504" y="3994551"/>
            <a:ext cx="1461426" cy="276999"/>
          </a:xfrm>
          <a:prstGeom prst="rect">
            <a:avLst/>
          </a:prstGeom>
          <a:noFill/>
        </p:spPr>
        <p:txBody>
          <a:bodyPr wrap="none" rtlCol="0">
            <a:spAutoFit/>
          </a:bodyPr>
          <a:lstStyle/>
          <a:p>
            <a:r>
              <a:rPr lang="en-US" altLang="ko-KR" sz="1200" b="1" smtClean="0">
                <a:solidFill>
                  <a:srgbClr val="FF0000"/>
                </a:solidFill>
              </a:rPr>
              <a:t>Non-target event</a:t>
            </a:r>
            <a:endParaRPr lang="ko-KR" altLang="en-US" sz="1200" b="1">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770" y="4437112"/>
            <a:ext cx="4381500" cy="184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9512" y="2962112"/>
            <a:ext cx="8948600" cy="830997"/>
          </a:xfrm>
          <a:prstGeom prst="rect">
            <a:avLst/>
          </a:prstGeom>
          <a:noFill/>
        </p:spPr>
        <p:txBody>
          <a:bodyPr wrap="square" rtlCol="0">
            <a:spAutoFit/>
          </a:bodyPr>
          <a:lstStyle/>
          <a:p>
            <a:r>
              <a:rPr lang="en-US" altLang="ko-KR" sz="1200" smtClean="0"/>
              <a:t>We </a:t>
            </a:r>
            <a:r>
              <a:rPr lang="en-US" altLang="ko-KR" sz="1200"/>
              <a:t>maintain a queue of active sets Qa from “now” (time </a:t>
            </a:r>
            <a:r>
              <a:rPr lang="en-US" altLang="ko-KR" sz="1200" smtClean="0"/>
              <a:t>t) </a:t>
            </a:r>
            <a:r>
              <a:rPr lang="en-US" altLang="ko-KR" sz="1200"/>
              <a:t>back in time up to length δ2. In addition, we also maintain a set of events Eold that has not appeared for at least δ2 </a:t>
            </a:r>
            <a:r>
              <a:rPr lang="en-US" altLang="ko-KR" sz="1200" smtClean="0"/>
              <a:t>time. </a:t>
            </a:r>
            <a:r>
              <a:rPr lang="en-US" altLang="ko-KR" sz="1200"/>
              <a:t>Then, as soon as an active set in Qa is δ2 old, we remove it from Qa and create r2 edges, one to each event in Eold. Furthermore, when the current tuple at time t (now) joins Qa, we also create r1 edges from each active set within δ1 back in time to each event in the current tuple.</a:t>
            </a:r>
            <a:endParaRPr lang="ko-KR" altLang="en-US" sz="1200"/>
          </a:p>
        </p:txBody>
      </p:sp>
    </p:spTree>
    <p:extLst>
      <p:ext uri="{BB962C8B-B14F-4D97-AF65-F5344CB8AC3E}">
        <p14:creationId xmlns:p14="http://schemas.microsoft.com/office/powerpoint/2010/main" val="208276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Algorithm 1: BuildEventOrderGraph</a:t>
            </a:r>
            <a:endParaRPr lang="ko-KR" alt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783"/>
          <a:stretch/>
        </p:blipFill>
        <p:spPr bwMode="auto">
          <a:xfrm>
            <a:off x="467544" y="1700808"/>
            <a:ext cx="4036870" cy="480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내용 개체 틀 2"/>
          <p:cNvSpPr txBox="1">
            <a:spLocks/>
          </p:cNvSpPr>
          <p:nvPr/>
        </p:nvSpPr>
        <p:spPr>
          <a:xfrm>
            <a:off x="4624536" y="1584830"/>
            <a:ext cx="4258816" cy="4773684"/>
          </a:xfrm>
          <a:prstGeom prst="rect">
            <a:avLst/>
          </a:prstGeom>
        </p:spPr>
        <p:txBody>
          <a:bodyPr vert="horz" lIns="91440" tIns="45720" rIns="91440" bIns="45720" rtlCol="0">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Arial" pitchFamily="34" charset="0"/>
              <a:buNone/>
            </a:pPr>
            <a:r>
              <a:rPr lang="en-US" altLang="ko-KR" sz="1600"/>
              <a:t>Line 1: initialize the last time of occurrence</a:t>
            </a:r>
          </a:p>
          <a:p>
            <a:pPr marL="0" indent="0">
              <a:lnSpc>
                <a:spcPct val="120000"/>
              </a:lnSpc>
              <a:buFont typeface="Arial" pitchFamily="34" charset="0"/>
              <a:buNone/>
            </a:pPr>
            <a:r>
              <a:rPr lang="en-US" altLang="ko-KR" sz="1600"/>
              <a:t>Line 2: initalize a set that stores old </a:t>
            </a:r>
            <a:r>
              <a:rPr lang="en-US" altLang="ko-KR" sz="1600" smtClean="0"/>
              <a:t>events</a:t>
            </a:r>
          </a:p>
          <a:p>
            <a:pPr marL="0" indent="0">
              <a:lnSpc>
                <a:spcPct val="120000"/>
              </a:lnSpc>
              <a:buFont typeface="Arial" pitchFamily="34" charset="0"/>
              <a:buNone/>
            </a:pPr>
            <a:r>
              <a:rPr lang="en-US" altLang="ko-KR" sz="1600" smtClean="0"/>
              <a:t>Line 3-16: continuous and incremental parsing of the stream over sliding windows and deposits r1 and r2 edge information to the edge pool</a:t>
            </a:r>
          </a:p>
          <a:p>
            <a:pPr marL="0" indent="0">
              <a:lnSpc>
                <a:spcPct val="120000"/>
              </a:lnSpc>
              <a:buFont typeface="Arial" pitchFamily="34" charset="0"/>
              <a:buNone/>
            </a:pPr>
            <a:r>
              <a:rPr lang="en-US" altLang="ko-KR" sz="1600" smtClean="0"/>
              <a:t>----------------------------------------------------</a:t>
            </a:r>
          </a:p>
          <a:p>
            <a:pPr marL="0" indent="0">
              <a:lnSpc>
                <a:spcPct val="120000"/>
              </a:lnSpc>
              <a:buFont typeface="Arial" pitchFamily="34" charset="0"/>
              <a:buNone/>
            </a:pPr>
            <a:r>
              <a:rPr lang="en-US" altLang="ko-KR" sz="1600" smtClean="0"/>
              <a:t>Line 4: get the active set</a:t>
            </a:r>
          </a:p>
          <a:p>
            <a:pPr marL="0" indent="0">
              <a:lnSpc>
                <a:spcPct val="120000"/>
              </a:lnSpc>
              <a:buFont typeface="Arial" pitchFamily="34" charset="0"/>
              <a:buNone/>
            </a:pPr>
            <a:r>
              <a:rPr lang="en-US" altLang="ko-KR" sz="1600" smtClean="0"/>
              <a:t>Line 5-7: update each of these active events’ last occurrence time and remove it from the old set</a:t>
            </a:r>
          </a:p>
          <a:p>
            <a:pPr marL="0" indent="0">
              <a:lnSpc>
                <a:spcPct val="120000"/>
              </a:lnSpc>
              <a:buNone/>
            </a:pPr>
            <a:r>
              <a:rPr lang="en-US" altLang="ko-KR" sz="1600" smtClean="0"/>
              <a:t>Line 8: add the active set to a queue, trim the queue when an event is over </a:t>
            </a:r>
            <a:r>
              <a:rPr lang="el-GR" altLang="ko-KR" sz="1400" smtClean="0"/>
              <a:t>δ2 </a:t>
            </a:r>
            <a:r>
              <a:rPr lang="en-US" altLang="ko-KR" sz="1600"/>
              <a:t>old </a:t>
            </a:r>
            <a:endParaRPr lang="en-US" altLang="ko-KR" sz="1600" smtClean="0"/>
          </a:p>
          <a:p>
            <a:pPr marL="0" indent="0">
              <a:lnSpc>
                <a:spcPct val="120000"/>
              </a:lnSpc>
              <a:buNone/>
            </a:pPr>
            <a:r>
              <a:rPr lang="en-US" altLang="ko-KR" sz="1600" smtClean="0"/>
              <a:t>Line 12-14: trim an active set from the queue if it is over</a:t>
            </a:r>
            <a:r>
              <a:rPr lang="en-US" altLang="ko-KR" sz="1600"/>
              <a:t> </a:t>
            </a:r>
            <a:r>
              <a:rPr lang="el-GR" altLang="ko-KR" sz="1400"/>
              <a:t>δ2 </a:t>
            </a:r>
            <a:r>
              <a:rPr lang="en-US" altLang="ko-KR" sz="1600" smtClean="0"/>
              <a:t>old, add the corresponding r2 edges to each old event in Eold. </a:t>
            </a:r>
          </a:p>
          <a:p>
            <a:pPr marL="0" indent="0">
              <a:lnSpc>
                <a:spcPct val="120000"/>
              </a:lnSpc>
              <a:buNone/>
            </a:pPr>
            <a:r>
              <a:rPr lang="en-US" altLang="ko-KR" sz="1600" smtClean="0"/>
              <a:t>Line 15-16: add the r1 edges from each recent active set(within </a:t>
            </a:r>
            <a:r>
              <a:rPr lang="en-US" altLang="ko-KR" sz="1600"/>
              <a:t> </a:t>
            </a:r>
            <a:r>
              <a:rPr lang="el-GR" altLang="ko-KR" sz="1400" smtClean="0"/>
              <a:t>δ</a:t>
            </a:r>
            <a:r>
              <a:rPr lang="en-US" altLang="ko-KR" sz="1600"/>
              <a:t>1) to each event in the current tuple. </a:t>
            </a:r>
          </a:p>
          <a:p>
            <a:pPr marL="0" indent="0">
              <a:lnSpc>
                <a:spcPct val="120000"/>
              </a:lnSpc>
              <a:buFont typeface="Arial" pitchFamily="34" charset="0"/>
              <a:buNone/>
            </a:pPr>
            <a:r>
              <a:rPr lang="en-US" altLang="ko-KR" sz="1600" smtClean="0"/>
              <a:t>Line 17: graph(edge pool)is continuously used by embedding algorithm</a:t>
            </a:r>
            <a:endParaRPr lang="en-US" altLang="ko-KR" sz="1600"/>
          </a:p>
        </p:txBody>
      </p:sp>
    </p:spTree>
    <p:extLst>
      <p:ext uri="{BB962C8B-B14F-4D97-AF65-F5344CB8AC3E}">
        <p14:creationId xmlns:p14="http://schemas.microsoft.com/office/powerpoint/2010/main" val="213724485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1959</Words>
  <Application>Microsoft Office PowerPoint</Application>
  <PresentationFormat>화면 슬라이드 쇼(4:3)</PresentationFormat>
  <Paragraphs>149</Paragraphs>
  <Slides>21</Slides>
  <Notes>3</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Office 테마</vt:lpstr>
      <vt:lpstr>Data Stream Event Prediction Based on Timing Knowledge and State Transitions</vt:lpstr>
      <vt:lpstr>ABSTRACT</vt:lpstr>
      <vt:lpstr>INTRODUCTION</vt:lpstr>
      <vt:lpstr>Requirements and Approach</vt:lpstr>
      <vt:lpstr>Requirements and Approach</vt:lpstr>
      <vt:lpstr>PROBLEM STATEMENT</vt:lpstr>
      <vt:lpstr>EVENT-TIMING GRAPHS AND STATE-BASED EMBEDDING</vt:lpstr>
      <vt:lpstr>Graph Building Algorithm</vt:lpstr>
      <vt:lpstr>Algorithm 1: BuildEventOrderGraph</vt:lpstr>
      <vt:lpstr>Algorithm 2: Add R1 Edges</vt:lpstr>
      <vt:lpstr>Algorithm 3: StateBasedEmbedding</vt:lpstr>
      <vt:lpstr>LEARNING RELEVANT EVENTS</vt:lpstr>
      <vt:lpstr>LEARNING RELEVANT EVENTS</vt:lpstr>
      <vt:lpstr>Algorithm 4: GetTopRelevantEvents</vt:lpstr>
      <vt:lpstr>EXPERIMENTAL EVALUATION</vt:lpstr>
      <vt:lpstr>EXPERIMENTAL EVALUATION</vt:lpstr>
      <vt:lpstr>EXPERIMENTAL EVALUATION</vt:lpstr>
      <vt:lpstr>EXPERIMENTAL EVALUATION</vt:lpstr>
      <vt:lpstr>EXPERIMENTAL EVALUATION</vt:lpstr>
      <vt:lpstr>Summary of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admin</cp:lastModifiedBy>
  <cp:revision>79</cp:revision>
  <dcterms:created xsi:type="dcterms:W3CDTF">2021-02-15T04:45:54Z</dcterms:created>
  <dcterms:modified xsi:type="dcterms:W3CDTF">2021-02-17T16:31:38Z</dcterms:modified>
</cp:coreProperties>
</file>