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66" r:id="rId16"/>
    <p:sldId id="275" r:id="rId17"/>
    <p:sldId id="276" r:id="rId18"/>
    <p:sldId id="277" r:id="rId19"/>
    <p:sldId id="284" r:id="rId20"/>
    <p:sldId id="282" r:id="rId21"/>
    <p:sldId id="283" r:id="rId22"/>
    <p:sldId id="278" r:id="rId23"/>
    <p:sldId id="285" r:id="rId24"/>
    <p:sldId id="281" r:id="rId25"/>
    <p:sldId id="279" r:id="rId26"/>
    <p:sldId id="286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2" y="-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A1444-9AEE-4147-97EF-0584D70ADBEB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CAED5D7-8605-4BDD-8CA6-6E859FAAD9B8}">
      <dgm:prSet phldrT="[텍스트]"/>
      <dgm:spPr/>
      <dgm:t>
        <a:bodyPr/>
        <a:lstStyle/>
        <a:p>
          <a:pPr latinLnBrk="1"/>
          <a:r>
            <a:rPr lang="en-US" altLang="ko-KR" smtClean="0"/>
            <a:t>INTRODUCTION</a:t>
          </a:r>
          <a:endParaRPr lang="ko-KR" altLang="en-US"/>
        </a:p>
      </dgm:t>
    </dgm:pt>
    <dgm:pt modelId="{DB264A6F-0E7B-4D39-9876-C9819293741F}" type="parTrans" cxnId="{1B36BC47-48BC-4EF0-A21A-9C4A4C1D8DF8}">
      <dgm:prSet/>
      <dgm:spPr/>
      <dgm:t>
        <a:bodyPr/>
        <a:lstStyle/>
        <a:p>
          <a:pPr latinLnBrk="1"/>
          <a:endParaRPr lang="ko-KR" altLang="en-US"/>
        </a:p>
      </dgm:t>
    </dgm:pt>
    <dgm:pt modelId="{F06C73C5-047B-4A78-B955-14D8CC0702FA}" type="sibTrans" cxnId="{1B36BC47-48BC-4EF0-A21A-9C4A4C1D8DF8}">
      <dgm:prSet/>
      <dgm:spPr/>
      <dgm:t>
        <a:bodyPr/>
        <a:lstStyle/>
        <a:p>
          <a:pPr latinLnBrk="1"/>
          <a:endParaRPr lang="ko-KR" altLang="en-US"/>
        </a:p>
      </dgm:t>
    </dgm:pt>
    <dgm:pt modelId="{5CF774F1-4A4D-4A20-BCF6-505475D73B3E}">
      <dgm:prSet phldrT="[텍스트]"/>
      <dgm:spPr/>
      <dgm:t>
        <a:bodyPr/>
        <a:lstStyle/>
        <a:p>
          <a:pPr latinLnBrk="1"/>
          <a:r>
            <a:rPr lang="en-US" altLang="ko-KR" smtClean="0"/>
            <a:t>METHODOLOGY</a:t>
          </a:r>
          <a:endParaRPr lang="ko-KR" altLang="en-US"/>
        </a:p>
      </dgm:t>
    </dgm:pt>
    <dgm:pt modelId="{8FA6E093-C9ED-4B77-918A-EB81466BB874}" type="parTrans" cxnId="{A3C0485E-4AEB-4C1A-BB7E-2A03BCD6883F}">
      <dgm:prSet/>
      <dgm:spPr/>
      <dgm:t>
        <a:bodyPr/>
        <a:lstStyle/>
        <a:p>
          <a:pPr latinLnBrk="1"/>
          <a:endParaRPr lang="ko-KR" altLang="en-US"/>
        </a:p>
      </dgm:t>
    </dgm:pt>
    <dgm:pt modelId="{E1A16506-4B15-4DD5-8EC9-A9C8EAC5EED6}" type="sibTrans" cxnId="{A3C0485E-4AEB-4C1A-BB7E-2A03BCD6883F}">
      <dgm:prSet/>
      <dgm:spPr/>
      <dgm:t>
        <a:bodyPr/>
        <a:lstStyle/>
        <a:p>
          <a:pPr latinLnBrk="1"/>
          <a:endParaRPr lang="ko-KR" altLang="en-US"/>
        </a:p>
      </dgm:t>
    </dgm:pt>
    <dgm:pt modelId="{B26E7C14-A5C3-4B8E-BE98-15AB916CC8AC}">
      <dgm:prSet phldrT="[텍스트]"/>
      <dgm:spPr/>
      <dgm:t>
        <a:bodyPr/>
        <a:lstStyle/>
        <a:p>
          <a:pPr latinLnBrk="1"/>
          <a:r>
            <a:rPr lang="en-US" altLang="ko-KR" smtClean="0"/>
            <a:t>RESULTS AND DISCUSSION</a:t>
          </a:r>
          <a:endParaRPr lang="ko-KR" altLang="en-US"/>
        </a:p>
      </dgm:t>
    </dgm:pt>
    <dgm:pt modelId="{FD914704-2502-4D4E-B8CF-7638503F80CA}" type="parTrans" cxnId="{98BA03E6-E416-4442-BECB-F6F4FA348C18}">
      <dgm:prSet/>
      <dgm:spPr/>
      <dgm:t>
        <a:bodyPr/>
        <a:lstStyle/>
        <a:p>
          <a:pPr latinLnBrk="1"/>
          <a:endParaRPr lang="ko-KR" altLang="en-US"/>
        </a:p>
      </dgm:t>
    </dgm:pt>
    <dgm:pt modelId="{BCCDC71B-7435-4908-8585-D7286BFFCEE9}" type="sibTrans" cxnId="{98BA03E6-E416-4442-BECB-F6F4FA348C18}">
      <dgm:prSet/>
      <dgm:spPr/>
      <dgm:t>
        <a:bodyPr/>
        <a:lstStyle/>
        <a:p>
          <a:pPr latinLnBrk="1"/>
          <a:endParaRPr lang="ko-KR" altLang="en-US"/>
        </a:p>
      </dgm:t>
    </dgm:pt>
    <dgm:pt modelId="{34C531AE-F6EA-413E-8C96-07ED6E1D1E9C}">
      <dgm:prSet phldrT="[텍스트]"/>
      <dgm:spPr/>
      <dgm:t>
        <a:bodyPr/>
        <a:lstStyle/>
        <a:p>
          <a:pPr latinLnBrk="1"/>
          <a:r>
            <a:rPr lang="en-US" altLang="ko-KR" smtClean="0"/>
            <a:t>LITERATURE REVIEW</a:t>
          </a:r>
          <a:endParaRPr lang="ko-KR" altLang="en-US"/>
        </a:p>
      </dgm:t>
    </dgm:pt>
    <dgm:pt modelId="{C8D7E0E3-6E8D-4597-A8CE-37BF2E3ACD4F}" type="parTrans" cxnId="{1B89DDB7-2005-4F3E-8511-6B60CBD3F2D0}">
      <dgm:prSet/>
      <dgm:spPr/>
      <dgm:t>
        <a:bodyPr/>
        <a:lstStyle/>
        <a:p>
          <a:pPr latinLnBrk="1"/>
          <a:endParaRPr lang="ko-KR" altLang="en-US"/>
        </a:p>
      </dgm:t>
    </dgm:pt>
    <dgm:pt modelId="{16592628-A6D7-4F26-A9A0-C291CA080A2C}" type="sibTrans" cxnId="{1B89DDB7-2005-4F3E-8511-6B60CBD3F2D0}">
      <dgm:prSet/>
      <dgm:spPr/>
      <dgm:t>
        <a:bodyPr/>
        <a:lstStyle/>
        <a:p>
          <a:pPr latinLnBrk="1"/>
          <a:endParaRPr lang="ko-KR" altLang="en-US"/>
        </a:p>
      </dgm:t>
    </dgm:pt>
    <dgm:pt modelId="{A345D29C-47F2-445E-90A2-B6DA29F7057F}">
      <dgm:prSet phldrT="[텍스트]"/>
      <dgm:spPr/>
      <dgm:t>
        <a:bodyPr/>
        <a:lstStyle/>
        <a:p>
          <a:pPr latinLnBrk="1"/>
          <a:r>
            <a:rPr lang="en-US" altLang="ko-KR" smtClean="0"/>
            <a:t>CONCLUSION</a:t>
          </a:r>
          <a:endParaRPr lang="ko-KR" altLang="en-US"/>
        </a:p>
      </dgm:t>
    </dgm:pt>
    <dgm:pt modelId="{6DBE7347-51E8-4E6B-9956-0E7BE84293F6}" type="parTrans" cxnId="{7EA679E6-E5BF-4B0B-98A1-A524257D2C0E}">
      <dgm:prSet/>
      <dgm:spPr/>
      <dgm:t>
        <a:bodyPr/>
        <a:lstStyle/>
        <a:p>
          <a:pPr latinLnBrk="1"/>
          <a:endParaRPr lang="ko-KR" altLang="en-US"/>
        </a:p>
      </dgm:t>
    </dgm:pt>
    <dgm:pt modelId="{A4506218-7914-4E10-A9BA-4D99D7119213}" type="sibTrans" cxnId="{7EA679E6-E5BF-4B0B-98A1-A524257D2C0E}">
      <dgm:prSet/>
      <dgm:spPr/>
      <dgm:t>
        <a:bodyPr/>
        <a:lstStyle/>
        <a:p>
          <a:pPr latinLnBrk="1"/>
          <a:endParaRPr lang="ko-KR" altLang="en-US"/>
        </a:p>
      </dgm:t>
    </dgm:pt>
    <dgm:pt modelId="{F29FC139-329B-4D05-96EB-4260F0B331A1}" type="pres">
      <dgm:prSet presAssocID="{EE0A1444-9AEE-4147-97EF-0584D70AD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3752C-2D5E-4F59-BF14-57C4D688DD3D}" type="pres">
      <dgm:prSet presAssocID="{A345D29C-47F2-445E-90A2-B6DA29F7057F}" presName="boxAndChildren" presStyleCnt="0"/>
      <dgm:spPr/>
    </dgm:pt>
    <dgm:pt modelId="{9F5F4E82-5528-44DC-B37E-CC5977A327F1}" type="pres">
      <dgm:prSet presAssocID="{A345D29C-47F2-445E-90A2-B6DA29F7057F}" presName="parentTextBox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E3DCE42-F106-48C1-AB8E-255050679D15}" type="pres">
      <dgm:prSet presAssocID="{BCCDC71B-7435-4908-8585-D7286BFFCEE9}" presName="sp" presStyleCnt="0"/>
      <dgm:spPr/>
    </dgm:pt>
    <dgm:pt modelId="{BF4DA7F9-A17B-433F-8A6B-F393F1FB6301}" type="pres">
      <dgm:prSet presAssocID="{B26E7C14-A5C3-4B8E-BE98-15AB916CC8AC}" presName="arrowAndChildren" presStyleCnt="0"/>
      <dgm:spPr/>
    </dgm:pt>
    <dgm:pt modelId="{12CC4C45-B50C-4487-AF44-1C8437BAC7B4}" type="pres">
      <dgm:prSet presAssocID="{B26E7C14-A5C3-4B8E-BE98-15AB916CC8AC}" presName="parentTextArrow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34514C5-D40B-4810-B005-3417085CE82D}" type="pres">
      <dgm:prSet presAssocID="{E1A16506-4B15-4DD5-8EC9-A9C8EAC5EED6}" presName="sp" presStyleCnt="0"/>
      <dgm:spPr/>
    </dgm:pt>
    <dgm:pt modelId="{3318C33D-3DC6-43FD-881C-2FD68E646C5C}" type="pres">
      <dgm:prSet presAssocID="{5CF774F1-4A4D-4A20-BCF6-505475D73B3E}" presName="arrowAndChildren" presStyleCnt="0"/>
      <dgm:spPr/>
    </dgm:pt>
    <dgm:pt modelId="{5E97E4B4-98C8-414E-AD88-7EC34E236232}" type="pres">
      <dgm:prSet presAssocID="{5CF774F1-4A4D-4A20-BCF6-505475D73B3E}" presName="parentTextArrow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E801DA6-44BF-4655-AA80-2A4810573D64}" type="pres">
      <dgm:prSet presAssocID="{16592628-A6D7-4F26-A9A0-C291CA080A2C}" presName="sp" presStyleCnt="0"/>
      <dgm:spPr/>
    </dgm:pt>
    <dgm:pt modelId="{3741BBCE-D35D-403D-85E8-08E94727E2B8}" type="pres">
      <dgm:prSet presAssocID="{34C531AE-F6EA-413E-8C96-07ED6E1D1E9C}" presName="arrowAndChildren" presStyleCnt="0"/>
      <dgm:spPr/>
    </dgm:pt>
    <dgm:pt modelId="{2728BED7-FDB3-460F-8677-96B1FAFD65DB}" type="pres">
      <dgm:prSet presAssocID="{34C531AE-F6EA-413E-8C96-07ED6E1D1E9C}" presName="parentTextArrow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B737B6E-4ABB-4BEC-A7FD-23B8CB3639DF}" type="pres">
      <dgm:prSet presAssocID="{F06C73C5-047B-4A78-B955-14D8CC0702FA}" presName="sp" presStyleCnt="0"/>
      <dgm:spPr/>
    </dgm:pt>
    <dgm:pt modelId="{4D15F985-9EC6-45F5-883D-AAC43FE307C6}" type="pres">
      <dgm:prSet presAssocID="{ECAED5D7-8605-4BDD-8CA6-6E859FAAD9B8}" presName="arrowAndChildren" presStyleCnt="0"/>
      <dgm:spPr/>
    </dgm:pt>
    <dgm:pt modelId="{55AB49E1-CEDA-455D-BC32-D3B5E3F473A9}" type="pres">
      <dgm:prSet presAssocID="{ECAED5D7-8605-4BDD-8CA6-6E859FAAD9B8}" presName="parentTextArrow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48A972C4-D9E1-427E-A08B-7ACB78074A32}" type="presOf" srcId="{5CF774F1-4A4D-4A20-BCF6-505475D73B3E}" destId="{5E97E4B4-98C8-414E-AD88-7EC34E236232}" srcOrd="0" destOrd="0" presId="urn:microsoft.com/office/officeart/2005/8/layout/process4"/>
    <dgm:cxn modelId="{598D031E-63EA-4505-83C0-ECF0F891A6D6}" type="presOf" srcId="{A345D29C-47F2-445E-90A2-B6DA29F7057F}" destId="{9F5F4E82-5528-44DC-B37E-CC5977A327F1}" srcOrd="0" destOrd="0" presId="urn:microsoft.com/office/officeart/2005/8/layout/process4"/>
    <dgm:cxn modelId="{98BA03E6-E416-4442-BECB-F6F4FA348C18}" srcId="{EE0A1444-9AEE-4147-97EF-0584D70ADBEB}" destId="{B26E7C14-A5C3-4B8E-BE98-15AB916CC8AC}" srcOrd="3" destOrd="0" parTransId="{FD914704-2502-4D4E-B8CF-7638503F80CA}" sibTransId="{BCCDC71B-7435-4908-8585-D7286BFFCEE9}"/>
    <dgm:cxn modelId="{7EA679E6-E5BF-4B0B-98A1-A524257D2C0E}" srcId="{EE0A1444-9AEE-4147-97EF-0584D70ADBEB}" destId="{A345D29C-47F2-445E-90A2-B6DA29F7057F}" srcOrd="4" destOrd="0" parTransId="{6DBE7347-51E8-4E6B-9956-0E7BE84293F6}" sibTransId="{A4506218-7914-4E10-A9BA-4D99D7119213}"/>
    <dgm:cxn modelId="{A66FA1EF-B834-4A2F-86EF-0994C5BD4591}" type="presOf" srcId="{ECAED5D7-8605-4BDD-8CA6-6E859FAAD9B8}" destId="{55AB49E1-CEDA-455D-BC32-D3B5E3F473A9}" srcOrd="0" destOrd="0" presId="urn:microsoft.com/office/officeart/2005/8/layout/process4"/>
    <dgm:cxn modelId="{1B36BC47-48BC-4EF0-A21A-9C4A4C1D8DF8}" srcId="{EE0A1444-9AEE-4147-97EF-0584D70ADBEB}" destId="{ECAED5D7-8605-4BDD-8CA6-6E859FAAD9B8}" srcOrd="0" destOrd="0" parTransId="{DB264A6F-0E7B-4D39-9876-C9819293741F}" sibTransId="{F06C73C5-047B-4A78-B955-14D8CC0702FA}"/>
    <dgm:cxn modelId="{455AEC7C-0CFF-42F0-90D1-7F2B20255A9E}" type="presOf" srcId="{B26E7C14-A5C3-4B8E-BE98-15AB916CC8AC}" destId="{12CC4C45-B50C-4487-AF44-1C8437BAC7B4}" srcOrd="0" destOrd="0" presId="urn:microsoft.com/office/officeart/2005/8/layout/process4"/>
    <dgm:cxn modelId="{8C4224FC-57DC-490E-9CAD-3425D9DCE9AD}" type="presOf" srcId="{EE0A1444-9AEE-4147-97EF-0584D70ADBEB}" destId="{F29FC139-329B-4D05-96EB-4260F0B331A1}" srcOrd="0" destOrd="0" presId="urn:microsoft.com/office/officeart/2005/8/layout/process4"/>
    <dgm:cxn modelId="{FB78939A-3E76-4E90-9474-C7AE54A0CF6A}" type="presOf" srcId="{34C531AE-F6EA-413E-8C96-07ED6E1D1E9C}" destId="{2728BED7-FDB3-460F-8677-96B1FAFD65DB}" srcOrd="0" destOrd="0" presId="urn:microsoft.com/office/officeart/2005/8/layout/process4"/>
    <dgm:cxn modelId="{1B89DDB7-2005-4F3E-8511-6B60CBD3F2D0}" srcId="{EE0A1444-9AEE-4147-97EF-0584D70ADBEB}" destId="{34C531AE-F6EA-413E-8C96-07ED6E1D1E9C}" srcOrd="1" destOrd="0" parTransId="{C8D7E0E3-6E8D-4597-A8CE-37BF2E3ACD4F}" sibTransId="{16592628-A6D7-4F26-A9A0-C291CA080A2C}"/>
    <dgm:cxn modelId="{A3C0485E-4AEB-4C1A-BB7E-2A03BCD6883F}" srcId="{EE0A1444-9AEE-4147-97EF-0584D70ADBEB}" destId="{5CF774F1-4A4D-4A20-BCF6-505475D73B3E}" srcOrd="2" destOrd="0" parTransId="{8FA6E093-C9ED-4B77-918A-EB81466BB874}" sibTransId="{E1A16506-4B15-4DD5-8EC9-A9C8EAC5EED6}"/>
    <dgm:cxn modelId="{CBF6C44B-9386-4D51-B190-E354E2010B69}" type="presParOf" srcId="{F29FC139-329B-4D05-96EB-4260F0B331A1}" destId="{8C93752C-2D5E-4F59-BF14-57C4D688DD3D}" srcOrd="0" destOrd="0" presId="urn:microsoft.com/office/officeart/2005/8/layout/process4"/>
    <dgm:cxn modelId="{421F4C35-3C35-4CFC-9757-86324B225E5F}" type="presParOf" srcId="{8C93752C-2D5E-4F59-BF14-57C4D688DD3D}" destId="{9F5F4E82-5528-44DC-B37E-CC5977A327F1}" srcOrd="0" destOrd="0" presId="urn:microsoft.com/office/officeart/2005/8/layout/process4"/>
    <dgm:cxn modelId="{EF4A29B2-DD52-473A-B430-F0D0CC7B15C3}" type="presParOf" srcId="{F29FC139-329B-4D05-96EB-4260F0B331A1}" destId="{DE3DCE42-F106-48C1-AB8E-255050679D15}" srcOrd="1" destOrd="0" presId="urn:microsoft.com/office/officeart/2005/8/layout/process4"/>
    <dgm:cxn modelId="{0A642DF1-78B0-45DE-B122-BC71BD7FFDD2}" type="presParOf" srcId="{F29FC139-329B-4D05-96EB-4260F0B331A1}" destId="{BF4DA7F9-A17B-433F-8A6B-F393F1FB6301}" srcOrd="2" destOrd="0" presId="urn:microsoft.com/office/officeart/2005/8/layout/process4"/>
    <dgm:cxn modelId="{63762088-EF7A-4532-8137-A5A8C18C9E4F}" type="presParOf" srcId="{BF4DA7F9-A17B-433F-8A6B-F393F1FB6301}" destId="{12CC4C45-B50C-4487-AF44-1C8437BAC7B4}" srcOrd="0" destOrd="0" presId="urn:microsoft.com/office/officeart/2005/8/layout/process4"/>
    <dgm:cxn modelId="{7892852B-511C-4419-B21C-F477778931DB}" type="presParOf" srcId="{F29FC139-329B-4D05-96EB-4260F0B331A1}" destId="{934514C5-D40B-4810-B005-3417085CE82D}" srcOrd="3" destOrd="0" presId="urn:microsoft.com/office/officeart/2005/8/layout/process4"/>
    <dgm:cxn modelId="{E648F1AD-8798-4C75-A65E-3732E3C35D79}" type="presParOf" srcId="{F29FC139-329B-4D05-96EB-4260F0B331A1}" destId="{3318C33D-3DC6-43FD-881C-2FD68E646C5C}" srcOrd="4" destOrd="0" presId="urn:microsoft.com/office/officeart/2005/8/layout/process4"/>
    <dgm:cxn modelId="{296D94CB-AFD2-435D-BF1A-00F86E85A986}" type="presParOf" srcId="{3318C33D-3DC6-43FD-881C-2FD68E646C5C}" destId="{5E97E4B4-98C8-414E-AD88-7EC34E236232}" srcOrd="0" destOrd="0" presId="urn:microsoft.com/office/officeart/2005/8/layout/process4"/>
    <dgm:cxn modelId="{503AB6F5-5AEA-4682-81AA-2313FE1B629E}" type="presParOf" srcId="{F29FC139-329B-4D05-96EB-4260F0B331A1}" destId="{FE801DA6-44BF-4655-AA80-2A4810573D64}" srcOrd="5" destOrd="0" presId="urn:microsoft.com/office/officeart/2005/8/layout/process4"/>
    <dgm:cxn modelId="{63628494-3FBE-4136-8873-C805D5A884F4}" type="presParOf" srcId="{F29FC139-329B-4D05-96EB-4260F0B331A1}" destId="{3741BBCE-D35D-403D-85E8-08E94727E2B8}" srcOrd="6" destOrd="0" presId="urn:microsoft.com/office/officeart/2005/8/layout/process4"/>
    <dgm:cxn modelId="{0E9A3BE6-3A24-4376-A835-FB2278AB4675}" type="presParOf" srcId="{3741BBCE-D35D-403D-85E8-08E94727E2B8}" destId="{2728BED7-FDB3-460F-8677-96B1FAFD65DB}" srcOrd="0" destOrd="0" presId="urn:microsoft.com/office/officeart/2005/8/layout/process4"/>
    <dgm:cxn modelId="{D485D643-D2F0-45E0-BA30-464DED50CBD8}" type="presParOf" srcId="{F29FC139-329B-4D05-96EB-4260F0B331A1}" destId="{1B737B6E-4ABB-4BEC-A7FD-23B8CB3639DF}" srcOrd="7" destOrd="0" presId="urn:microsoft.com/office/officeart/2005/8/layout/process4"/>
    <dgm:cxn modelId="{FC792456-7611-4D6F-9E47-03D80B367EC9}" type="presParOf" srcId="{F29FC139-329B-4D05-96EB-4260F0B331A1}" destId="{4D15F985-9EC6-45F5-883D-AAC43FE307C6}" srcOrd="8" destOrd="0" presId="urn:microsoft.com/office/officeart/2005/8/layout/process4"/>
    <dgm:cxn modelId="{51FD254A-0693-4683-8F89-0D0B64CCD0C4}" type="presParOf" srcId="{4D15F985-9EC6-45F5-883D-AAC43FE307C6}" destId="{55AB49E1-CEDA-455D-BC32-D3B5E3F473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BF483-3E2E-4E22-9D5C-718830B3E410}" type="doc">
      <dgm:prSet loTypeId="urn:microsoft.com/office/officeart/2008/layout/VerticalCircle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A5E999C-5727-4EEE-9FC4-78D01765D613}">
      <dgm:prSet phldrT="[텍스트]"/>
      <dgm:spPr/>
      <dgm:t>
        <a:bodyPr/>
        <a:lstStyle/>
        <a:p>
          <a:pPr latinLnBrk="1"/>
          <a:r>
            <a:rPr lang="en-US" altLang="ko-KR" smtClean="0"/>
            <a:t>K-means Clustering</a:t>
          </a:r>
          <a:endParaRPr lang="ko-KR" altLang="en-US"/>
        </a:p>
      </dgm:t>
    </dgm:pt>
    <dgm:pt modelId="{7FFA75C8-0F6E-48E4-90BD-DE05F9084843}" type="parTrans" cxnId="{ABBC031C-84FA-4BF4-A207-71904BFF2BB2}">
      <dgm:prSet/>
      <dgm:spPr/>
      <dgm:t>
        <a:bodyPr/>
        <a:lstStyle/>
        <a:p>
          <a:pPr latinLnBrk="1"/>
          <a:endParaRPr lang="ko-KR" altLang="en-US"/>
        </a:p>
      </dgm:t>
    </dgm:pt>
    <dgm:pt modelId="{D1D0D0EB-79AA-4DEE-B164-8A66D2045A9C}" type="sibTrans" cxnId="{ABBC031C-84FA-4BF4-A207-71904BFF2BB2}">
      <dgm:prSet/>
      <dgm:spPr/>
      <dgm:t>
        <a:bodyPr/>
        <a:lstStyle/>
        <a:p>
          <a:pPr latinLnBrk="1"/>
          <a:endParaRPr lang="ko-KR" altLang="en-US"/>
        </a:p>
      </dgm:t>
    </dgm:pt>
    <dgm:pt modelId="{6E47E292-6B62-4CF9-82CC-B92CEC9C9B1C}">
      <dgm:prSet phldrT="[텍스트]"/>
      <dgm:spPr/>
      <dgm:t>
        <a:bodyPr/>
        <a:lstStyle/>
        <a:p>
          <a:pPr latinLnBrk="1"/>
          <a:r>
            <a:rPr lang="en-US" altLang="ko-KR" smtClean="0"/>
            <a:t>Support Vector </a:t>
          </a:r>
          <a:r>
            <a:rPr lang="en-US" altLang="ko-KR" smtClean="0"/>
            <a:t>Machine</a:t>
          </a:r>
          <a:endParaRPr lang="ko-KR" altLang="en-US"/>
        </a:p>
      </dgm:t>
    </dgm:pt>
    <dgm:pt modelId="{4100E2E7-8CA8-44C4-9806-60603505A35A}" type="parTrans" cxnId="{94691F09-5449-4693-9727-8C021F20E191}">
      <dgm:prSet/>
      <dgm:spPr/>
      <dgm:t>
        <a:bodyPr/>
        <a:lstStyle/>
        <a:p>
          <a:pPr latinLnBrk="1"/>
          <a:endParaRPr lang="ko-KR" altLang="en-US"/>
        </a:p>
      </dgm:t>
    </dgm:pt>
    <dgm:pt modelId="{79EC03D7-9723-4559-BD5C-898C5ABBC1F9}" type="sibTrans" cxnId="{94691F09-5449-4693-9727-8C021F20E191}">
      <dgm:prSet/>
      <dgm:spPr/>
      <dgm:t>
        <a:bodyPr/>
        <a:lstStyle/>
        <a:p>
          <a:pPr latinLnBrk="1"/>
          <a:endParaRPr lang="ko-KR" altLang="en-US"/>
        </a:p>
      </dgm:t>
    </dgm:pt>
    <dgm:pt modelId="{5A4E42FA-D312-4E4F-86F5-847D1B32CB5C}">
      <dgm:prSet phldrT="[텍스트]"/>
      <dgm:spPr/>
      <dgm:t>
        <a:bodyPr/>
        <a:lstStyle/>
        <a:p>
          <a:pPr latinLnBrk="1"/>
          <a:r>
            <a:rPr lang="en-US" altLang="ko-KR" smtClean="0"/>
            <a:t>Convolutional Neural Network</a:t>
          </a:r>
          <a:endParaRPr lang="ko-KR" altLang="en-US"/>
        </a:p>
      </dgm:t>
    </dgm:pt>
    <dgm:pt modelId="{3CBC83D9-861C-4416-93D0-80140D5F0B1F}" type="parTrans" cxnId="{71C7C79C-8AF8-4D02-B6C3-0C4EADDE488B}">
      <dgm:prSet/>
      <dgm:spPr/>
      <dgm:t>
        <a:bodyPr/>
        <a:lstStyle/>
        <a:p>
          <a:pPr latinLnBrk="1"/>
          <a:endParaRPr lang="ko-KR" altLang="en-US"/>
        </a:p>
      </dgm:t>
    </dgm:pt>
    <dgm:pt modelId="{6C4DDA63-E453-4F6E-8869-00DF2BC0152E}" type="sibTrans" cxnId="{71C7C79C-8AF8-4D02-B6C3-0C4EADDE488B}">
      <dgm:prSet/>
      <dgm:spPr/>
      <dgm:t>
        <a:bodyPr/>
        <a:lstStyle/>
        <a:p>
          <a:pPr latinLnBrk="1"/>
          <a:endParaRPr lang="ko-KR" altLang="en-US"/>
        </a:p>
      </dgm:t>
    </dgm:pt>
    <dgm:pt modelId="{4CE9BA12-2F76-441E-8473-520FDD16AB73}">
      <dgm:prSet phldrT="[텍스트]"/>
      <dgm:spPr/>
      <dgm:t>
        <a:bodyPr/>
        <a:lstStyle/>
        <a:p>
          <a:pPr latinLnBrk="1"/>
          <a:r>
            <a:rPr lang="en-US" altLang="ko-KR" smtClean="0"/>
            <a:t>Social Article Fusion</a:t>
          </a:r>
          <a:endParaRPr lang="ko-KR" altLang="en-US"/>
        </a:p>
      </dgm:t>
    </dgm:pt>
    <dgm:pt modelId="{51E452AB-AD4F-4DAD-8D1D-AF20E966EEBA}" type="parTrans" cxnId="{B578C20F-E8AE-4FEA-B9CB-D6F185BCDCEA}">
      <dgm:prSet/>
      <dgm:spPr/>
      <dgm:t>
        <a:bodyPr/>
        <a:lstStyle/>
        <a:p>
          <a:pPr latinLnBrk="1"/>
          <a:endParaRPr lang="ko-KR" altLang="en-US"/>
        </a:p>
      </dgm:t>
    </dgm:pt>
    <dgm:pt modelId="{038E9C1B-EF61-4C96-AEE5-3866953F367F}" type="sibTrans" cxnId="{B578C20F-E8AE-4FEA-B9CB-D6F185BCDCEA}">
      <dgm:prSet/>
      <dgm:spPr/>
      <dgm:t>
        <a:bodyPr/>
        <a:lstStyle/>
        <a:p>
          <a:pPr latinLnBrk="1"/>
          <a:endParaRPr lang="ko-KR" altLang="en-US"/>
        </a:p>
      </dgm:t>
    </dgm:pt>
    <dgm:pt modelId="{04A2B1C8-E3C3-49BA-8F48-F16797AE4943}" type="pres">
      <dgm:prSet presAssocID="{4B8BF483-3E2E-4E22-9D5C-718830B3E410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D4C1AD-82A5-4226-B7B8-4034077306CA}" type="pres">
      <dgm:prSet presAssocID="{EA5E999C-5727-4EEE-9FC4-78D01765D613}" presName="noChildren" presStyleCnt="0"/>
      <dgm:spPr/>
    </dgm:pt>
    <dgm:pt modelId="{D8AD45FC-511B-48DD-B363-E142817519A4}" type="pres">
      <dgm:prSet presAssocID="{EA5E999C-5727-4EEE-9FC4-78D01765D613}" presName="gap" presStyleCnt="0"/>
      <dgm:spPr/>
    </dgm:pt>
    <dgm:pt modelId="{4CA78EEA-E5A3-43A9-B008-95DED676A93D}" type="pres">
      <dgm:prSet presAssocID="{EA5E999C-5727-4EEE-9FC4-78D01765D613}" presName="medCircle2" presStyleLbl="vennNode1" presStyleIdx="0" presStyleCnt="4"/>
      <dgm:spPr/>
    </dgm:pt>
    <dgm:pt modelId="{CF8C0F9B-FD2F-490F-83EF-85899124521A}" type="pres">
      <dgm:prSet presAssocID="{EA5E999C-5727-4EEE-9FC4-78D01765D613}" presName="txLvlOnly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F716365-3612-4D65-AB9C-73F8DDA6624A}" type="pres">
      <dgm:prSet presAssocID="{6E47E292-6B62-4CF9-82CC-B92CEC9C9B1C}" presName="noChildren" presStyleCnt="0"/>
      <dgm:spPr/>
    </dgm:pt>
    <dgm:pt modelId="{CF892CE4-CFC9-40E8-9306-488D2C450159}" type="pres">
      <dgm:prSet presAssocID="{6E47E292-6B62-4CF9-82CC-B92CEC9C9B1C}" presName="gap" presStyleCnt="0"/>
      <dgm:spPr/>
    </dgm:pt>
    <dgm:pt modelId="{5552B951-AE4F-45E9-9C86-C684877DD566}" type="pres">
      <dgm:prSet presAssocID="{6E47E292-6B62-4CF9-82CC-B92CEC9C9B1C}" presName="medCircle2" presStyleLbl="vennNode1" presStyleIdx="1" presStyleCnt="4"/>
      <dgm:spPr/>
    </dgm:pt>
    <dgm:pt modelId="{D45F2751-6A1F-4A13-9A7F-95A3FDE27878}" type="pres">
      <dgm:prSet presAssocID="{6E47E292-6B62-4CF9-82CC-B92CEC9C9B1C}" presName="txLvlOnly1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6D9FC90-6698-463F-AD88-EEEEEC23BF68}" type="pres">
      <dgm:prSet presAssocID="{5A4E42FA-D312-4E4F-86F5-847D1B32CB5C}" presName="noChildren" presStyleCnt="0"/>
      <dgm:spPr/>
    </dgm:pt>
    <dgm:pt modelId="{086A4A28-7562-4980-82AF-00264781264F}" type="pres">
      <dgm:prSet presAssocID="{5A4E42FA-D312-4E4F-86F5-847D1B32CB5C}" presName="gap" presStyleCnt="0"/>
      <dgm:spPr/>
    </dgm:pt>
    <dgm:pt modelId="{C12A8F5B-F133-4E21-8C53-3208D4EA4DBD}" type="pres">
      <dgm:prSet presAssocID="{5A4E42FA-D312-4E4F-86F5-847D1B32CB5C}" presName="medCircle2" presStyleLbl="vennNode1" presStyleIdx="2" presStyleCnt="4"/>
      <dgm:spPr/>
    </dgm:pt>
    <dgm:pt modelId="{87309F76-D8A9-4587-A6FA-F8EDFF109721}" type="pres">
      <dgm:prSet presAssocID="{5A4E42FA-D312-4E4F-86F5-847D1B32CB5C}" presName="txLvlOnly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D405A43-C4F3-4149-8B87-02B19B7DCCF7}" type="pres">
      <dgm:prSet presAssocID="{4CE9BA12-2F76-441E-8473-520FDD16AB73}" presName="noChildren" presStyleCnt="0"/>
      <dgm:spPr/>
    </dgm:pt>
    <dgm:pt modelId="{3AB3FFCE-1EAC-466F-827B-63AE498A38D0}" type="pres">
      <dgm:prSet presAssocID="{4CE9BA12-2F76-441E-8473-520FDD16AB73}" presName="gap" presStyleCnt="0"/>
      <dgm:spPr/>
    </dgm:pt>
    <dgm:pt modelId="{9CD71227-E256-4DDA-980E-7942BC348EC4}" type="pres">
      <dgm:prSet presAssocID="{4CE9BA12-2F76-441E-8473-520FDD16AB73}" presName="medCircle2" presStyleLbl="vennNode1" presStyleIdx="3" presStyleCnt="4"/>
      <dgm:spPr/>
    </dgm:pt>
    <dgm:pt modelId="{D6D41A5F-5CE9-419F-BF41-2A48A2544501}" type="pres">
      <dgm:prSet presAssocID="{4CE9BA12-2F76-441E-8473-520FDD16AB73}" presName="txLvlOnly1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71C7C79C-8AF8-4D02-B6C3-0C4EADDE488B}" srcId="{4B8BF483-3E2E-4E22-9D5C-718830B3E410}" destId="{5A4E42FA-D312-4E4F-86F5-847D1B32CB5C}" srcOrd="2" destOrd="0" parTransId="{3CBC83D9-861C-4416-93D0-80140D5F0B1F}" sibTransId="{6C4DDA63-E453-4F6E-8869-00DF2BC0152E}"/>
    <dgm:cxn modelId="{B578C20F-E8AE-4FEA-B9CB-D6F185BCDCEA}" srcId="{4B8BF483-3E2E-4E22-9D5C-718830B3E410}" destId="{4CE9BA12-2F76-441E-8473-520FDD16AB73}" srcOrd="3" destOrd="0" parTransId="{51E452AB-AD4F-4DAD-8D1D-AF20E966EEBA}" sibTransId="{038E9C1B-EF61-4C96-AEE5-3866953F367F}"/>
    <dgm:cxn modelId="{ABBC031C-84FA-4BF4-A207-71904BFF2BB2}" srcId="{4B8BF483-3E2E-4E22-9D5C-718830B3E410}" destId="{EA5E999C-5727-4EEE-9FC4-78D01765D613}" srcOrd="0" destOrd="0" parTransId="{7FFA75C8-0F6E-48E4-90BD-DE05F9084843}" sibTransId="{D1D0D0EB-79AA-4DEE-B164-8A66D2045A9C}"/>
    <dgm:cxn modelId="{B60C7BE3-07DE-4D72-A5C8-1C76F307F9C0}" type="presOf" srcId="{4B8BF483-3E2E-4E22-9D5C-718830B3E410}" destId="{04A2B1C8-E3C3-49BA-8F48-F16797AE4943}" srcOrd="0" destOrd="0" presId="urn:microsoft.com/office/officeart/2008/layout/VerticalCircleList"/>
    <dgm:cxn modelId="{94691F09-5449-4693-9727-8C021F20E191}" srcId="{4B8BF483-3E2E-4E22-9D5C-718830B3E410}" destId="{6E47E292-6B62-4CF9-82CC-B92CEC9C9B1C}" srcOrd="1" destOrd="0" parTransId="{4100E2E7-8CA8-44C4-9806-60603505A35A}" sibTransId="{79EC03D7-9723-4559-BD5C-898C5ABBC1F9}"/>
    <dgm:cxn modelId="{FF1AF395-CCAC-434A-BF47-70AEE1A535EE}" type="presOf" srcId="{4CE9BA12-2F76-441E-8473-520FDD16AB73}" destId="{D6D41A5F-5CE9-419F-BF41-2A48A2544501}" srcOrd="0" destOrd="0" presId="urn:microsoft.com/office/officeart/2008/layout/VerticalCircleList"/>
    <dgm:cxn modelId="{9DA38382-24A9-4E67-A478-6DBE42785175}" type="presOf" srcId="{EA5E999C-5727-4EEE-9FC4-78D01765D613}" destId="{CF8C0F9B-FD2F-490F-83EF-85899124521A}" srcOrd="0" destOrd="0" presId="urn:microsoft.com/office/officeart/2008/layout/VerticalCircleList"/>
    <dgm:cxn modelId="{E5F4EF47-C12B-4CFE-8173-CE9436F673FC}" type="presOf" srcId="{5A4E42FA-D312-4E4F-86F5-847D1B32CB5C}" destId="{87309F76-D8A9-4587-A6FA-F8EDFF109721}" srcOrd="0" destOrd="0" presId="urn:microsoft.com/office/officeart/2008/layout/VerticalCircleList"/>
    <dgm:cxn modelId="{02A28C8A-8D98-4772-942B-5B48C1832441}" type="presOf" srcId="{6E47E292-6B62-4CF9-82CC-B92CEC9C9B1C}" destId="{D45F2751-6A1F-4A13-9A7F-95A3FDE27878}" srcOrd="0" destOrd="0" presId="urn:microsoft.com/office/officeart/2008/layout/VerticalCircleList"/>
    <dgm:cxn modelId="{BC8CC746-7AA5-4B26-A30B-60D72E04E3A1}" type="presParOf" srcId="{04A2B1C8-E3C3-49BA-8F48-F16797AE4943}" destId="{D3D4C1AD-82A5-4226-B7B8-4034077306CA}" srcOrd="0" destOrd="0" presId="urn:microsoft.com/office/officeart/2008/layout/VerticalCircleList"/>
    <dgm:cxn modelId="{DE9EC35E-A3DB-4FB3-B28E-39FEB843C3CC}" type="presParOf" srcId="{D3D4C1AD-82A5-4226-B7B8-4034077306CA}" destId="{D8AD45FC-511B-48DD-B363-E142817519A4}" srcOrd="0" destOrd="0" presId="urn:microsoft.com/office/officeart/2008/layout/VerticalCircleList"/>
    <dgm:cxn modelId="{53E16F44-5CF9-4AD6-B07C-D067AD35FDE6}" type="presParOf" srcId="{D3D4C1AD-82A5-4226-B7B8-4034077306CA}" destId="{4CA78EEA-E5A3-43A9-B008-95DED676A93D}" srcOrd="1" destOrd="0" presId="urn:microsoft.com/office/officeart/2008/layout/VerticalCircleList"/>
    <dgm:cxn modelId="{AD15EB99-3496-41A9-81CA-2600C4721B77}" type="presParOf" srcId="{D3D4C1AD-82A5-4226-B7B8-4034077306CA}" destId="{CF8C0F9B-FD2F-490F-83EF-85899124521A}" srcOrd="2" destOrd="0" presId="urn:microsoft.com/office/officeart/2008/layout/VerticalCircleList"/>
    <dgm:cxn modelId="{2BE99DEA-427B-4D9E-9A71-1D860E7CC7C9}" type="presParOf" srcId="{04A2B1C8-E3C3-49BA-8F48-F16797AE4943}" destId="{4F716365-3612-4D65-AB9C-73F8DDA6624A}" srcOrd="1" destOrd="0" presId="urn:microsoft.com/office/officeart/2008/layout/VerticalCircleList"/>
    <dgm:cxn modelId="{C1979065-FF2F-4AA8-AB69-B26267947B5D}" type="presParOf" srcId="{4F716365-3612-4D65-AB9C-73F8DDA6624A}" destId="{CF892CE4-CFC9-40E8-9306-488D2C450159}" srcOrd="0" destOrd="0" presId="urn:microsoft.com/office/officeart/2008/layout/VerticalCircleList"/>
    <dgm:cxn modelId="{9D2BD259-EE47-469F-A1C7-DCE754FA56FF}" type="presParOf" srcId="{4F716365-3612-4D65-AB9C-73F8DDA6624A}" destId="{5552B951-AE4F-45E9-9C86-C684877DD566}" srcOrd="1" destOrd="0" presId="urn:microsoft.com/office/officeart/2008/layout/VerticalCircleList"/>
    <dgm:cxn modelId="{106ABE1B-8E9E-4FF3-8110-39AAE9FEE985}" type="presParOf" srcId="{4F716365-3612-4D65-AB9C-73F8DDA6624A}" destId="{D45F2751-6A1F-4A13-9A7F-95A3FDE27878}" srcOrd="2" destOrd="0" presId="urn:microsoft.com/office/officeart/2008/layout/VerticalCircleList"/>
    <dgm:cxn modelId="{E3FC642B-B652-42BF-9679-93CD292A2FB0}" type="presParOf" srcId="{04A2B1C8-E3C3-49BA-8F48-F16797AE4943}" destId="{26D9FC90-6698-463F-AD88-EEEEEC23BF68}" srcOrd="2" destOrd="0" presId="urn:microsoft.com/office/officeart/2008/layout/VerticalCircleList"/>
    <dgm:cxn modelId="{A68ADA4C-FBA6-4B07-9857-25AF940DF48D}" type="presParOf" srcId="{26D9FC90-6698-463F-AD88-EEEEEC23BF68}" destId="{086A4A28-7562-4980-82AF-00264781264F}" srcOrd="0" destOrd="0" presId="urn:microsoft.com/office/officeart/2008/layout/VerticalCircleList"/>
    <dgm:cxn modelId="{B16923C4-1BB1-4711-A3BE-5C752E436EC1}" type="presParOf" srcId="{26D9FC90-6698-463F-AD88-EEEEEC23BF68}" destId="{C12A8F5B-F133-4E21-8C53-3208D4EA4DBD}" srcOrd="1" destOrd="0" presId="urn:microsoft.com/office/officeart/2008/layout/VerticalCircleList"/>
    <dgm:cxn modelId="{49509658-A502-4176-8AF7-3F754913AD0C}" type="presParOf" srcId="{26D9FC90-6698-463F-AD88-EEEEEC23BF68}" destId="{87309F76-D8A9-4587-A6FA-F8EDFF109721}" srcOrd="2" destOrd="0" presId="urn:microsoft.com/office/officeart/2008/layout/VerticalCircleList"/>
    <dgm:cxn modelId="{DCB99FF7-0E1A-4EF3-AB3D-C3E0687A970A}" type="presParOf" srcId="{04A2B1C8-E3C3-49BA-8F48-F16797AE4943}" destId="{DD405A43-C4F3-4149-8B87-02B19B7DCCF7}" srcOrd="3" destOrd="0" presId="urn:microsoft.com/office/officeart/2008/layout/VerticalCircleList"/>
    <dgm:cxn modelId="{A05956CA-24DF-4B5D-88A7-61591DA07A4D}" type="presParOf" srcId="{DD405A43-C4F3-4149-8B87-02B19B7DCCF7}" destId="{3AB3FFCE-1EAC-466F-827B-63AE498A38D0}" srcOrd="0" destOrd="0" presId="urn:microsoft.com/office/officeart/2008/layout/VerticalCircleList"/>
    <dgm:cxn modelId="{96144EAD-EBEA-4465-BBB8-0CB620DD60D9}" type="presParOf" srcId="{DD405A43-C4F3-4149-8B87-02B19B7DCCF7}" destId="{9CD71227-E256-4DDA-980E-7942BC348EC4}" srcOrd="1" destOrd="0" presId="urn:microsoft.com/office/officeart/2008/layout/VerticalCircleList"/>
    <dgm:cxn modelId="{28B6225F-64D2-47DE-9FBB-74D210665AE2}" type="presParOf" srcId="{DD405A43-C4F3-4149-8B87-02B19B7DCCF7}" destId="{D6D41A5F-5CE9-419F-BF41-2A48A254450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F4E82-5528-44DC-B37E-CC5977A327F1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CONCLUSION</a:t>
          </a:r>
          <a:endParaRPr lang="ko-KR" altLang="en-US" sz="1700" kern="1200"/>
        </a:p>
      </dsp:txBody>
      <dsp:txXfrm>
        <a:off x="0" y="3736288"/>
        <a:ext cx="10515600" cy="612969"/>
      </dsp:txXfrm>
    </dsp:sp>
    <dsp:sp modelId="{12CC4C45-B50C-4487-AF44-1C8437BAC7B4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RESULTS AND DISCUSSION</a:t>
          </a:r>
          <a:endParaRPr lang="ko-KR" altLang="en-US" sz="1700" kern="1200"/>
        </a:p>
      </dsp:txBody>
      <dsp:txXfrm rot="10800000">
        <a:off x="0" y="2802736"/>
        <a:ext cx="10515600" cy="612568"/>
      </dsp:txXfrm>
    </dsp:sp>
    <dsp:sp modelId="{5E97E4B4-98C8-414E-AD88-7EC34E236232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METHODOLOGY</a:t>
          </a:r>
          <a:endParaRPr lang="ko-KR" altLang="en-US" sz="1700" kern="1200"/>
        </a:p>
      </dsp:txBody>
      <dsp:txXfrm rot="10800000">
        <a:off x="0" y="1869184"/>
        <a:ext cx="10515600" cy="612568"/>
      </dsp:txXfrm>
    </dsp:sp>
    <dsp:sp modelId="{2728BED7-FDB3-460F-8677-96B1FAFD65DB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LITERATURE REVIEW</a:t>
          </a:r>
          <a:endParaRPr lang="ko-KR" altLang="en-US" sz="1700" kern="1200"/>
        </a:p>
      </dsp:txBody>
      <dsp:txXfrm rot="10800000">
        <a:off x="0" y="935632"/>
        <a:ext cx="10515600" cy="612568"/>
      </dsp:txXfrm>
    </dsp:sp>
    <dsp:sp modelId="{55AB49E1-CEDA-455D-BC32-D3B5E3F473A9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INTRODUCTION</a:t>
          </a:r>
          <a:endParaRPr lang="ko-KR" altLang="en-US" sz="1700" kern="1200"/>
        </a:p>
      </dsp:txBody>
      <dsp:txXfrm rot="10800000">
        <a:off x="0" y="2080"/>
        <a:ext cx="10515600" cy="61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78EEA-E5A3-43A9-B008-95DED676A93D}">
      <dsp:nvSpPr>
        <dsp:cNvPr id="0" name=""/>
        <dsp:cNvSpPr/>
      </dsp:nvSpPr>
      <dsp:spPr>
        <a:xfrm>
          <a:off x="165010" y="188140"/>
          <a:ext cx="629343" cy="62934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8C0F9B-FD2F-490F-83EF-85899124521A}">
      <dsp:nvSpPr>
        <dsp:cNvPr id="0" name=""/>
        <dsp:cNvSpPr/>
      </dsp:nvSpPr>
      <dsp:spPr>
        <a:xfrm>
          <a:off x="479682" y="188140"/>
          <a:ext cx="3357776" cy="62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smtClean="0"/>
            <a:t>K-means Clustering</a:t>
          </a:r>
          <a:endParaRPr lang="ko-KR" altLang="en-US" sz="1900" kern="1200"/>
        </a:p>
      </dsp:txBody>
      <dsp:txXfrm>
        <a:off x="479682" y="188140"/>
        <a:ext cx="3357776" cy="629343"/>
      </dsp:txXfrm>
    </dsp:sp>
    <dsp:sp modelId="{5552B951-AE4F-45E9-9C86-C684877DD566}">
      <dsp:nvSpPr>
        <dsp:cNvPr id="0" name=""/>
        <dsp:cNvSpPr/>
      </dsp:nvSpPr>
      <dsp:spPr>
        <a:xfrm>
          <a:off x="165010" y="817483"/>
          <a:ext cx="629343" cy="62934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5F2751-6A1F-4A13-9A7F-95A3FDE27878}">
      <dsp:nvSpPr>
        <dsp:cNvPr id="0" name=""/>
        <dsp:cNvSpPr/>
      </dsp:nvSpPr>
      <dsp:spPr>
        <a:xfrm>
          <a:off x="479682" y="817483"/>
          <a:ext cx="3357776" cy="62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smtClean="0"/>
            <a:t>Support Vector </a:t>
          </a:r>
          <a:r>
            <a:rPr lang="en-US" altLang="ko-KR" sz="1900" kern="1200" smtClean="0"/>
            <a:t>Machine</a:t>
          </a:r>
          <a:endParaRPr lang="ko-KR" altLang="en-US" sz="1900" kern="1200"/>
        </a:p>
      </dsp:txBody>
      <dsp:txXfrm>
        <a:off x="479682" y="817483"/>
        <a:ext cx="3357776" cy="629343"/>
      </dsp:txXfrm>
    </dsp:sp>
    <dsp:sp modelId="{C12A8F5B-F133-4E21-8C53-3208D4EA4DBD}">
      <dsp:nvSpPr>
        <dsp:cNvPr id="0" name=""/>
        <dsp:cNvSpPr/>
      </dsp:nvSpPr>
      <dsp:spPr>
        <a:xfrm>
          <a:off x="165010" y="1446827"/>
          <a:ext cx="629343" cy="62934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309F76-D8A9-4587-A6FA-F8EDFF109721}">
      <dsp:nvSpPr>
        <dsp:cNvPr id="0" name=""/>
        <dsp:cNvSpPr/>
      </dsp:nvSpPr>
      <dsp:spPr>
        <a:xfrm>
          <a:off x="479682" y="1446827"/>
          <a:ext cx="3357776" cy="62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smtClean="0"/>
            <a:t>Convolutional Neural Network</a:t>
          </a:r>
          <a:endParaRPr lang="ko-KR" altLang="en-US" sz="1900" kern="1200"/>
        </a:p>
      </dsp:txBody>
      <dsp:txXfrm>
        <a:off x="479682" y="1446827"/>
        <a:ext cx="3357776" cy="629343"/>
      </dsp:txXfrm>
    </dsp:sp>
    <dsp:sp modelId="{9CD71227-E256-4DDA-980E-7942BC348EC4}">
      <dsp:nvSpPr>
        <dsp:cNvPr id="0" name=""/>
        <dsp:cNvSpPr/>
      </dsp:nvSpPr>
      <dsp:spPr>
        <a:xfrm>
          <a:off x="165010" y="2076170"/>
          <a:ext cx="629343" cy="62934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D41A5F-5CE9-419F-BF41-2A48A2544501}">
      <dsp:nvSpPr>
        <dsp:cNvPr id="0" name=""/>
        <dsp:cNvSpPr/>
      </dsp:nvSpPr>
      <dsp:spPr>
        <a:xfrm>
          <a:off x="479682" y="2076170"/>
          <a:ext cx="3357776" cy="62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smtClean="0"/>
            <a:t>Social Article Fusion</a:t>
          </a:r>
          <a:endParaRPr lang="ko-KR" altLang="en-US" sz="1900" kern="1200"/>
        </a:p>
      </dsp:txBody>
      <dsp:txXfrm>
        <a:off x="479682" y="2076170"/>
        <a:ext cx="3357776" cy="629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7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4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4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4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378A-6C9F-4F4A-A376-B4CA6315B0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1A51-7B26-4658-8C2E-B15E60E4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smtClean="0"/>
              <a:t>An Unsupervised Misinformation Detection Framework to Analyze the Users using COVID-19 Twitter Data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4589"/>
            <a:ext cx="9144000" cy="1655762"/>
          </a:xfrm>
        </p:spPr>
        <p:txBody>
          <a:bodyPr/>
          <a:lstStyle/>
          <a:p>
            <a:pPr algn="r"/>
            <a:endParaRPr lang="en-US" altLang="ko-KR" smtClean="0"/>
          </a:p>
          <a:p>
            <a:pPr algn="r"/>
            <a:r>
              <a:rPr lang="en-US" altLang="ko-KR" smtClean="0"/>
              <a:t>17102042 </a:t>
            </a:r>
            <a:r>
              <a:rPr lang="ko-KR" altLang="en-US" smtClean="0"/>
              <a:t>김민선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6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JoSE: Spherical Text Embedding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5" y="1815629"/>
            <a:ext cx="5575468" cy="4747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85" y="1841029"/>
            <a:ext cx="5287115" cy="19075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2469"/>
          <a:stretch/>
        </p:blipFill>
        <p:spPr>
          <a:xfrm>
            <a:off x="6477585" y="3994492"/>
            <a:ext cx="5287118" cy="22319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39914" y="5991654"/>
            <a:ext cx="593125" cy="210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47699" y="6250483"/>
            <a:ext cx="5594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smtClean="0">
                <a:solidFill>
                  <a:srgbClr val="FF0000"/>
                </a:solidFill>
              </a:rPr>
              <a:t>Spherical embeddings with better performance with a spherical clustering approach</a:t>
            </a:r>
            <a:endParaRPr lang="ko-KR" altLang="en-US" sz="11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2. Identifying Critical Clusters</a:t>
            </a:r>
          </a:p>
          <a:p>
            <a:pPr lvl="1"/>
            <a:r>
              <a:rPr lang="en-US" altLang="ko-KR" smtClean="0"/>
              <a:t>Second, the clusters with high tweet populations are identified, and labeld </a:t>
            </a:r>
            <a:r>
              <a:rPr lang="en-US" altLang="ko-KR" i="1" smtClean="0">
                <a:solidFill>
                  <a:srgbClr val="FF0000"/>
                </a:solidFill>
              </a:rPr>
              <a:t>critical clusters</a:t>
            </a: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SK-means</a:t>
            </a:r>
            <a:r>
              <a:rPr lang="en-US" altLang="ko-KR" smtClean="0"/>
              <a:t>, the spherical clustering algorithm</a:t>
            </a:r>
          </a:p>
          <a:p>
            <a:pPr lvl="2"/>
            <a:r>
              <a:rPr lang="en-US" altLang="ko-KR" smtClean="0"/>
              <a:t>Elbow curve method to determine the optimal value of</a:t>
            </a:r>
            <a:r>
              <a:rPr lang="en-US" altLang="ko-KR" i="1" smtClean="0"/>
              <a:t> k</a:t>
            </a:r>
          </a:p>
          <a:p>
            <a:pPr lvl="2"/>
            <a:r>
              <a:rPr lang="en-US" altLang="ko-KR" smtClean="0"/>
              <a:t>Threshold-based approach (mean cluster population)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306094"/>
            <a:ext cx="4962525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393" y="5437506"/>
            <a:ext cx="85892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smtClean="0"/>
              <a:t>* Elbow curve method</a:t>
            </a:r>
          </a:p>
          <a:p>
            <a:pPr fontAlgn="base"/>
            <a:r>
              <a:rPr lang="en-US" altLang="ko-KR" sz="1100" smtClean="0"/>
              <a:t>1. Compute </a:t>
            </a:r>
            <a:r>
              <a:rPr lang="en-US" altLang="ko-KR" sz="1100"/>
              <a:t>clustering algorithm (e.g., k-means clustering) for different values of k. For instance, by varying k from 1 to 10 clusters.</a:t>
            </a:r>
          </a:p>
          <a:p>
            <a:pPr fontAlgn="base"/>
            <a:r>
              <a:rPr lang="en-US" altLang="ko-KR" sz="1100" smtClean="0"/>
              <a:t>2. For </a:t>
            </a:r>
            <a:r>
              <a:rPr lang="en-US" altLang="ko-KR" sz="1100"/>
              <a:t>each k, calculate the total within-cluster sum of square (wss).</a:t>
            </a:r>
          </a:p>
          <a:p>
            <a:pPr fontAlgn="base"/>
            <a:r>
              <a:rPr lang="en-US" altLang="ko-KR" sz="1100" smtClean="0"/>
              <a:t>3. Plot </a:t>
            </a:r>
            <a:r>
              <a:rPr lang="en-US" altLang="ko-KR" sz="1100"/>
              <a:t>the curve of wss according to the number of clusters k.</a:t>
            </a:r>
          </a:p>
          <a:p>
            <a:pPr fontAlgn="base"/>
            <a:r>
              <a:rPr lang="en-US" altLang="ko-KR" sz="1100" smtClean="0"/>
              <a:t>4. The </a:t>
            </a:r>
            <a:r>
              <a:rPr lang="en-US" altLang="ko-KR" sz="1100"/>
              <a:t>location of a bend (knee) in the plot is generally considered as an indicator of the appropriate number of clusters.</a:t>
            </a:r>
          </a:p>
          <a:p>
            <a:endParaRPr lang="ko-KR" altLang="en-US" sz="11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3. Identifying the credible and credulous critical clusters</a:t>
            </a:r>
          </a:p>
          <a:p>
            <a:pPr lvl="1"/>
            <a:r>
              <a:rPr lang="en-US" altLang="ko-KR" smtClean="0"/>
              <a:t>Backtrack the tweet-retweet connection -&gt; identify the source</a:t>
            </a:r>
          </a:p>
          <a:p>
            <a:pPr marL="457200" lvl="1" indent="0">
              <a:buNone/>
            </a:pPr>
            <a:r>
              <a:rPr lang="en-US" altLang="ko-KR" smtClean="0"/>
              <a:t>  </a:t>
            </a:r>
            <a:r>
              <a:rPr lang="en-US" altLang="ko-KR" smtClean="0"/>
              <a:t>User_descritpions </a:t>
            </a:r>
            <a:r>
              <a:rPr lang="en-US" altLang="ko-KR" smtClean="0"/>
              <a:t>-&gt; identify credulous users and contents</a:t>
            </a:r>
          </a:p>
          <a:p>
            <a:pPr lvl="1"/>
            <a:r>
              <a:rPr lang="en-US" altLang="ko-KR" smtClean="0"/>
              <a:t>Divide critical clusters into </a:t>
            </a:r>
            <a:r>
              <a:rPr lang="en-US" altLang="ko-KR" smtClean="0">
                <a:solidFill>
                  <a:srgbClr val="FF0000"/>
                </a:solidFill>
              </a:rPr>
              <a:t>two categories</a:t>
            </a:r>
          </a:p>
          <a:p>
            <a:pPr lvl="2"/>
            <a:r>
              <a:rPr lang="en-US" altLang="ko-KR" smtClean="0"/>
              <a:t>Credible clusters: tweets from credible sources -&gt; </a:t>
            </a:r>
            <a:r>
              <a:rPr lang="en-US" altLang="ko-KR" smtClean="0">
                <a:solidFill>
                  <a:srgbClr val="FF0000"/>
                </a:solidFill>
              </a:rPr>
              <a:t>four primary categories</a:t>
            </a:r>
          </a:p>
          <a:p>
            <a:pPr lvl="2"/>
            <a:r>
              <a:rPr lang="en-US" altLang="ko-KR" smtClean="0"/>
              <a:t>Credulous clusters: misinformed content not been verified</a:t>
            </a:r>
          </a:p>
          <a:p>
            <a:pPr lvl="1"/>
            <a:endParaRPr lang="en-US" altLang="ko-KR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829831" y="4226011"/>
            <a:ext cx="6772796" cy="2296412"/>
            <a:chOff x="1829831" y="4226011"/>
            <a:chExt cx="6772796" cy="22964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9831" y="4337515"/>
              <a:ext cx="3619500" cy="20670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8529" y="4226011"/>
              <a:ext cx="1644098" cy="2296412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>
              <a:stCxn id="4" idx="3"/>
            </p:cNvCxnSpPr>
            <p:nvPr/>
          </p:nvCxnSpPr>
          <p:spPr>
            <a:xfrm flipV="1">
              <a:off x="5449331" y="4609070"/>
              <a:ext cx="1546269" cy="761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3"/>
            </p:cNvCxnSpPr>
            <p:nvPr/>
          </p:nvCxnSpPr>
          <p:spPr>
            <a:xfrm>
              <a:off x="5449331" y="5371024"/>
              <a:ext cx="1546269" cy="73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3. Identifying the credible and credulous critical clusters</a:t>
            </a:r>
          </a:p>
          <a:p>
            <a:pPr lvl="1"/>
            <a:r>
              <a:rPr lang="en-US" altLang="ko-KR" smtClean="0"/>
              <a:t>Keep the </a:t>
            </a:r>
            <a:r>
              <a:rPr lang="en-US" altLang="ko-KR" i="1" smtClean="0"/>
              <a:t>seed</a:t>
            </a:r>
            <a:r>
              <a:rPr lang="en-US" altLang="ko-KR" smtClean="0"/>
              <a:t> list of users by updating dynamically, using the user-description of verified users</a:t>
            </a:r>
          </a:p>
          <a:p>
            <a:pPr lvl="1"/>
            <a:r>
              <a:rPr lang="en-US" altLang="ko-KR" smtClean="0"/>
              <a:t>Filter out the credible sourced clusters by backtracking all the tweets to their </a:t>
            </a:r>
            <a:r>
              <a:rPr lang="en-US" altLang="ko-KR" smtClean="0">
                <a:solidFill>
                  <a:srgbClr val="FF0000"/>
                </a:solidFill>
              </a:rPr>
              <a:t>source users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</a:p>
          <a:p>
            <a:pPr lvl="1"/>
            <a:r>
              <a:rPr lang="en-US" altLang="ko-KR" smtClean="0"/>
              <a:t>All the retweeted-users are labeled as one of the 4 categories or ‘</a:t>
            </a:r>
            <a:r>
              <a:rPr lang="en-US" altLang="ko-KR" i="1" smtClean="0">
                <a:solidFill>
                  <a:srgbClr val="FF0000"/>
                </a:solidFill>
              </a:rPr>
              <a:t>Unknown user </a:t>
            </a:r>
            <a:r>
              <a:rPr lang="en-US" altLang="ko-KR" smtClean="0"/>
              <a:t>’</a:t>
            </a:r>
          </a:p>
          <a:p>
            <a:pPr lvl="1"/>
            <a:r>
              <a:rPr lang="en-US" altLang="ko-KR" smtClean="0"/>
              <a:t>Clusters categorization into</a:t>
            </a:r>
            <a:br>
              <a:rPr lang="en-US" altLang="ko-KR" smtClean="0"/>
            </a:br>
            <a:r>
              <a:rPr lang="en-US" altLang="ko-KR" i="1" smtClean="0">
                <a:solidFill>
                  <a:srgbClr val="FF0000"/>
                </a:solidFill>
              </a:rPr>
              <a:t>credible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/>
              <a:t>and </a:t>
            </a:r>
            <a:r>
              <a:rPr lang="en-US" altLang="ko-KR" i="1" smtClean="0">
                <a:solidFill>
                  <a:srgbClr val="FF0000"/>
                </a:solidFill>
              </a:rPr>
              <a:t>credulous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/>
              <a:t>clusters</a:t>
            </a: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7" y="5483105"/>
            <a:ext cx="4324865" cy="4996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960"/>
          <a:stretch/>
        </p:blipFill>
        <p:spPr>
          <a:xfrm>
            <a:off x="6321508" y="4232288"/>
            <a:ext cx="4511247" cy="242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26638" y="5076702"/>
            <a:ext cx="2315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>
                <a:solidFill>
                  <a:srgbClr val="FF0000"/>
                </a:solidFill>
              </a:rPr>
              <a:t>Calculate the proportion of unknown users and </a:t>
            </a:r>
            <a:r>
              <a:rPr lang="en-US" altLang="ko-KR" sz="1400" i="1" smtClean="0">
                <a:solidFill>
                  <a:srgbClr val="FF0000"/>
                </a:solidFill>
              </a:rPr>
              <a:t>mean of all clusters</a:t>
            </a:r>
          </a:p>
        </p:txBody>
      </p:sp>
    </p:spTree>
    <p:extLst>
      <p:ext uri="{BB962C8B-B14F-4D97-AF65-F5344CB8AC3E}">
        <p14:creationId xmlns:p14="http://schemas.microsoft.com/office/powerpoint/2010/main" val="31640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3. Emotion data labeling</a:t>
            </a:r>
          </a:p>
          <a:p>
            <a:pPr lvl="1"/>
            <a:r>
              <a:rPr lang="en-US" altLang="ko-KR" smtClean="0"/>
              <a:t>Emotional coefficient per user categories</a:t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en-US" altLang="ko-KR" i="1" smtClean="0"/>
              <a:t>Sadness, fear, anger,</a:t>
            </a:r>
            <a:r>
              <a:rPr lang="en-US" altLang="ko-KR"/>
              <a:t> and </a:t>
            </a:r>
            <a:r>
              <a:rPr lang="en-US" altLang="ko-KR" i="1" smtClean="0"/>
              <a:t>joy</a:t>
            </a:r>
          </a:p>
          <a:p>
            <a:pPr lvl="1"/>
            <a:r>
              <a:rPr lang="en-US" altLang="ko-KR" smtClean="0"/>
              <a:t>Use the list of </a:t>
            </a:r>
            <a:r>
              <a:rPr lang="en-US" altLang="ko-KR" smtClean="0">
                <a:solidFill>
                  <a:srgbClr val="FF0000"/>
                </a:solidFill>
              </a:rPr>
              <a:t>keywords</a:t>
            </a:r>
            <a:r>
              <a:rPr lang="en-US" altLang="ko-KR" smtClean="0"/>
              <a:t> curated by Saif M. Mohammad, which provide the label and score, that defines the intensity of that emotion for a given keyword when it is mentioned.</a:t>
            </a:r>
          </a:p>
          <a:p>
            <a:pPr lvl="1"/>
            <a:r>
              <a:rPr lang="en-US" altLang="ko-KR" smtClean="0"/>
              <a:t>Average of the emotional score of all the keywords for each </a:t>
            </a:r>
            <a:r>
              <a:rPr lang="en-US" altLang="ko-KR" smtClean="0"/>
              <a:t>emotion</a:t>
            </a:r>
          </a:p>
          <a:p>
            <a:pPr lvl="1"/>
            <a:r>
              <a:rPr lang="en-US" altLang="ko-KR" smtClean="0"/>
              <a:t>Tweet </a:t>
            </a:r>
            <a:r>
              <a:rPr lang="en-US" altLang="ko-KR" smtClean="0"/>
              <a:t>is </a:t>
            </a:r>
            <a:r>
              <a:rPr lang="en-US" altLang="ko-KR" smtClean="0">
                <a:solidFill>
                  <a:srgbClr val="FF0000"/>
                </a:solidFill>
              </a:rPr>
              <a:t>labeled with the emotion of highest value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18" y="4910172"/>
            <a:ext cx="5074294" cy="47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ko-KR" smtClean="0"/>
              <a:t>Ground Truth Data</a:t>
            </a:r>
          </a:p>
          <a:p>
            <a:pPr lvl="1"/>
            <a:r>
              <a:rPr lang="en-US" altLang="ko-KR" smtClean="0"/>
              <a:t>Validate model on two public fake new Twitter datasets</a:t>
            </a:r>
          </a:p>
          <a:p>
            <a:pPr lvl="2"/>
            <a:r>
              <a:rPr lang="en-US" altLang="ko-KR" smtClean="0"/>
              <a:t>Annotations collected from Politifact and GossipCop website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4704"/>
            <a:ext cx="5258959" cy="29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DISCUSSION(</a:t>
            </a:r>
            <a:r>
              <a:rPr lang="ko-KR" altLang="en-US" smtClean="0"/>
              <a:t>추가필요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ko-KR" smtClean="0"/>
              <a:t>Accuracy Performance Evaluation</a:t>
            </a:r>
          </a:p>
          <a:p>
            <a:pPr lvl="1"/>
            <a:r>
              <a:rPr lang="en-US" altLang="ko-KR" smtClean="0"/>
              <a:t>Compared with baseline fake-news detection </a:t>
            </a:r>
            <a:r>
              <a:rPr lang="en-US" altLang="ko-KR" smtClean="0"/>
              <a:t>models</a:t>
            </a:r>
          </a:p>
          <a:p>
            <a:pPr lvl="1"/>
            <a:r>
              <a:rPr lang="en-US" altLang="ko-KR" smtClean="0"/>
              <a:t>Generate the set of events from the credible news articles by using K-means clustering and then perform online clustering to filter out fake news from the existing credible clusters</a:t>
            </a:r>
            <a:endParaRPr lang="en-US" altLang="ko-KR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240614883"/>
              </p:ext>
            </p:extLst>
          </p:nvPr>
        </p:nvGraphicFramePr>
        <p:xfrm>
          <a:off x="1108333" y="3759743"/>
          <a:ext cx="3837459" cy="2893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t="31771"/>
          <a:stretch/>
        </p:blipFill>
        <p:spPr>
          <a:xfrm>
            <a:off x="5215925" y="3759743"/>
            <a:ext cx="5839253" cy="2163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827" y="6011587"/>
            <a:ext cx="5519351" cy="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</a:pPr>
            <a:r>
              <a:rPr lang="en-US" altLang="ko-KR" smtClean="0"/>
              <a:t>Time Performance Evaluation</a:t>
            </a:r>
          </a:p>
          <a:p>
            <a:pPr lvl="1"/>
            <a:r>
              <a:rPr lang="en-US" altLang="ko-KR" smtClean="0"/>
              <a:t>Embedding generation task</a:t>
            </a:r>
            <a:br>
              <a:rPr lang="en-US" altLang="ko-KR" smtClean="0"/>
            </a:br>
            <a:r>
              <a:rPr lang="en-US" altLang="ko-KR" smtClean="0"/>
              <a:t>(Politifact, GossipCop, COVID-19)</a:t>
            </a:r>
            <a:endParaRPr lang="en-US" altLang="ko-KR" smtClean="0"/>
          </a:p>
          <a:p>
            <a:pPr lvl="1"/>
            <a:r>
              <a:rPr lang="en-US" altLang="ko-KR" smtClean="0"/>
              <a:t>Clustering classification task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91" y="1451898"/>
            <a:ext cx="4195932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36" y="3896377"/>
            <a:ext cx="10008126" cy="2289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0393" y="3585498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Embedding generation models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784772" y="6185506"/>
            <a:ext cx="662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smtClean="0">
                <a:solidFill>
                  <a:srgbClr val="FF0000"/>
                </a:solidFill>
              </a:rPr>
              <a:t>Extensive advantage of using DevCloud in terms of run-time for all tasks with variable sizes</a:t>
            </a:r>
            <a:endParaRPr lang="ko-KR" altLang="en-US" sz="1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en-US" altLang="ko-KR" smtClean="0"/>
              <a:t>Validating the identified credulous </a:t>
            </a:r>
            <a:r>
              <a:rPr lang="en-US" altLang="ko-KR" i="1" smtClean="0"/>
              <a:t>COVID-19</a:t>
            </a:r>
            <a:r>
              <a:rPr lang="en-US" altLang="ko-KR" smtClean="0"/>
              <a:t> tweet clusters and users</a:t>
            </a:r>
          </a:p>
          <a:p>
            <a:pPr lvl="1"/>
            <a:r>
              <a:rPr lang="en-US" altLang="ko-KR" smtClean="0"/>
              <a:t>Credulous clusters were searched manually to validate the results of proposed model</a:t>
            </a:r>
          </a:p>
          <a:p>
            <a:pPr lvl="1"/>
            <a:r>
              <a:rPr lang="en-US" altLang="ko-KR" smtClean="0"/>
              <a:t>Validation was also performed by checking the status of identified credulous users on Twitter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35443"/>
            <a:ext cx="11609133" cy="5786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6851" y="6053077"/>
            <a:ext cx="5699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smtClean="0">
                <a:solidFill>
                  <a:srgbClr val="FF0000"/>
                </a:solidFill>
              </a:rPr>
              <a:t>During mid-march, Twitter improved the security features </a:t>
            </a:r>
            <a:endParaRPr lang="ko-KR" altLang="en-US" sz="1600" i="1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9557" y="3344562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1427" y="3344562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152" y="3344562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7152" y="790833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85898" y="790833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89556" y="790833"/>
            <a:ext cx="963827" cy="37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66235" y="6339534"/>
            <a:ext cx="6220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smtClean="0">
                <a:solidFill>
                  <a:srgbClr val="FF0000"/>
                </a:solidFill>
              </a:rPr>
              <a:t>All the identified users belonged to the pre-mid-march duration</a:t>
            </a:r>
            <a:endParaRPr lang="ko-KR" alt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140137"/>
              </p:ext>
            </p:extLst>
          </p:nvPr>
        </p:nvGraphicFramePr>
        <p:xfrm>
          <a:off x="838200" y="12695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45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en-US" altLang="ko-KR" smtClean="0"/>
              <a:t>Validating the identified credulous </a:t>
            </a:r>
            <a:r>
              <a:rPr lang="en-US" altLang="ko-KR" i="1" smtClean="0"/>
              <a:t>COVID-19</a:t>
            </a:r>
            <a:r>
              <a:rPr lang="en-US" altLang="ko-KR" smtClean="0"/>
              <a:t> </a:t>
            </a:r>
            <a:r>
              <a:rPr lang="en-US" altLang="ko-KR" smtClean="0"/>
              <a:t>tweet </a:t>
            </a:r>
            <a:r>
              <a:rPr lang="en-US" altLang="ko-KR" smtClean="0"/>
              <a:t>clusters and users</a:t>
            </a:r>
          </a:p>
          <a:p>
            <a:pPr lvl="1"/>
            <a:r>
              <a:rPr lang="en-US" altLang="ko-KR" smtClean="0"/>
              <a:t>Identify </a:t>
            </a:r>
            <a:r>
              <a:rPr lang="en-US" altLang="ko-KR" smtClean="0"/>
              <a:t>the geographical location of influenced users (user-locations mentioned in the user-profile)</a:t>
            </a:r>
          </a:p>
          <a:p>
            <a:pPr lvl="1"/>
            <a:r>
              <a:rPr lang="en-US" altLang="ko-KR" smtClean="0"/>
              <a:t>Do not consider verified users’ </a:t>
            </a:r>
            <a:r>
              <a:rPr lang="en-US" altLang="ko-KR" smtClean="0"/>
              <a:t>followers and ordinary users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3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9066" y="6274145"/>
            <a:ext cx="897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smtClean="0">
                <a:solidFill>
                  <a:srgbClr val="FF0000"/>
                </a:solidFill>
              </a:rPr>
              <a:t>As the spread of the COVID-19 cases increases, the tweets and retweets also tend to increase</a:t>
            </a:r>
            <a:endParaRPr lang="ko-KR" altLang="en-US" sz="1600" i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6"/>
            <a:ext cx="12192000" cy="61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altLang="ko-KR" smtClean="0"/>
              <a:t>Validating the credulous </a:t>
            </a:r>
            <a:r>
              <a:rPr lang="en-US" altLang="ko-KR" i="1" smtClean="0"/>
              <a:t>COVID-19</a:t>
            </a:r>
            <a:r>
              <a:rPr lang="en-US" altLang="ko-KR" smtClean="0"/>
              <a:t> tweet clusters using Emotional Analysis</a:t>
            </a:r>
          </a:p>
          <a:p>
            <a:pPr lvl="1"/>
            <a:r>
              <a:rPr lang="en-US" altLang="ko-KR" smtClean="0"/>
              <a:t>Emotion intensity scores and number of tweets per emotion for the different user-categories</a:t>
            </a:r>
          </a:p>
          <a:p>
            <a:pPr lvl="1"/>
            <a:r>
              <a:rPr lang="en-US" altLang="ko-KR" smtClean="0"/>
              <a:t>Validates that the content of credulous clusters tend to show </a:t>
            </a:r>
            <a:r>
              <a:rPr lang="en-US" altLang="ko-KR" smtClean="0">
                <a:solidFill>
                  <a:srgbClr val="FF0000"/>
                </a:solidFill>
              </a:rPr>
              <a:t>high proportion of anger and fear </a:t>
            </a:r>
            <a:r>
              <a:rPr lang="en-US" altLang="ko-KR" smtClean="0"/>
              <a:t>generating tweets with </a:t>
            </a:r>
            <a:r>
              <a:rPr lang="en-US" altLang="ko-KR" smtClean="0">
                <a:solidFill>
                  <a:srgbClr val="FF0000"/>
                </a:solidFill>
              </a:rPr>
              <a:t>high intensities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1317" y="761997"/>
            <a:ext cx="5461688" cy="5568779"/>
            <a:chOff x="4056130" y="2339546"/>
            <a:chExt cx="3839837" cy="4157128"/>
          </a:xfrm>
        </p:grpSpPr>
        <p:grpSp>
          <p:nvGrpSpPr>
            <p:cNvPr id="11" name="그룹 10"/>
            <p:cNvGrpSpPr/>
            <p:nvPr/>
          </p:nvGrpSpPr>
          <p:grpSpPr>
            <a:xfrm>
              <a:off x="4056130" y="2339546"/>
              <a:ext cx="3839837" cy="4157128"/>
              <a:chOff x="3622588" y="3981969"/>
              <a:chExt cx="2769973" cy="309629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r="50130"/>
              <a:stretch/>
            </p:blipFill>
            <p:spPr>
              <a:xfrm>
                <a:off x="3622588" y="3981969"/>
                <a:ext cx="2769973" cy="155891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rcRect l="50167"/>
              <a:stretch/>
            </p:blipFill>
            <p:spPr>
              <a:xfrm>
                <a:off x="3624648" y="5519352"/>
                <a:ext cx="2767913" cy="1558916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4130270" y="2496065"/>
              <a:ext cx="318162" cy="668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38766" y="761998"/>
            <a:ext cx="5262402" cy="5506996"/>
            <a:chOff x="8114270" y="3266426"/>
            <a:chExt cx="3239530" cy="3197296"/>
          </a:xfrm>
        </p:grpSpPr>
        <p:grpSp>
          <p:nvGrpSpPr>
            <p:cNvPr id="9" name="그룹 8"/>
            <p:cNvGrpSpPr/>
            <p:nvPr/>
          </p:nvGrpSpPr>
          <p:grpSpPr>
            <a:xfrm>
              <a:off x="8114270" y="3266426"/>
              <a:ext cx="3239530" cy="3197296"/>
              <a:chOff x="8550876" y="3435002"/>
              <a:chExt cx="3025346" cy="302872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/>
              <a:srcRect r="50639"/>
              <a:stretch/>
            </p:blipFill>
            <p:spPr>
              <a:xfrm>
                <a:off x="8550876" y="3435002"/>
                <a:ext cx="3021227" cy="151436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0572"/>
              <a:stretch/>
            </p:blipFill>
            <p:spPr>
              <a:xfrm>
                <a:off x="8550876" y="4949362"/>
                <a:ext cx="3025346" cy="1514360"/>
              </a:xfrm>
              <a:prstGeom prst="rect">
                <a:avLst/>
              </a:prstGeom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8171934" y="3426941"/>
              <a:ext cx="329515" cy="823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08385" y="2982098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8158" y="2982098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30808" y="2982098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583458" y="2982098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53231" y="2982098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6775" y="5750012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36237" y="5750012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47462" y="5750012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625722" y="5750012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33247" y="5750012"/>
            <a:ext cx="405086" cy="115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62768" y="6303171"/>
            <a:ext cx="445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smtClean="0">
                <a:solidFill>
                  <a:srgbClr val="FF0000"/>
                </a:solidFill>
              </a:rPr>
              <a:t>High intensity of sad and fearful tweets in credulous clusters</a:t>
            </a:r>
            <a:endParaRPr lang="ko-KR" altLang="en-US" sz="1200" i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4398" y="6301309"/>
            <a:ext cx="5143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smtClean="0">
                <a:solidFill>
                  <a:srgbClr val="FF0000"/>
                </a:solidFill>
              </a:rPr>
              <a:t>High proportion of angry, sad, and fearful tweets in credulous clusters</a:t>
            </a:r>
            <a:endParaRPr lang="ko-KR" altLang="en-US" sz="1200" i="1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438051" y="971666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27954" y="1965354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079175" y="1965354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082396" y="976414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30958" y="3724765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69507" y="4719251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951820" y="3731972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943764" y="4718852"/>
            <a:ext cx="405086" cy="172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AND 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6"/>
            </a:pPr>
            <a:r>
              <a:rPr lang="en-US" altLang="ko-KR" smtClean="0"/>
              <a:t>Analyzing User-Interactions on </a:t>
            </a:r>
            <a:r>
              <a:rPr lang="en-US" altLang="ko-KR" i="1" smtClean="0"/>
              <a:t>COVID-19</a:t>
            </a:r>
            <a:r>
              <a:rPr lang="en-US" altLang="ko-KR" smtClean="0"/>
              <a:t> dataset</a:t>
            </a:r>
          </a:p>
          <a:p>
            <a:pPr lvl="1"/>
            <a:r>
              <a:rPr lang="en-US" altLang="ko-KR" smtClean="0"/>
              <a:t>Identify the most popular user-interactions in the whole data by using the poster of the tweet and the mentioned or retweeted users</a:t>
            </a:r>
          </a:p>
          <a:p>
            <a:pPr lvl="1"/>
            <a:r>
              <a:rPr lang="en-US" altLang="ko-KR" smtClean="0"/>
              <a:t>Change in the pattern of user-interactions over the whole duration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133" b="9709"/>
          <a:stretch/>
        </p:blipFill>
        <p:spPr>
          <a:xfrm>
            <a:off x="1136821" y="3422239"/>
            <a:ext cx="9918357" cy="2889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678" y="6311900"/>
            <a:ext cx="9370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smtClean="0">
                <a:solidFill>
                  <a:srgbClr val="FF0000"/>
                </a:solidFill>
              </a:rPr>
              <a:t>Primary portion of major users are medical influencers, organizations, news, and verified accounts</a:t>
            </a:r>
            <a:endParaRPr lang="ko-KR" alt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2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Identify the misinformed content and the credulous users</a:t>
            </a:r>
          </a:p>
          <a:p>
            <a:r>
              <a:rPr lang="en-US" altLang="ko-KR" smtClean="0"/>
              <a:t>Semantically similar cluster to extract the most influential content</a:t>
            </a:r>
          </a:p>
          <a:p>
            <a:r>
              <a:rPr lang="en-US" altLang="ko-KR" smtClean="0"/>
              <a:t>Credible sources help in filtering out the credulous users and related information</a:t>
            </a:r>
          </a:p>
          <a:p>
            <a:r>
              <a:rPr lang="en-US" altLang="ko-KR" smtClean="0"/>
              <a:t>Accuracy performance and Time performance increases upto 5% and 10% respectively</a:t>
            </a:r>
          </a:p>
          <a:p>
            <a:r>
              <a:rPr lang="en-US" altLang="ko-KR" smtClean="0"/>
              <a:t>Higher affinity toward the angry, sad, and fearful tweets in the credulous clusters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1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FUTURE 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smtClean="0"/>
              <a:t>Performing a comparative analysis of credulous and credible sourced clusters in geographical spread of the type of user-interactions</a:t>
            </a:r>
          </a:p>
          <a:p>
            <a:pPr marL="571500" indent="-571500">
              <a:buFont typeface="+mj-lt"/>
              <a:buAutoNum type="romanUcPeriod"/>
            </a:pPr>
            <a:endParaRPr lang="en-US" altLang="ko-KR"/>
          </a:p>
          <a:p>
            <a:pPr marL="571500" indent="-571500">
              <a:buFont typeface="+mj-lt"/>
              <a:buAutoNum type="romanUcPeriod"/>
            </a:pPr>
            <a:r>
              <a:rPr lang="en-US" altLang="ko-KR" smtClean="0"/>
              <a:t>Eliminating the possibility of sharing misinformation in credible sources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41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smtClean="0"/>
              <a:t>Thank you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3973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After the spread of Covid-19, social media has become most frequently use source of sharing the news and information</a:t>
            </a:r>
          </a:p>
          <a:p>
            <a:endParaRPr lang="en-US" altLang="ko-KR"/>
          </a:p>
          <a:p>
            <a:r>
              <a:rPr lang="en-US" altLang="ko-KR" smtClean="0"/>
              <a:t>However, </a:t>
            </a:r>
            <a:r>
              <a:rPr lang="en-US" altLang="ko-KR" smtClean="0">
                <a:solidFill>
                  <a:srgbClr val="FF0000"/>
                </a:solidFill>
              </a:rPr>
              <a:t>misinformation</a:t>
            </a:r>
            <a:r>
              <a:rPr lang="en-US" altLang="ko-KR" smtClean="0"/>
              <a:t> disseminates in social media Literature</a:t>
            </a:r>
          </a:p>
          <a:p>
            <a:endParaRPr lang="en-US" altLang="ko-KR"/>
          </a:p>
          <a:p>
            <a:r>
              <a:rPr lang="en-US" altLang="ko-KR" smtClean="0"/>
              <a:t>Earlier works relying on manual or annotation-based approaches posed limitations: 1) time and labor-intensive, 2) requires domain knowledge to identify the context of the news</a:t>
            </a:r>
          </a:p>
        </p:txBody>
      </p:sp>
    </p:spTree>
    <p:extLst>
      <p:ext uri="{BB962C8B-B14F-4D97-AF65-F5344CB8AC3E}">
        <p14:creationId xmlns:p14="http://schemas.microsoft.com/office/powerpoint/2010/main" val="12569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Fake news tends to spread significantly faster, farther, deeper and more broadly than truth (high likelihood of retweeting false information by common public, not bots)</a:t>
            </a:r>
          </a:p>
          <a:p>
            <a:endParaRPr lang="en-US" altLang="ko-KR"/>
          </a:p>
          <a:p>
            <a:r>
              <a:rPr lang="en-US" altLang="ko-KR" smtClean="0"/>
              <a:t>This research propose an </a:t>
            </a:r>
            <a:r>
              <a:rPr lang="en-US" altLang="ko-KR" smtClean="0">
                <a:solidFill>
                  <a:srgbClr val="FF0000"/>
                </a:solidFill>
              </a:rPr>
              <a:t>unsupervised framework </a:t>
            </a:r>
            <a:r>
              <a:rPr lang="en-US" altLang="ko-KR" smtClean="0"/>
              <a:t>for detecting misinformed content and the users who may be the source or susceptible to sharing misinformation.</a:t>
            </a:r>
          </a:p>
          <a:p>
            <a:endParaRPr lang="en-US" altLang="ko-KR"/>
          </a:p>
          <a:p>
            <a:r>
              <a:rPr lang="en-US" altLang="ko-KR" smtClean="0"/>
              <a:t>The proposed framework leverages </a:t>
            </a:r>
            <a:r>
              <a:rPr lang="en-US" altLang="ko-KR" smtClean="0">
                <a:solidFill>
                  <a:srgbClr val="FF0000"/>
                </a:solidFill>
              </a:rPr>
              <a:t>popularity of the tweets </a:t>
            </a:r>
            <a:r>
              <a:rPr lang="en-US" altLang="ko-KR" smtClean="0"/>
              <a:t>and the </a:t>
            </a:r>
            <a:r>
              <a:rPr lang="en-US" altLang="ko-KR" smtClean="0">
                <a:solidFill>
                  <a:srgbClr val="FF0000"/>
                </a:solidFill>
              </a:rPr>
              <a:t>credibility of their sources </a:t>
            </a:r>
            <a:r>
              <a:rPr lang="en-US" altLang="ko-KR" smtClean="0"/>
              <a:t>(users) to identify the misinformed users and contents.</a:t>
            </a:r>
          </a:p>
        </p:txBody>
      </p:sp>
    </p:spTree>
    <p:extLst>
      <p:ext uri="{BB962C8B-B14F-4D97-AF65-F5344CB8AC3E}">
        <p14:creationId xmlns:p14="http://schemas.microsoft.com/office/powerpoint/2010/main" val="59331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PROPOSED FRAMEWORK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en-US" altLang="ko-KR" smtClean="0">
                <a:solidFill>
                  <a:srgbClr val="FF0000"/>
                </a:solidFill>
              </a:rPr>
              <a:t>Identification of popular/influential tweets </a:t>
            </a:r>
            <a:r>
              <a:rPr lang="en-US" altLang="ko-KR"/>
              <a:t>and </a:t>
            </a:r>
            <a:r>
              <a:rPr lang="en-US" altLang="ko-KR" smtClean="0"/>
              <a:t>then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credibility </a:t>
            </a:r>
            <a:r>
              <a:rPr lang="en-US" altLang="ko-KR"/>
              <a:t>of them</a:t>
            </a:r>
          </a:p>
          <a:p>
            <a:pPr marL="0" indent="0">
              <a:buNone/>
            </a:pPr>
            <a:r>
              <a:rPr lang="en-US" altLang="ko-KR" smtClean="0"/>
              <a:t>	- a set of semantically similar critical clusters generated</a:t>
            </a:r>
          </a:p>
          <a:p>
            <a:r>
              <a:rPr lang="en-US" altLang="ko-KR" smtClean="0"/>
              <a:t>2. </a:t>
            </a:r>
            <a:r>
              <a:rPr lang="en-US" altLang="ko-KR" smtClean="0">
                <a:solidFill>
                  <a:srgbClr val="FF0000"/>
                </a:solidFill>
              </a:rPr>
              <a:t>Backtrack the tweet-retweet connection </a:t>
            </a:r>
            <a:r>
              <a:rPr lang="en-US" altLang="ko-KR" smtClean="0"/>
              <a:t>to identify the original-poster of tweets for each cluster</a:t>
            </a: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- Veracity of a cluster is measured in terms of the 	proportion of the credible users (news sources, medical 	organizations, medical influencers, verified accounts)</a:t>
            </a:r>
          </a:p>
          <a:p>
            <a:pPr marL="0" indent="0">
              <a:buNone/>
            </a:pPr>
            <a:r>
              <a:rPr lang="en-US" altLang="ko-KR" smtClean="0"/>
              <a:t>	- Accuracy validation, Performance validation</a:t>
            </a:r>
          </a:p>
        </p:txBody>
      </p:sp>
    </p:spTree>
    <p:extLst>
      <p:ext uri="{BB962C8B-B14F-4D97-AF65-F5344CB8AC3E}">
        <p14:creationId xmlns:p14="http://schemas.microsoft.com/office/powerpoint/2010/main" val="200949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LITERATURE REVIEW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Text-based/message-centric</a:t>
            </a:r>
            <a:r>
              <a:rPr lang="en-US" altLang="ko-KR" smtClean="0"/>
              <a:t> models highly require enough labeled data to identify the fake news writers’ textual features</a:t>
            </a:r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User-centric approaches </a:t>
            </a:r>
            <a:r>
              <a:rPr lang="en-US" altLang="ko-KR" smtClean="0"/>
              <a:t>is developed</a:t>
            </a:r>
          </a:p>
          <a:p>
            <a:pPr lvl="1"/>
            <a:r>
              <a:rPr lang="en-US" altLang="ko-KR" smtClean="0"/>
              <a:t>Vosoughi et al. revealed that humans were much more likely to spread the misinformation not bot.</a:t>
            </a:r>
          </a:p>
          <a:p>
            <a:pPr lvl="1"/>
            <a:r>
              <a:rPr lang="en-US" altLang="ko-KR" smtClean="0"/>
              <a:t>They also suggested that false news disffuse farther, more in-depth, faster and deeply </a:t>
            </a:r>
            <a:r>
              <a:rPr lang="en-US" altLang="ko-KR" smtClean="0"/>
              <a:t>-&gt;</a:t>
            </a:r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Hybrid approaches</a:t>
            </a:r>
            <a:r>
              <a:rPr lang="en-US" altLang="ko-KR"/>
              <a:t> </a:t>
            </a:r>
            <a:r>
              <a:rPr lang="en-US" altLang="ko-KR" smtClean="0"/>
              <a:t>appears that use text and the user-level information to identify the misinformed content</a:t>
            </a: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Popularity of the tweets and retweets </a:t>
            </a:r>
            <a:r>
              <a:rPr lang="en-US" altLang="ko-KR" smtClean="0"/>
              <a:t>are also used in this model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5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PROPOSED FRAMEWORK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09" y="1295573"/>
            <a:ext cx="6877181" cy="5438860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885935" y="3434085"/>
            <a:ext cx="1124465" cy="543697"/>
          </a:xfrm>
          <a:prstGeom prst="wedgeEllipseCallout">
            <a:avLst>
              <a:gd name="adj1" fmla="val -54017"/>
              <a:gd name="adj2" fmla="val -6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Textual Feature</a:t>
            </a:r>
            <a:endParaRPr lang="ko-KR" altLang="en-US" sz="1100"/>
          </a:p>
        </p:txBody>
      </p:sp>
      <p:sp>
        <p:nvSpPr>
          <p:cNvPr id="6" name="타원형 설명선 5"/>
          <p:cNvSpPr/>
          <p:nvPr/>
        </p:nvSpPr>
        <p:spPr>
          <a:xfrm>
            <a:off x="6664410" y="5696465"/>
            <a:ext cx="1651687" cy="455012"/>
          </a:xfrm>
          <a:prstGeom prst="wedgeEllipseCallout">
            <a:avLst>
              <a:gd name="adj1" fmla="val -52707"/>
              <a:gd name="adj2" fmla="val 6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Four credible user-categories</a:t>
            </a:r>
            <a:endParaRPr lang="ko-KR" altLang="en-US" sz="1100"/>
          </a:p>
        </p:txBody>
      </p:sp>
      <p:sp>
        <p:nvSpPr>
          <p:cNvPr id="7" name="타원형 설명선 6"/>
          <p:cNvSpPr/>
          <p:nvPr/>
        </p:nvSpPr>
        <p:spPr>
          <a:xfrm>
            <a:off x="8930460" y="3940712"/>
            <a:ext cx="1234324" cy="543697"/>
          </a:xfrm>
          <a:prstGeom prst="wedgeEllipseCallout">
            <a:avLst>
              <a:gd name="adj1" fmla="val -60708"/>
              <a:gd name="adj2" fmla="val 45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Popularity of tweets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8979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Data collection and Preprocessing</a:t>
            </a:r>
          </a:p>
          <a:p>
            <a:pPr lvl="1"/>
            <a:r>
              <a:rPr lang="en-US" altLang="ko-KR" smtClean="0"/>
              <a:t>Twitter Streaming API </a:t>
            </a:r>
          </a:p>
          <a:p>
            <a:pPr lvl="1"/>
            <a:r>
              <a:rPr lang="en-US" altLang="ko-KR" smtClean="0"/>
              <a:t>Extract only essential features</a:t>
            </a:r>
          </a:p>
          <a:p>
            <a:pPr lvl="1"/>
            <a:r>
              <a:rPr lang="en-US" altLang="ko-KR" smtClean="0"/>
              <a:t>Remove impurities of text data</a:t>
            </a:r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6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METHODOLOGY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2. Identifying Critical Clusters</a:t>
            </a:r>
          </a:p>
          <a:p>
            <a:pPr lvl="1"/>
            <a:r>
              <a:rPr lang="en-US" altLang="ko-KR" smtClean="0"/>
              <a:t>First, the semantically similar tweets are grouped to form clusters</a:t>
            </a: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JoSe</a:t>
            </a:r>
            <a:r>
              <a:rPr lang="en-US" altLang="ko-KR" smtClean="0"/>
              <a:t>, a </a:t>
            </a:r>
            <a:r>
              <a:rPr lang="en-US" altLang="ko-KR" smtClean="0">
                <a:solidFill>
                  <a:srgbClr val="FF0000"/>
                </a:solidFill>
              </a:rPr>
              <a:t>spherical text embedding </a:t>
            </a:r>
            <a:r>
              <a:rPr lang="en-US" altLang="ko-KR" smtClean="0"/>
              <a:t>generation deep learing model</a:t>
            </a:r>
          </a:p>
          <a:p>
            <a:pPr lvl="2"/>
            <a:r>
              <a:rPr lang="en-US" altLang="ko-KR" smtClean="0"/>
              <a:t>High performance in clustering vector representations with less run-time requirement (not only local context but also global context co-occurrence)</a:t>
            </a:r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30" y="3617663"/>
            <a:ext cx="8748796" cy="1226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57" y="4868557"/>
            <a:ext cx="7978990" cy="15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1043</Words>
  <Application>Microsoft Office PowerPoint</Application>
  <PresentationFormat>사용자 지정</PresentationFormat>
  <Paragraphs>137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An Unsupervised Misinformation Detection Framework to Analyze the Users using COVID-19 Twitter Data</vt:lpstr>
      <vt:lpstr>PowerPoint 프레젠테이션</vt:lpstr>
      <vt:lpstr>INTRODUCTION</vt:lpstr>
      <vt:lpstr>INTRODUCTION</vt:lpstr>
      <vt:lpstr>PROPOSED FRAMEWORK</vt:lpstr>
      <vt:lpstr>LITERATURE REVIEW</vt:lpstr>
      <vt:lpstr>PROPOSED FRAMEWORK</vt:lpstr>
      <vt:lpstr>METHODOLOGY</vt:lpstr>
      <vt:lpstr>METHODOLOGY</vt:lpstr>
      <vt:lpstr>JoSE: Spherical Text Embedding</vt:lpstr>
      <vt:lpstr>METHODOLOGY</vt:lpstr>
      <vt:lpstr>METHODOLOGY</vt:lpstr>
      <vt:lpstr>METHODOLOGY</vt:lpstr>
      <vt:lpstr>METHODOLOGY</vt:lpstr>
      <vt:lpstr>RESULTS AND DISCUSSION</vt:lpstr>
      <vt:lpstr>RESULTS AND DISCUSSION(추가필요)</vt:lpstr>
      <vt:lpstr>RESULTS AND DISCUSSION</vt:lpstr>
      <vt:lpstr>RESULTS AND DISCUSSION</vt:lpstr>
      <vt:lpstr>PowerPoint 프레젠테이션</vt:lpstr>
      <vt:lpstr>RESULTS AND DISCUSSION</vt:lpstr>
      <vt:lpstr>PowerPoint 프레젠테이션</vt:lpstr>
      <vt:lpstr>RESULTS AND DISCUSSION</vt:lpstr>
      <vt:lpstr>PowerPoint 프레젠테이션</vt:lpstr>
      <vt:lpstr>RESULTS AND DISCUSSION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Unsupervised Misinformation Detection Framework to Analyze the Users using COVID-19 Twitter Data</dc:title>
  <dc:creator>admin</dc:creator>
  <cp:lastModifiedBy>admin</cp:lastModifiedBy>
  <cp:revision>93</cp:revision>
  <dcterms:created xsi:type="dcterms:W3CDTF">2021-05-10T13:06:52Z</dcterms:created>
  <dcterms:modified xsi:type="dcterms:W3CDTF">2021-05-14T04:47:12Z</dcterms:modified>
</cp:coreProperties>
</file>