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62" r:id="rId3"/>
    <p:sldId id="278" r:id="rId4"/>
    <p:sldId id="304" r:id="rId5"/>
    <p:sldId id="303" r:id="rId6"/>
    <p:sldId id="306" r:id="rId7"/>
    <p:sldId id="296" r:id="rId8"/>
    <p:sldId id="289" r:id="rId9"/>
    <p:sldId id="307" r:id="rId10"/>
    <p:sldId id="308" r:id="rId11"/>
    <p:sldId id="310" r:id="rId12"/>
    <p:sldId id="293" r:id="rId13"/>
    <p:sldId id="294" r:id="rId14"/>
    <p:sldId id="311" r:id="rId15"/>
    <p:sldId id="312" r:id="rId16"/>
    <p:sldId id="315" r:id="rId17"/>
    <p:sldId id="313" r:id="rId18"/>
    <p:sldId id="298" r:id="rId19"/>
    <p:sldId id="295" r:id="rId20"/>
    <p:sldId id="314" r:id="rId21"/>
    <p:sldId id="316" r:id="rId22"/>
    <p:sldId id="30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762"/>
    <a:srgbClr val="080808"/>
    <a:srgbClr val="323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10D3AB3-DB79-45A3-BDA3-1E500BBF54A5}">
  <a:tblStyle styleId="{F10D3AB3-DB79-45A3-BDA3-1E500BBF54A5}" styleName="Table_0">
    <a:wholeTbl>
      <a:tcTxStyle b="off" i="off">
        <a:font>
          <a:latin typeface="마루 부리 Beta"/>
          <a:ea typeface="마루 부리 Beta"/>
          <a:cs typeface="마루 부리 Bet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93" autoAdjust="0"/>
  </p:normalViewPr>
  <p:slideViewPr>
    <p:cSldViewPr snapToGrid="0">
      <p:cViewPr>
        <p:scale>
          <a:sx n="96" d="100"/>
          <a:sy n="96" d="100"/>
        </p:scale>
        <p:origin x="-11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714347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ko-KR" dirty="0"/>
          </a:p>
        </p:txBody>
      </p:sp>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smtClean="0">
                <a:solidFill>
                  <a:schemeClr val="tx1"/>
                </a:solidFill>
                <a:effectLst/>
                <a:latin typeface="Arial"/>
                <a:ea typeface="Arial"/>
                <a:cs typeface="Arial"/>
                <a:sym typeface="Arial"/>
              </a:rPr>
              <a:t>On</a:t>
            </a:r>
            <a:r>
              <a:rPr lang="en-US" sz="1100" b="0" i="0" u="none" strike="noStrike" kern="1200" cap="none" baseline="0" smtClean="0">
                <a:solidFill>
                  <a:schemeClr val="tx1"/>
                </a:solidFill>
                <a:effectLst/>
                <a:latin typeface="Arial"/>
                <a:ea typeface="Arial"/>
                <a:cs typeface="Arial"/>
                <a:sym typeface="Arial"/>
              </a:rPr>
              <a:t> contray, in the proposed architecture, </a:t>
            </a:r>
            <a:r>
              <a:rPr lang="en-US" sz="1100" b="0" i="0" u="none" strike="noStrike" kern="1200" cap="none" smtClean="0">
                <a:solidFill>
                  <a:schemeClr val="tx1"/>
                </a:solidFill>
                <a:effectLst/>
                <a:latin typeface="Arial"/>
                <a:ea typeface="Arial"/>
                <a:cs typeface="Arial"/>
                <a:sym typeface="Arial"/>
              </a:rPr>
              <a:t>the message queues act as a buffer for the distributed data stream working in parallel, thereby improving the data coverage. To consume the loaded entries in the messaging queues at a fast speed, we also adopt Apache Spark Streaming to process the data produced by Apache Kafka</a:t>
            </a:r>
            <a:endParaRPr lang="en-US" smtClean="0"/>
          </a:p>
          <a:p>
            <a:pPr marL="0" lvl="0" indent="0" algn="l" rtl="0">
              <a:spcBef>
                <a:spcPts val="0"/>
              </a:spcBef>
              <a:spcAft>
                <a:spcPts val="0"/>
              </a:spcAft>
              <a:buNone/>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288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199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smtClean="0"/>
              <a:t>The</a:t>
            </a:r>
            <a:r>
              <a:rPr lang="en-US" altLang="ko-KR" baseline="0" smtClean="0"/>
              <a:t> following researches can support the validity of our scenario. </a:t>
            </a:r>
            <a:r>
              <a:rPr lang="en-US" sz="1100" smtClean="0"/>
              <a:t>Morstatter </a:t>
            </a:r>
            <a:r>
              <a:rPr lang="en-US" altLang="ko-KR" baseline="0" smtClean="0"/>
              <a:t>has showed </a:t>
            </a:r>
            <a:r>
              <a:rPr lang="en-US" sz="1100" smtClean="0"/>
              <a:t>that a small sample of data does not adequately represent the overall activity on Twitter. As the streaming API does not consistently ook for top hashtags, and tweets extracted using them have lower coverage than tweets using firehose, the accuracy of anlysis can be reduced</a:t>
            </a:r>
            <a:r>
              <a:rPr lang="en-US" altLang="ko-KR" baseline="0" smtClean="0"/>
              <a:t>.</a:t>
            </a:r>
          </a:p>
          <a:p>
            <a:pPr marL="0" lvl="0" indent="0" algn="l" rtl="0">
              <a:spcBef>
                <a:spcPts val="0"/>
              </a:spcBef>
              <a:spcAft>
                <a:spcPts val="0"/>
              </a:spcAft>
              <a:buNone/>
            </a:pPr>
            <a:r>
              <a:rPr lang="en-US" altLang="ko-KR" baseline="0" smtClean="0"/>
              <a:t>In addition, Hernandez-suarez has represented the strong correlation between the content of tweets and actual cyber attack.</a:t>
            </a: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491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smtClean="0">
                <a:solidFill>
                  <a:schemeClr val="tx1"/>
                </a:solidFill>
                <a:effectLst/>
                <a:latin typeface="Arial"/>
                <a:ea typeface="Arial"/>
                <a:cs typeface="Arial"/>
                <a:sym typeface="Arial"/>
              </a:rPr>
              <a:t>Simple architecture in this</a:t>
            </a:r>
            <a:r>
              <a:rPr lang="en-US" sz="1100" b="0" i="0" u="none" strike="noStrike" kern="1200" cap="none" baseline="0" smtClean="0">
                <a:solidFill>
                  <a:schemeClr val="tx1"/>
                </a:solidFill>
                <a:effectLst/>
                <a:latin typeface="Arial"/>
                <a:ea typeface="Arial"/>
                <a:cs typeface="Arial"/>
                <a:sym typeface="Arial"/>
              </a:rPr>
              <a:t> figure </a:t>
            </a:r>
            <a:r>
              <a:rPr lang="en-US" sz="1100" b="0" i="0" u="none" strike="noStrike" kern="1200" cap="none" smtClean="0">
                <a:solidFill>
                  <a:schemeClr val="tx1"/>
                </a:solidFill>
                <a:effectLst/>
                <a:latin typeface="Arial"/>
                <a:ea typeface="Arial"/>
                <a:cs typeface="Arial"/>
                <a:sym typeface="Arial"/>
              </a:rPr>
              <a:t>ingests the tweets sequentially in the order in which they are received, resulting in a low coverage</a:t>
            </a:r>
            <a:endParaRPr lang="en-US" smtClean="0"/>
          </a:p>
          <a:p>
            <a:pPr marL="0" lvl="0" indent="0" algn="l" rtl="0">
              <a:spcBef>
                <a:spcPts val="0"/>
              </a:spcBef>
              <a:spcAft>
                <a:spcPts val="0"/>
              </a:spcAft>
              <a:buNone/>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83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smtClean="0">
                <a:solidFill>
                  <a:schemeClr val="tx1"/>
                </a:solidFill>
                <a:effectLst/>
                <a:latin typeface="Arial"/>
                <a:ea typeface="Arial"/>
                <a:cs typeface="Arial"/>
                <a:sym typeface="Arial"/>
              </a:rPr>
              <a:t>However, in the proposed architecture in Figure</a:t>
            </a:r>
            <a:r>
              <a:rPr lang="en-US" sz="1100" b="0" i="0" u="none" strike="noStrike" kern="1200" cap="none" baseline="0" smtClean="0">
                <a:solidFill>
                  <a:schemeClr val="tx1"/>
                </a:solidFill>
                <a:effectLst/>
                <a:latin typeface="Arial"/>
                <a:ea typeface="Arial"/>
                <a:cs typeface="Arial"/>
                <a:sym typeface="Arial"/>
              </a:rPr>
              <a:t> b</a:t>
            </a:r>
            <a:r>
              <a:rPr lang="en-US" sz="1100" b="0" i="0" u="none" strike="noStrike" kern="1200" cap="none" smtClean="0">
                <a:solidFill>
                  <a:schemeClr val="tx1"/>
                </a:solidFill>
                <a:effectLst/>
                <a:latin typeface="Arial"/>
                <a:ea typeface="Arial"/>
                <a:cs typeface="Arial"/>
                <a:sym typeface="Arial"/>
              </a:rPr>
              <a:t>, assuming two messaging queues, the received tweets are ingested in parallel, allowing a much more portion of the streaming data to be ingested.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smtClean="0">
                <a:solidFill>
                  <a:schemeClr val="tx1"/>
                </a:solidFill>
                <a:effectLst/>
                <a:latin typeface="Arial"/>
                <a:ea typeface="Arial"/>
                <a:cs typeface="Arial"/>
                <a:sym typeface="Arial"/>
              </a:rPr>
              <a:t>Here, the improvement of coverage will increase as the number of partitioned queues increased.</a:t>
            </a:r>
            <a:endParaRPr lang="en-US" smtClean="0"/>
          </a:p>
          <a:p>
            <a:pPr marL="0" lvl="0" indent="0" algn="l" rtl="0">
              <a:spcBef>
                <a:spcPts val="0"/>
              </a:spcBef>
              <a:spcAft>
                <a:spcPts val="0"/>
              </a:spcAft>
              <a:buNone/>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83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Tx/>
              <a:buNone/>
            </a:pPr>
            <a:r>
              <a:rPr lang="en-US" sz="1100" b="0" i="0" u="none" strike="noStrike" kern="1200" cap="none" smtClean="0">
                <a:solidFill>
                  <a:schemeClr val="tx1"/>
                </a:solidFill>
                <a:effectLst/>
                <a:latin typeface="Arial"/>
                <a:ea typeface="Arial"/>
                <a:cs typeface="Arial"/>
                <a:sym typeface="Arial"/>
              </a:rPr>
              <a:t>In this study, we actually ingested tweets associated with pre-defined cyber-attack keywords for 12 hours on April 30, 2021. </a:t>
            </a:r>
          </a:p>
          <a:p>
            <a:pPr marL="158750" indent="0">
              <a:buFontTx/>
              <a:buNone/>
            </a:pPr>
            <a:r>
              <a:rPr lang="en-US" sz="1100" b="0" i="0" u="none" strike="noStrike" kern="1200" cap="none" smtClean="0">
                <a:solidFill>
                  <a:schemeClr val="tx1"/>
                </a:solidFill>
                <a:effectLst/>
                <a:latin typeface="Arial"/>
                <a:ea typeface="Arial"/>
                <a:cs typeface="Arial"/>
                <a:sym typeface="Arial"/>
              </a:rPr>
              <a:t>Figure 4 shows the distribution of ingested tweets. Here, we define two models: 1) Model A, which constructs a simple messaging queue model using 3 node message brokers in Apache Kafka, and 2) Model B, which directly connects to streaming APIs without a messaging queue. According</a:t>
            </a:r>
            <a:r>
              <a:rPr lang="en-US" sz="1100" b="0" i="0" u="none" strike="noStrike" kern="1200" cap="none" baseline="0" smtClean="0">
                <a:solidFill>
                  <a:schemeClr val="tx1"/>
                </a:solidFill>
                <a:effectLst/>
                <a:latin typeface="Arial"/>
                <a:ea typeface="Arial"/>
                <a:cs typeface="Arial"/>
                <a:sym typeface="Arial"/>
              </a:rPr>
              <a:t> to the result</a:t>
            </a:r>
            <a:r>
              <a:rPr lang="en-US" sz="1100" b="0" i="0" u="none" strike="noStrike" kern="1200" cap="none" smtClean="0">
                <a:solidFill>
                  <a:schemeClr val="tx1"/>
                </a:solidFill>
                <a:effectLst/>
                <a:latin typeface="Arial"/>
                <a:ea typeface="Arial"/>
                <a:cs typeface="Arial"/>
                <a:sym typeface="Arial"/>
              </a:rPr>
              <a:t>, Model A showed</a:t>
            </a:r>
            <a:r>
              <a:rPr lang="en-US" sz="1100" b="0" i="0" u="none" strike="noStrike" kern="1200" cap="none" baseline="0" smtClean="0">
                <a:solidFill>
                  <a:schemeClr val="tx1"/>
                </a:solidFill>
                <a:effectLst/>
                <a:latin typeface="Arial"/>
                <a:ea typeface="Arial"/>
                <a:cs typeface="Arial"/>
                <a:sym typeface="Arial"/>
              </a:rPr>
              <a:t> 1.98% better data ingestion coverage than Model B. </a:t>
            </a:r>
            <a:r>
              <a:rPr lang="en-US" sz="1100" b="0" i="0" u="none" strike="noStrike" kern="1200" cap="none" smtClean="0">
                <a:solidFill>
                  <a:schemeClr val="tx1"/>
                </a:solidFill>
                <a:effectLst/>
                <a:latin typeface="Arial"/>
                <a:ea typeface="Arial"/>
                <a:cs typeface="Arial"/>
                <a:sym typeface="Arial"/>
              </a:rPr>
              <a:t>The graph also indicates that there is a fluctuation in the proportion of tweets ingested, at the same time, it shows that the effectiveness of a messaging queue to manage streaming data. Therefore, we need to design an effective streaming framework to maximize the data ingestion coverage</a:t>
            </a:r>
            <a:r>
              <a:rPr lang="en-US" sz="1100" b="0" i="0" u="none" strike="noStrike" kern="0" cap="none" dirty="0">
                <a:solidFill>
                  <a:srgbClr val="000000"/>
                </a:solidFill>
                <a:effectLst/>
                <a:latin typeface="Arial"/>
                <a:ea typeface="Arial"/>
                <a:cs typeface="Arial"/>
                <a:sym typeface="Arial"/>
              </a:rPr>
              <a:t>.</a:t>
            </a:r>
            <a:endParaRPr lang="en-US" smtClean="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83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8"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kern="1200" cap="none" smtClean="0">
                <a:solidFill>
                  <a:schemeClr val="tx1"/>
                </a:solidFill>
                <a:effectLst/>
                <a:latin typeface="Arial"/>
                <a:ea typeface="Arial"/>
                <a:cs typeface="Arial"/>
                <a:sym typeface="Arial"/>
              </a:rPr>
              <a:t>Additional experiments to improve the data coverage</a:t>
            </a:r>
            <a:r>
              <a:rPr lang="en-US" sz="1100" b="0" i="0" u="none" strike="noStrike" kern="1200" cap="none" baseline="0" smtClean="0">
                <a:solidFill>
                  <a:schemeClr val="tx1"/>
                </a:solidFill>
                <a:effectLst/>
                <a:latin typeface="Arial"/>
                <a:ea typeface="Arial"/>
                <a:cs typeface="Arial"/>
                <a:sym typeface="Arial"/>
              </a:rPr>
              <a:t> and ingesting speed</a:t>
            </a:r>
            <a:r>
              <a:rPr lang="en-US" sz="1100" b="0" i="0" u="none" strike="noStrike" kern="1200" cap="none" smtClean="0">
                <a:solidFill>
                  <a:schemeClr val="tx1"/>
                </a:solidFill>
                <a:effectLst/>
                <a:latin typeface="Arial"/>
                <a:ea typeface="Arial"/>
                <a:cs typeface="Arial"/>
                <a:sym typeface="Arial"/>
              </a:rPr>
              <a:t> has been done after submission of the paper.</a:t>
            </a:r>
            <a:r>
              <a:rPr lang="en-US" sz="1100" b="0" i="0" u="none" strike="noStrike" kern="1200" cap="none" baseline="0" smtClean="0">
                <a:solidFill>
                  <a:schemeClr val="tx1"/>
                </a:solidFill>
                <a:effectLst/>
                <a:latin typeface="Arial"/>
                <a:ea typeface="Arial"/>
                <a:cs typeface="Arial"/>
                <a:sym typeface="Arial"/>
              </a:rPr>
              <a:t> By using 3 producers with 3 node brokers with 1 replication factor, we can now </a:t>
            </a:r>
            <a:r>
              <a:rPr lang="en-US" sz="2000" smtClean="0"/>
              <a:t>collect up to 600000 cyber-related tweets per hour</a:t>
            </a:r>
            <a:r>
              <a:rPr lang="en-US" sz="1100" smtClean="0"/>
              <a:t>.</a:t>
            </a:r>
            <a:r>
              <a:rPr lang="en-US" sz="1100" baseline="0" smtClean="0"/>
              <a:t> </a:t>
            </a:r>
            <a:r>
              <a:rPr lang="en-US" sz="1100" b="0" i="0" u="none" strike="noStrike" cap="none" smtClean="0">
                <a:solidFill>
                  <a:srgbClr val="000000"/>
                </a:solidFill>
                <a:effectLst/>
                <a:latin typeface="Arial"/>
                <a:ea typeface="Arial"/>
                <a:cs typeface="Arial"/>
                <a:sym typeface="Arial"/>
              </a:rPr>
              <a:t>The direction of further research will be described in the conclusion section.</a:t>
            </a:r>
            <a:endParaRPr lang="en-US" altLang="ko-KR" sz="2000" smtClean="0">
              <a:latin typeface="Arial Nova" panose="020B0504020202020204" pitchFamily="34" charset="0"/>
            </a:endParaRPr>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830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smtClean="0">
                <a:solidFill>
                  <a:schemeClr val="tx1"/>
                </a:solidFill>
                <a:effectLst/>
                <a:latin typeface="Arial"/>
                <a:ea typeface="Arial"/>
                <a:cs typeface="Arial"/>
                <a:sym typeface="Arial"/>
              </a:rPr>
              <a:t>Obviously, we know that many partitions could lead to high throughput because producers and consumers ingest multiple partitions simultaneously to process data in Apache Kafka. However, we need to determine an appropriate number of brokers to optimize the performance of each broker in terms of the end-to-end latencies </a:t>
            </a:r>
            <a:r>
              <a:rPr lang="en-US" sz="1100" smtClean="0"/>
              <a:t>and throughput at the same time</a:t>
            </a:r>
          </a:p>
          <a:p>
            <a:pPr marL="0" lvl="0" indent="0" algn="l" rtl="0">
              <a:spcBef>
                <a:spcPts val="0"/>
              </a:spcBef>
              <a:spcAft>
                <a:spcPts val="0"/>
              </a:spcAft>
              <a:buNone/>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830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0" name="Google Shape;4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20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kern="1200" cap="none" smtClean="0">
                <a:solidFill>
                  <a:schemeClr val="tx1"/>
                </a:solidFill>
                <a:effectLst/>
                <a:latin typeface="Arial"/>
                <a:ea typeface="Arial"/>
                <a:cs typeface="Arial"/>
                <a:sym typeface="Arial"/>
              </a:rPr>
              <a:t>In this study, we noted that dramatic changes in generated tweets in real time affect the data ingestion coverage, finally affecting the accuracy of event prediction</a:t>
            </a:r>
          </a:p>
          <a:p>
            <a:pPr marL="158750" indent="0">
              <a:buNone/>
            </a:pPr>
            <a:r>
              <a:rPr lang="en-US" sz="1100" b="0" i="0" u="none" strike="noStrike" kern="1200" cap="none" smtClean="0">
                <a:solidFill>
                  <a:schemeClr val="tx1"/>
                </a:solidFill>
                <a:effectLst/>
                <a:latin typeface="Arial"/>
                <a:ea typeface="Arial"/>
                <a:cs typeface="Arial"/>
                <a:sym typeface="Arial"/>
              </a:rPr>
              <a:t>By validating the effectiveness of adopting of a queuing system for steaming data processing, we compare the data coverage between a simple data streaming architecture without a messaging queue and the proposed architecture incorporating messaging queues with improved</a:t>
            </a:r>
            <a:r>
              <a:rPr lang="en-US" sz="1100" b="0" i="0" u="none" strike="noStrike" kern="1200" cap="none" baseline="0" smtClean="0">
                <a:solidFill>
                  <a:schemeClr val="tx1"/>
                </a:solidFill>
                <a:effectLst/>
                <a:latin typeface="Arial"/>
                <a:ea typeface="Arial"/>
                <a:cs typeface="Arial"/>
                <a:sym typeface="Arial"/>
              </a:rPr>
              <a:t> processing with Apache Spark. </a:t>
            </a:r>
          </a:p>
          <a:p>
            <a:pPr marL="158750" indent="0">
              <a:buNone/>
            </a:pPr>
            <a:r>
              <a:rPr lang="en-US" sz="1100" b="0" i="0" u="none" strike="noStrike" kern="1200" cap="none" baseline="0" smtClean="0">
                <a:solidFill>
                  <a:schemeClr val="tx1"/>
                </a:solidFill>
                <a:effectLst/>
                <a:latin typeface="Arial"/>
                <a:ea typeface="Arial"/>
                <a:cs typeface="Arial"/>
                <a:sym typeface="Arial"/>
              </a:rPr>
              <a:t>According to the experiment based on the actual scenario, proposed model</a:t>
            </a:r>
            <a:r>
              <a:rPr lang="en-US" sz="1100" b="0" i="0" u="none" strike="noStrike" kern="1200" cap="none" smtClean="0">
                <a:solidFill>
                  <a:schemeClr val="tx1"/>
                </a:solidFill>
                <a:effectLst/>
                <a:latin typeface="Arial"/>
                <a:ea typeface="Arial"/>
                <a:cs typeface="Arial"/>
                <a:sym typeface="Arial"/>
              </a:rPr>
              <a:t> presented increased data coverage by roughly 1.98%. </a:t>
            </a:r>
            <a:endParaRPr lang="en-US"/>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03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kern="1200" cap="none" smtClean="0">
                <a:solidFill>
                  <a:schemeClr val="tx1"/>
                </a:solidFill>
                <a:effectLst/>
                <a:latin typeface="Arial"/>
                <a:ea typeface="Arial"/>
                <a:cs typeface="Arial"/>
                <a:sym typeface="Arial"/>
              </a:rPr>
              <a:t>The future research is proposed</a:t>
            </a:r>
            <a:r>
              <a:rPr lang="en-US" sz="1100" b="0" i="0" u="none" strike="noStrike" kern="1200" cap="none" baseline="0" smtClean="0">
                <a:solidFill>
                  <a:schemeClr val="tx1"/>
                </a:solidFill>
                <a:effectLst/>
                <a:latin typeface="Arial"/>
                <a:ea typeface="Arial"/>
                <a:cs typeface="Arial"/>
                <a:sym typeface="Arial"/>
              </a:rPr>
              <a:t> as follows:</a:t>
            </a:r>
            <a:endParaRPr lang="en-US" sz="1100" b="0" i="0" u="none" strike="noStrike" kern="1200" cap="none" smtClean="0">
              <a:solidFill>
                <a:schemeClr val="tx1"/>
              </a:solidFill>
              <a:effectLst/>
              <a:latin typeface="Arial"/>
              <a:ea typeface="Arial"/>
              <a:cs typeface="Arial"/>
              <a:sym typeface="Arial"/>
            </a:endParaRPr>
          </a:p>
          <a:p>
            <a:pPr marL="158750" indent="0">
              <a:buNone/>
            </a:pPr>
            <a:r>
              <a:rPr lang="en-US" sz="1100" b="0" i="0" u="none" strike="noStrike" kern="1200" cap="none" smtClean="0">
                <a:solidFill>
                  <a:schemeClr val="tx1"/>
                </a:solidFill>
                <a:effectLst/>
                <a:latin typeface="Arial"/>
                <a:ea typeface="Arial"/>
                <a:cs typeface="Arial"/>
                <a:sym typeface="Arial"/>
              </a:rPr>
              <a:t>The maximum coverage will be found assuming that throughput will increase linearly with the maximum available producer.</a:t>
            </a:r>
          </a:p>
          <a:p>
            <a:pPr marL="158750" indent="0">
              <a:buNone/>
            </a:pPr>
            <a:r>
              <a:rPr lang="en-US" sz="1100" b="0" i="0" u="none" strike="noStrike" kern="1200" cap="none" smtClean="0">
                <a:solidFill>
                  <a:schemeClr val="tx1"/>
                </a:solidFill>
                <a:effectLst/>
                <a:latin typeface="Arial"/>
                <a:ea typeface="Arial"/>
                <a:cs typeface="Arial"/>
                <a:sym typeface="Arial"/>
              </a:rPr>
              <a:t>Furthermore, a correlation between the number of partitions, the number of threads in the producer and consumers, and the throughput will</a:t>
            </a:r>
            <a:r>
              <a:rPr lang="en-US" sz="1100" b="0" i="0" u="none" strike="noStrike" kern="1200" cap="none" baseline="0" smtClean="0">
                <a:solidFill>
                  <a:schemeClr val="tx1"/>
                </a:solidFill>
                <a:effectLst/>
                <a:latin typeface="Arial"/>
                <a:ea typeface="Arial"/>
                <a:cs typeface="Arial"/>
                <a:sym typeface="Arial"/>
              </a:rPr>
              <a:t> be discovered</a:t>
            </a:r>
            <a:r>
              <a:rPr lang="en-US" sz="1100" b="0" i="0" u="none" strike="noStrike" kern="1200" cap="none" smtClean="0">
                <a:solidFill>
                  <a:schemeClr val="tx1"/>
                </a:solidFill>
                <a:effectLst/>
                <a:latin typeface="Arial"/>
                <a:ea typeface="Arial"/>
                <a:cs typeface="Arial"/>
                <a:sym typeface="Arial"/>
              </a:rPr>
              <a:t>.</a:t>
            </a:r>
          </a:p>
          <a:p>
            <a:pPr marL="158750" indent="0">
              <a:buNone/>
            </a:pPr>
            <a:r>
              <a:rPr lang="en-US" sz="1100" b="0" i="0" u="none" strike="noStrike" kern="1200" cap="none" smtClean="0">
                <a:solidFill>
                  <a:schemeClr val="tx1"/>
                </a:solidFill>
                <a:effectLst/>
                <a:latin typeface="Arial"/>
                <a:ea typeface="Arial"/>
                <a:cs typeface="Arial"/>
                <a:sym typeface="Arial"/>
              </a:rPr>
              <a:t>We will also demonstrate that continuous model learning with the proposed improved framework leads to improved accuracy of cyber-attack prediction performance.</a:t>
            </a:r>
            <a:endParaRPr lang="en-US" smtClean="0"/>
          </a:p>
          <a:p>
            <a:pPr marL="158750" indent="0" algn="l">
              <a:buNone/>
            </a:pPr>
            <a:endParaRPr lang="en-US"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03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kern="1200" cap="none" smtClean="0">
                <a:solidFill>
                  <a:schemeClr val="tx1"/>
                </a:solidFill>
                <a:effectLst/>
                <a:latin typeface="Arial"/>
                <a:ea typeface="Arial"/>
                <a:cs typeface="Arial"/>
                <a:sym typeface="Arial"/>
              </a:rPr>
              <a:t>The Referenced papers in the presentation are</a:t>
            </a:r>
            <a:r>
              <a:rPr lang="en-US" sz="1100" b="0" i="0" u="none" strike="noStrike" kern="1200" cap="none" baseline="0" smtClean="0">
                <a:solidFill>
                  <a:schemeClr val="tx1"/>
                </a:solidFill>
                <a:effectLst/>
                <a:latin typeface="Arial"/>
                <a:ea typeface="Arial"/>
                <a:cs typeface="Arial"/>
                <a:sym typeface="Arial"/>
              </a:rPr>
              <a:t> as follows.</a:t>
            </a:r>
            <a:endParaRPr lang="en-US" smtClean="0"/>
          </a:p>
          <a:p>
            <a:pPr marL="158750" indent="0" algn="l">
              <a:buNone/>
            </a:pPr>
            <a:r>
              <a:rPr lang="ko-KR" altLang="en-US" smtClean="0"/>
              <a:t>적은 표본의 데이터는 트위터에서의 전반적인 활동을 제대로 표현하지 못한다는 점을</a:t>
            </a:r>
            <a:r>
              <a:rPr lang="ko-KR" altLang="en-US" baseline="0" smtClean="0"/>
              <a:t> 주장하였다</a:t>
            </a:r>
            <a:r>
              <a:rPr lang="en-US" altLang="ko-KR" baseline="0" smtClean="0"/>
              <a:t>. Streaming Api</a:t>
            </a:r>
            <a:r>
              <a:rPr lang="ko-KR" altLang="en-US" baseline="0" smtClean="0"/>
              <a:t>는 </a:t>
            </a:r>
            <a:r>
              <a:rPr lang="en-US" altLang="ko-KR" baseline="0" smtClean="0"/>
              <a:t>consistently  </a:t>
            </a:r>
            <a:r>
              <a:rPr lang="ko-KR" altLang="en-US" baseline="0" smtClean="0"/>
              <a:t>하게</a:t>
            </a:r>
            <a:r>
              <a:rPr lang="en-US" altLang="ko-KR" baseline="0" smtClean="0"/>
              <a:t> top hashtags</a:t>
            </a:r>
            <a:r>
              <a:rPr lang="ko-KR" altLang="en-US" baseline="0" smtClean="0"/>
              <a:t>를 찾지 않으며 이를 이용해서 추출한 트윗들은 </a:t>
            </a:r>
            <a:r>
              <a:rPr lang="en-US" altLang="ko-KR" baseline="0" smtClean="0"/>
              <a:t>firehose</a:t>
            </a:r>
            <a:r>
              <a:rPr lang="ko-KR" altLang="en-US" baseline="0" smtClean="0"/>
              <a:t>를 이용한 트윗에 비해 </a:t>
            </a:r>
            <a:r>
              <a:rPr lang="en-US" altLang="ko-KR" baseline="0" smtClean="0"/>
              <a:t>coverage</a:t>
            </a:r>
            <a:r>
              <a:rPr lang="ko-KR" altLang="en-US" baseline="0" smtClean="0"/>
              <a:t>가 낮으며</a:t>
            </a:r>
            <a:r>
              <a:rPr lang="en-US" altLang="ko-KR" baseline="0" smtClean="0"/>
              <a:t>,</a:t>
            </a:r>
            <a:r>
              <a:rPr lang="ko-KR" altLang="en-US" baseline="0" smtClean="0"/>
              <a:t> 낮은 커버리지는 곧 분석 정확도의 감소로 이어질수 있다고 한다</a:t>
            </a:r>
            <a:r>
              <a:rPr lang="en-US" altLang="ko-KR" baseline="0" smtClean="0"/>
              <a:t>.</a:t>
            </a:r>
            <a:endParaRPr lang="en-US"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03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smtClean="0"/>
              <a:t>Thank</a:t>
            </a:r>
            <a:r>
              <a:rPr lang="en-US" altLang="ko-KR" baseline="0" smtClean="0"/>
              <a:t> you for listening.</a:t>
            </a:r>
            <a:endParaRPr lang="en-US" altLang="ko-KR" dirty="0"/>
          </a:p>
        </p:txBody>
      </p:sp>
      <p:sp>
        <p:nvSpPr>
          <p:cNvPr id="420" name="Google Shape;4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99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0" name="Google Shape;4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Improving data coverage while streaming real-time data is an important issue.</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this study, We analyze the coverage limitation for collecting real-time streaming tweets.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 resolve this limitation, we present a parallel architecture working with Apache Kafka and Apache Spark Streaming to maximize the coverage of ingesting real-time data streams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ko-KR" sz="1100" dirty="0">
              <a:latin typeface="Arial Nova" panose="020B0504020202020204" pitchFamily="34" charset="0"/>
            </a:endParaRPr>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238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mtClean="0"/>
              <a:t>There have been several research efforts for building real-time data processing architecture.</a:t>
            </a:r>
          </a:p>
          <a:p>
            <a:pPr marL="158750" indent="0" algn="l">
              <a:buNone/>
            </a:pPr>
            <a:r>
              <a:rPr lang="en-US" smtClean="0"/>
              <a:t>However, all of these existing studies do not propose a complete pipeline for the real-time data stream to improve the data coverage, which is our main focus.</a:t>
            </a:r>
          </a:p>
          <a:p>
            <a:pPr marL="158750" indent="0" algn="l">
              <a:buNone/>
            </a:pPr>
            <a:endParaRPr lang="en-US" smtClean="0"/>
          </a:p>
          <a:p>
            <a:pPr marL="158750" indent="0" algn="l">
              <a:buNone/>
            </a:pPr>
            <a:r>
              <a:rPr lang="en-US" smtClean="0"/>
              <a:t>Fig. 1 shows that the frequency of tweets associated with cyber-attacks dramatically varied over time.</a:t>
            </a:r>
          </a:p>
          <a:p>
            <a:pPr marL="158750" indent="0" algn="l">
              <a:buNone/>
            </a:pPr>
            <a:r>
              <a:rPr lang="en-US" smtClean="0"/>
              <a:t>In this respect, ingesting streaming data without loss is necessary for a complete tweet analysis.</a:t>
            </a:r>
          </a:p>
          <a:p>
            <a:pPr marL="0" lvl="0" indent="0" algn="l" rtl="0">
              <a:spcBef>
                <a:spcPts val="0"/>
              </a:spcBef>
              <a:spcAft>
                <a:spcPts val="0"/>
              </a:spcAft>
              <a:buNone/>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4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Tx/>
              <a:buNone/>
            </a:pPr>
            <a:r>
              <a:rPr lang="en-US" smtClean="0"/>
              <a:t>In this study, we make the following contributions. </a:t>
            </a:r>
          </a:p>
          <a:p>
            <a:pPr marL="158750" indent="0">
              <a:buFontTx/>
              <a:buNone/>
            </a:pPr>
            <a:r>
              <a:rPr lang="en-US" smtClean="0"/>
              <a:t>First, we investigate the necessity of a queuing framework for complete processing of real-time data streams by showing that there is a limitation to a rate of collected tweets for a target example keywords.</a:t>
            </a:r>
          </a:p>
          <a:p>
            <a:pPr marL="158750" indent="0">
              <a:buFontTx/>
              <a:buNone/>
            </a:pPr>
            <a:r>
              <a:rPr lang="en-US" smtClean="0"/>
              <a:t>Next, we propose a framework working with Apache Kafka to improve the data ingestion coverage of real-time twitter streaming. In this framework, we can improve data ingestion coverage by assigning streaming data into multiple queues in Apache Kafka, instead of sequentially processing them. </a:t>
            </a:r>
          </a:p>
          <a:p>
            <a:pPr marL="158750" indent="0">
              <a:buFontTx/>
              <a:buNone/>
            </a:pPr>
            <a:r>
              <a:rPr lang="en-US" smtClean="0"/>
              <a:t>Finally, we validate the proposed framework based on the actual scenario compared to the sequential processing and show it through the actual experiments.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745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0" name="Google Shape;4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2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mtClean="0"/>
              <a:t>The</a:t>
            </a:r>
            <a:r>
              <a:rPr lang="en-US" baseline="0" smtClean="0"/>
              <a:t> overall architecture is as follows:</a:t>
            </a:r>
          </a:p>
          <a:p>
            <a:pPr marL="158750" indent="0">
              <a:buNone/>
            </a:pPr>
            <a:r>
              <a:rPr lang="en-US" smtClean="0"/>
              <a:t>The</a:t>
            </a:r>
            <a:r>
              <a:rPr lang="en-US" baseline="0" smtClean="0"/>
              <a:t> first step is data collection.</a:t>
            </a:r>
            <a:r>
              <a:rPr lang="en-US" smtClean="0"/>
              <a:t> In this study, we target the real-time data obtained through the Twitter Streaming API by filtereing based on the predefined</a:t>
            </a:r>
            <a:r>
              <a:rPr lang="en-US" baseline="0" smtClean="0"/>
              <a:t> </a:t>
            </a:r>
            <a:r>
              <a:rPr lang="en-US" smtClean="0"/>
              <a:t>keywords.</a:t>
            </a:r>
          </a:p>
          <a:p>
            <a:pPr marL="158750" indent="0">
              <a:buNone/>
            </a:pPr>
            <a:endParaRPr lang="en-US" smtClean="0"/>
          </a:p>
          <a:p>
            <a:pPr marL="158750" indent="0">
              <a:buNone/>
            </a:pPr>
            <a:r>
              <a:rPr lang="en-US" smtClean="0"/>
              <a:t>Next</a:t>
            </a:r>
            <a:r>
              <a:rPr lang="en-US" baseline="0" smtClean="0"/>
              <a:t> step is d</a:t>
            </a:r>
            <a:r>
              <a:rPr lang="en-US" smtClean="0"/>
              <a:t>ata ingestion.  One of the main benefits of using Apache Kafka with twitter steam is fault tolerance. </a:t>
            </a:r>
          </a:p>
          <a:p>
            <a:pPr marL="158750" indent="0">
              <a:buNone/>
            </a:pPr>
            <a:r>
              <a:rPr lang="en-US" smtClean="0"/>
              <a:t>To take advantage of this, the producer receives data from the Twitter stream for each</a:t>
            </a:r>
            <a:r>
              <a:rPr lang="en-US" baseline="0" smtClean="0"/>
              <a:t> topic </a:t>
            </a:r>
            <a:r>
              <a:rPr lang="en-US" smtClean="0"/>
              <a:t>and stores it into a queue as a log without processing it</a:t>
            </a:r>
          </a:p>
          <a:p>
            <a:pPr marL="158750" indent="0">
              <a:buNone/>
            </a:pPr>
            <a:endParaRPr lang="en-US" smtClean="0"/>
          </a:p>
          <a:p>
            <a:pPr marL="158750" indent="0">
              <a:buNone/>
            </a:pPr>
            <a:r>
              <a:rPr lang="en-US" baseline="0" smtClean="0"/>
              <a:t>Processing data is a following step. In here, we </a:t>
            </a:r>
            <a:r>
              <a:rPr lang="en-US" smtClean="0"/>
              <a:t>process the real time data streams, which are received from the Kafka consumer, and extract target fields of tweets in batch. </a:t>
            </a:r>
            <a:r>
              <a:rPr lang="en-US" sz="1100" b="0" i="0" u="none" strike="noStrike" cap="none" smtClean="0">
                <a:solidFill>
                  <a:srgbClr val="000000"/>
                </a:solidFill>
                <a:effectLst/>
                <a:latin typeface="Arial"/>
                <a:ea typeface="Arial"/>
                <a:cs typeface="Arial"/>
                <a:sym typeface="Arial"/>
              </a:rPr>
              <a:t>Further data analysis can be done, which will further highlight the advantages of our model.</a:t>
            </a:r>
          </a:p>
          <a:p>
            <a:pPr marL="158750" indent="0">
              <a:buNone/>
            </a:pPr>
            <a:endParaRPr lang="en-US" smtClean="0"/>
          </a:p>
          <a:p>
            <a:pPr marL="158750" indent="0">
              <a:buNone/>
            </a:pPr>
            <a:r>
              <a:rPr lang="en-US" smtClean="0"/>
              <a:t>After the data extraction using Apache Spark Streaming, we directly</a:t>
            </a:r>
            <a:r>
              <a:rPr lang="en-US" baseline="0" smtClean="0"/>
              <a:t> passes</a:t>
            </a:r>
            <a:r>
              <a:rPr lang="en-US" smtClean="0"/>
              <a:t> extracted result into datawarehouses</a:t>
            </a:r>
            <a:r>
              <a:rPr lang="en-US" baseline="0" smtClean="0"/>
              <a:t> by using connector.</a:t>
            </a:r>
            <a:endParaRPr lang="en-US" smtClean="0"/>
          </a:p>
          <a:p>
            <a:pPr marL="0" lvl="0" indent="0" algn="l" rtl="0">
              <a:spcBef>
                <a:spcPts val="0"/>
              </a:spcBef>
              <a:spcAft>
                <a:spcPts val="0"/>
              </a:spcAft>
              <a:buNone/>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027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baseline="0" smtClean="0">
                <a:solidFill>
                  <a:schemeClr val="tx1"/>
                </a:solidFill>
                <a:effectLst/>
                <a:latin typeface="Arial"/>
                <a:ea typeface="Arial"/>
                <a:cs typeface="Arial"/>
                <a:sym typeface="Arial"/>
              </a:rPr>
              <a:t>Now we compare the two different real time architectures. In a simple twitter steraming architecture, ingestion speed can not cover the generating speed of streaming tweets as tweets are generated endlessly at a rapid pace.</a:t>
            </a:r>
            <a:endParaRPr lang="en-US" sz="1100" b="0" i="0" u="none" strike="noStrike" kern="1200" cap="none" smtClean="0">
              <a:solidFill>
                <a:schemeClr val="tx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smtClean="0">
                <a:solidFill>
                  <a:schemeClr val="tx1"/>
                </a:solidFill>
                <a:effectLst/>
                <a:latin typeface="Arial"/>
                <a:ea typeface="Arial"/>
                <a:cs typeface="Arial"/>
                <a:sym typeface="Arial"/>
              </a:rPr>
              <a:t>In this figure, the streaming tweets are sequentially collected and stored in the database, and consequently, much portion of them will be lost because the ingestion speed cannot cover the generating speed of steaming tweets. </a:t>
            </a:r>
            <a:endParaRPr lang="en-US" smtClean="0"/>
          </a:p>
          <a:p>
            <a:pPr marL="0" lvl="0" indent="0" algn="l" rtl="0">
              <a:spcBef>
                <a:spcPts val="0"/>
              </a:spcBef>
              <a:spcAft>
                <a:spcPts val="0"/>
              </a:spcAft>
              <a:buNone/>
            </a:pPr>
            <a:endParaRPr lang="en-US" altLang="ko-K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954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빈 화면" type="blank">
  <p:cSld name="BLANK">
    <p:spTree>
      <p:nvGrpSpPr>
        <p:cNvPr id="1" name="Shape 11"/>
        <p:cNvGrpSpPr/>
        <p:nvPr/>
      </p:nvGrpSpPr>
      <p:grpSpPr>
        <a:xfrm>
          <a:off x="0" y="0"/>
          <a:ext cx="0" cy="0"/>
          <a:chOff x="0" y="0"/>
          <a:chExt cx="0" cy="0"/>
        </a:xfrm>
      </p:grpSpPr>
      <p:sp>
        <p:nvSpPr>
          <p:cNvPr id="12" name="Google Shape;12;p2"/>
          <p:cNvSpPr txBox="1"/>
          <p:nvPr/>
        </p:nvSpPr>
        <p:spPr>
          <a:xfrm>
            <a:off x="9990758" y="6575907"/>
            <a:ext cx="2198039"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sz="900" b="0" i="0" u="none" strike="noStrike" cap="none">
                <a:solidFill>
                  <a:schemeClr val="lt1"/>
                </a:solidFill>
                <a:latin typeface="Arial"/>
                <a:ea typeface="Arial"/>
                <a:cs typeface="Arial"/>
                <a:sym typeface="Arial"/>
              </a:rPr>
              <a:t>ⓒSaebyeol Yu. Saebyeol’s PowerPoint</a:t>
            </a:r>
            <a:endParaRPr sz="900" b="0" i="0" u="none" strike="noStrike" cap="none">
              <a:solidFill>
                <a:schemeClr val="lt1"/>
              </a:solidFill>
              <a:latin typeface="Arial"/>
              <a:ea typeface="Arial"/>
              <a:cs typeface="Arial"/>
              <a:sym typeface="Arial"/>
            </a:endParaRPr>
          </a:p>
        </p:txBody>
      </p:sp>
      <p:sp>
        <p:nvSpPr>
          <p:cNvPr id="13" name="Google Shape;1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빈 화면">
  <p:cSld name="빈 화면">
    <p:spTree>
      <p:nvGrpSpPr>
        <p:cNvPr id="1" name="Shape 16"/>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89"/>
        <p:cNvGrpSpPr/>
        <p:nvPr/>
      </p:nvGrpSpPr>
      <p:grpSpPr>
        <a:xfrm>
          <a:off x="0" y="0"/>
          <a:ext cx="0" cy="0"/>
          <a:chOff x="0" y="0"/>
          <a:chExt cx="0" cy="0"/>
        </a:xfrm>
      </p:grpSpPr>
      <p:sp>
        <p:nvSpPr>
          <p:cNvPr id="90" name="Google Shape;90;p14"/>
          <p:cNvSpPr txBox="1"/>
          <p:nvPr/>
        </p:nvSpPr>
        <p:spPr>
          <a:xfrm>
            <a:off x="1809710" y="2491156"/>
            <a:ext cx="857257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smtClean="0">
                <a:solidFill>
                  <a:schemeClr val="bg1"/>
                </a:solidFill>
                <a:latin typeface="Merriweather Sans"/>
              </a:rPr>
              <a:t>Improvement of Data Coverage for Ingesting</a:t>
            </a:r>
          </a:p>
          <a:p>
            <a:pPr marL="0" marR="0" lvl="0" indent="0" algn="ctr" rtl="0">
              <a:spcBef>
                <a:spcPts val="0"/>
              </a:spcBef>
              <a:spcAft>
                <a:spcPts val="0"/>
              </a:spcAft>
              <a:buNone/>
            </a:pPr>
            <a:r>
              <a:rPr lang="en-US" sz="2800" b="1" smtClean="0">
                <a:solidFill>
                  <a:schemeClr val="bg1"/>
                </a:solidFill>
                <a:latin typeface="Merriweather Sans"/>
              </a:rPr>
              <a:t>Real-Time Streaming Tweets</a:t>
            </a:r>
            <a:endParaRPr lang="en-US" sz="2800" b="1" dirty="0">
              <a:solidFill>
                <a:schemeClr val="bg1"/>
              </a:solidFill>
              <a:latin typeface="Merriweather Sans"/>
            </a:endParaRPr>
          </a:p>
        </p:txBody>
      </p:sp>
      <p:cxnSp>
        <p:nvCxnSpPr>
          <p:cNvPr id="92" name="Google Shape;92;p14"/>
          <p:cNvCxnSpPr/>
          <p:nvPr/>
        </p:nvCxnSpPr>
        <p:spPr>
          <a:xfrm>
            <a:off x="3357659" y="4399002"/>
            <a:ext cx="5496560" cy="0"/>
          </a:xfrm>
          <a:prstGeom prst="straightConnector1">
            <a:avLst/>
          </a:prstGeom>
          <a:noFill/>
          <a:ln w="9525" cap="flat" cmpd="sng">
            <a:solidFill>
              <a:srgbClr val="F2F2F2"/>
            </a:solidFill>
            <a:prstDash val="solid"/>
            <a:miter lim="800000"/>
            <a:headEnd type="none" w="sm" len="sm"/>
            <a:tailEnd type="none" w="sm" len="sm"/>
          </a:ln>
        </p:spPr>
      </p:cxnSp>
      <p:sp>
        <p:nvSpPr>
          <p:cNvPr id="93" name="Google Shape;93;p14"/>
          <p:cNvSpPr txBox="1"/>
          <p:nvPr/>
        </p:nvSpPr>
        <p:spPr>
          <a:xfrm>
            <a:off x="2434120" y="4657972"/>
            <a:ext cx="734363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ko-KR" sz="2000" b="1" smtClean="0">
                <a:solidFill>
                  <a:schemeClr val="bg1"/>
                </a:solidFill>
                <a:latin typeface="Merriweather Sans"/>
              </a:rPr>
              <a:t>ICDATA 2021</a:t>
            </a:r>
            <a:endParaRPr lang="en-US" altLang="ko-KR" sz="2000" b="1" dirty="0">
              <a:solidFill>
                <a:schemeClr val="bg1"/>
              </a:solidFill>
              <a:effectLst/>
              <a:latin typeface="Merriweather Sans"/>
            </a:endParaRPr>
          </a:p>
          <a:p>
            <a:pPr marL="0" marR="0" lvl="0" indent="0" algn="ctr" rtl="0">
              <a:spcBef>
                <a:spcPts val="0"/>
              </a:spcBef>
              <a:spcAft>
                <a:spcPts val="0"/>
              </a:spcAft>
              <a:buNone/>
            </a:pPr>
            <a:endParaRPr lang="en-US" sz="1600" dirty="0">
              <a:solidFill>
                <a:schemeClr val="bg1"/>
              </a:solidFill>
              <a:latin typeface="Arial Nova" panose="020B0504020202020204" pitchFamily="34" charset="0"/>
            </a:endParaRPr>
          </a:p>
          <a:p>
            <a:pPr marL="0" marR="0" lvl="0" indent="0" algn="ctr" rtl="0">
              <a:spcBef>
                <a:spcPts val="0"/>
              </a:spcBef>
              <a:spcAft>
                <a:spcPts val="0"/>
              </a:spcAft>
              <a:buNone/>
            </a:pPr>
            <a:r>
              <a:rPr lang="en-US" sz="2000" b="1" dirty="0">
                <a:solidFill>
                  <a:schemeClr val="bg1"/>
                </a:solidFill>
                <a:latin typeface="Merriweather Sans"/>
              </a:rPr>
              <a:t>Presenter</a:t>
            </a:r>
            <a:r>
              <a:rPr lang="en-US" sz="2000" b="1">
                <a:solidFill>
                  <a:schemeClr val="bg1"/>
                </a:solidFill>
                <a:latin typeface="Merriweather Sans"/>
              </a:rPr>
              <a:t>: </a:t>
            </a:r>
            <a:r>
              <a:rPr lang="en-US" sz="2000" b="1" smtClean="0">
                <a:solidFill>
                  <a:schemeClr val="bg1"/>
                </a:solidFill>
                <a:latin typeface="Merriweather Sans"/>
              </a:rPr>
              <a:t>Minseon Kim</a:t>
            </a:r>
          </a:p>
          <a:p>
            <a:pPr marL="0" marR="0" lvl="0" indent="0" algn="ctr" rtl="0">
              <a:spcBef>
                <a:spcPts val="0"/>
              </a:spcBef>
              <a:spcAft>
                <a:spcPts val="0"/>
              </a:spcAft>
              <a:buNone/>
            </a:pPr>
            <a:r>
              <a:rPr lang="en-US" sz="2000" b="1" smtClean="0">
                <a:solidFill>
                  <a:schemeClr val="bg1"/>
                </a:solidFill>
                <a:latin typeface="Merriweather Sans"/>
              </a:rPr>
              <a:t>sperospera1225@seoultech.ac.kr</a:t>
            </a:r>
            <a:endParaRPr lang="en-US" sz="2000" b="1" dirty="0">
              <a:solidFill>
                <a:schemeClr val="bg1"/>
              </a:solidFill>
              <a:latin typeface="Merriweather Sans"/>
            </a:endParaRPr>
          </a:p>
        </p:txBody>
      </p:sp>
      <p:sp>
        <p:nvSpPr>
          <p:cNvPr id="2" name="직사각형 1">
            <a:extLst>
              <a:ext uri="{FF2B5EF4-FFF2-40B4-BE49-F238E27FC236}">
                <a16:creationId xmlns:a16="http://schemas.microsoft.com/office/drawing/2014/main" xmlns="" id="{FE6695AD-C193-4055-B064-F544526B880C}"/>
              </a:ext>
            </a:extLst>
          </p:cNvPr>
          <p:cNvSpPr/>
          <p:nvPr/>
        </p:nvSpPr>
        <p:spPr>
          <a:xfrm>
            <a:off x="9203703" y="6339528"/>
            <a:ext cx="2988297" cy="518472"/>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10" y="111525"/>
            <a:ext cx="69667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262626"/>
                </a:solidFill>
                <a:latin typeface="Arial Nova" panose="020B0504020202020204" pitchFamily="34" charset="0"/>
              </a:rPr>
              <a:t>Problem Definition</a:t>
            </a:r>
            <a:endParaRPr dirty="0">
              <a:latin typeface="Arial Nova" panose="020B0504020202020204"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633" y="3176640"/>
            <a:ext cx="7599437" cy="34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xmlns:a14="http://schemas.microsoft.com/office/drawing/2010/main" xmlns:mc="http://schemas.openxmlformats.org/markup-compatibility/2006" xmlns="" id="{723F94D6-8827-456D-8988-DA9CC05A7862}"/>
              </a:ext>
            </a:extLst>
          </p:cNvPr>
          <p:cNvSpPr txBox="1"/>
          <p:nvPr/>
        </p:nvSpPr>
        <p:spPr>
          <a:xfrm>
            <a:off x="743964" y="1237648"/>
            <a:ext cx="10704067" cy="1938992"/>
          </a:xfrm>
          <a:prstGeom prst="rect">
            <a:avLst/>
          </a:prstGeom>
          <a:noFill/>
        </p:spPr>
        <p:txBody>
          <a:bodyPr wrap="square" rtlCol="0">
            <a:spAutoFit/>
          </a:bodyPr>
          <a:lstStyle/>
          <a:p>
            <a:pPr>
              <a:lnSpc>
                <a:spcPct val="150000"/>
              </a:lnSpc>
            </a:pPr>
            <a:r>
              <a:rPr lang="en-US" altLang="ko-KR" sz="2000" b="1">
                <a:latin typeface="Arial Nova" panose="020B0504020202020204" pitchFamily="34" charset="0"/>
              </a:rPr>
              <a:t>&lt; </a:t>
            </a:r>
            <a:r>
              <a:rPr lang="en-US" altLang="ko-KR" sz="2000" b="1" smtClean="0">
                <a:latin typeface="Arial Nova" panose="020B0504020202020204" pitchFamily="34" charset="0"/>
              </a:rPr>
              <a:t>The proposed twitter streaming architecture</a:t>
            </a:r>
            <a:r>
              <a:rPr lang="en-US" altLang="ko-KR" sz="2000" b="1" smtClean="0">
                <a:latin typeface="Arial Nova" panose="020B0504020202020204" pitchFamily="34" charset="0"/>
              </a:rPr>
              <a:t>&gt;</a:t>
            </a:r>
            <a:endParaRPr lang="en-US" altLang="ko-KR" sz="2000" b="1" dirty="0">
              <a:latin typeface="Arial Nova" panose="020B0504020202020204" pitchFamily="34" charset="0"/>
            </a:endParaRPr>
          </a:p>
          <a:p>
            <a:pPr marL="285750" indent="-285750">
              <a:lnSpc>
                <a:spcPct val="150000"/>
              </a:lnSpc>
              <a:buFont typeface="Arial" panose="020B0604020202020204" pitchFamily="34" charset="0"/>
              <a:buChar char="•"/>
            </a:pPr>
            <a:r>
              <a:rPr lang="en-US" altLang="ko-KR" sz="2000" smtClean="0">
                <a:latin typeface="Arial Nova" panose="020B0504020202020204" pitchFamily="34" charset="0"/>
              </a:rPr>
              <a:t>Message queues in Apache Kafka act as a buffer for the distributed data steram working in parallel</a:t>
            </a:r>
          </a:p>
          <a:p>
            <a:pPr marL="285750" indent="-285750">
              <a:lnSpc>
                <a:spcPct val="150000"/>
              </a:lnSpc>
              <a:buFont typeface="Arial" panose="020B0604020202020204" pitchFamily="34" charset="0"/>
              <a:buChar char="•"/>
            </a:pPr>
            <a:r>
              <a:rPr lang="en-US" altLang="ko-KR" sz="2000" smtClean="0">
                <a:latin typeface="Arial Nova" panose="020B0504020202020204" pitchFamily="34" charset="0"/>
              </a:rPr>
              <a:t>Spark Streaming to consume the loaded entries in the messaging queus for each RDD</a:t>
            </a:r>
            <a:endParaRPr lang="en-US" altLang="ko-KR" sz="2000" dirty="0">
              <a:latin typeface="Arial Nova" panose="020B0504020202020204" pitchFamily="34" charset="0"/>
            </a:endParaRPr>
          </a:p>
        </p:txBody>
      </p:sp>
      <p:sp>
        <p:nvSpPr>
          <p:cNvPr id="11"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a:solidFill>
                  <a:schemeClr val="lt1"/>
                </a:solidFill>
                <a:latin typeface="Arial Nova" panose="020B0504020202020204" pitchFamily="34" charset="0"/>
                <a:sym typeface="Arial"/>
              </a:rPr>
              <a:t>Part </a:t>
            </a:r>
            <a:r>
              <a:rPr lang="en-US" altLang="ko-KR" sz="1100" smtClean="0">
                <a:solidFill>
                  <a:schemeClr val="lt1"/>
                </a:solidFill>
                <a:latin typeface="Arial Nova" panose="020B0504020202020204" pitchFamily="34" charset="0"/>
                <a:sym typeface="Arial"/>
              </a:rPr>
              <a:t>2</a:t>
            </a:r>
            <a:endParaRPr sz="1100">
              <a:solidFill>
                <a:schemeClr val="lt1"/>
              </a:solidFill>
              <a:latin typeface="Arial Nova" panose="020B0504020202020204" pitchFamily="34" charset="0"/>
              <a:sym typeface="Arial"/>
            </a:endParaRPr>
          </a:p>
        </p:txBody>
      </p:sp>
    </p:spTree>
    <p:extLst>
      <p:ext uri="{BB962C8B-B14F-4D97-AF65-F5344CB8AC3E}">
        <p14:creationId xmlns:p14="http://schemas.microsoft.com/office/powerpoint/2010/main" val="274364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421"/>
        <p:cNvGrpSpPr/>
        <p:nvPr/>
      </p:nvGrpSpPr>
      <p:grpSpPr>
        <a:xfrm>
          <a:off x="0" y="0"/>
          <a:ext cx="0" cy="0"/>
          <a:chOff x="0" y="0"/>
          <a:chExt cx="0" cy="0"/>
        </a:xfrm>
      </p:grpSpPr>
      <p:grpSp>
        <p:nvGrpSpPr>
          <p:cNvPr id="422" name="Google Shape;422;p36"/>
          <p:cNvGrpSpPr/>
          <p:nvPr/>
        </p:nvGrpSpPr>
        <p:grpSpPr>
          <a:xfrm>
            <a:off x="1212348" y="1627613"/>
            <a:ext cx="9860870" cy="3519581"/>
            <a:chOff x="1303788" y="1886251"/>
            <a:chExt cx="9860870" cy="3519581"/>
          </a:xfrm>
        </p:grpSpPr>
        <p:sp>
          <p:nvSpPr>
            <p:cNvPr id="423" name="Google Shape;423;p36"/>
            <p:cNvSpPr txBox="1"/>
            <p:nvPr/>
          </p:nvSpPr>
          <p:spPr>
            <a:xfrm>
              <a:off x="1303788" y="1886251"/>
              <a:ext cx="2641589"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36"/>
            <p:cNvSpPr txBox="1"/>
            <p:nvPr/>
          </p:nvSpPr>
          <p:spPr>
            <a:xfrm>
              <a:off x="9865905" y="3189841"/>
              <a:ext cx="1298753"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25" name="Google Shape;425;p36"/>
          <p:cNvSpPr txBox="1"/>
          <p:nvPr/>
        </p:nvSpPr>
        <p:spPr>
          <a:xfrm>
            <a:off x="3047114" y="3073390"/>
            <a:ext cx="6097772" cy="711220"/>
          </a:xfrm>
          <a:prstGeom prst="rect">
            <a:avLst/>
          </a:prstGeom>
          <a:noFill/>
          <a:ln>
            <a:noFill/>
          </a:ln>
        </p:spPr>
        <p:txBody>
          <a:bodyPr spcFirstLastPara="1" wrap="square" lIns="91425" tIns="45700" rIns="91425" bIns="45700" anchor="t" anchorCtr="0">
            <a:noAutofit/>
          </a:bodyPr>
          <a:lstStyle/>
          <a:p>
            <a:pPr lvl="0" algn="ctr">
              <a:lnSpc>
                <a:spcPct val="110000"/>
              </a:lnSpc>
              <a:defRPr/>
            </a:pPr>
            <a:r>
              <a:rPr lang="en-US" altLang="ko-KR" sz="3600" i="1">
                <a:solidFill>
                  <a:srgbClr val="FFFFFF"/>
                </a:solidFill>
                <a:latin typeface="Arial Nova" panose="020B0504020202020204" pitchFamily="34" charset="0"/>
              </a:rPr>
              <a:t>Scenario-Based Validation</a:t>
            </a:r>
            <a:endParaRPr lang="en-US" sz="3600" i="1" dirty="0">
              <a:solidFill>
                <a:srgbClr val="FFFFFF"/>
              </a:solidFill>
              <a:latin typeface="Arial Nova" panose="020B0504020202020204" pitchFamily="34" charset="0"/>
            </a:endParaRPr>
          </a:p>
        </p:txBody>
      </p:sp>
      <p:sp>
        <p:nvSpPr>
          <p:cNvPr id="6" name="직사각형 5">
            <a:extLst>
              <a:ext uri="{FF2B5EF4-FFF2-40B4-BE49-F238E27FC236}">
                <a16:creationId xmlns:a16="http://schemas.microsoft.com/office/drawing/2014/main" xmlns="" id="{9A6D2555-A41D-4DEF-A525-286BF1DA57EA}"/>
              </a:ext>
            </a:extLst>
          </p:cNvPr>
          <p:cNvSpPr/>
          <p:nvPr/>
        </p:nvSpPr>
        <p:spPr>
          <a:xfrm>
            <a:off x="9203703" y="6339528"/>
            <a:ext cx="2988297" cy="518472"/>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50" charset="-127"/>
              <a:cs typeface="+mn-cs"/>
              <a:sym typeface="Arial"/>
            </a:endParaRPr>
          </a:p>
        </p:txBody>
      </p:sp>
    </p:spTree>
    <p:extLst>
      <p:ext uri="{BB962C8B-B14F-4D97-AF65-F5344CB8AC3E}">
        <p14:creationId xmlns:p14="http://schemas.microsoft.com/office/powerpoint/2010/main" val="173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Related Research</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sym typeface="Arial"/>
              </a:rPr>
              <a:t>3</a:t>
            </a:r>
            <a:endParaRPr sz="1100" dirty="0">
              <a:solidFill>
                <a:schemeClr val="lt1"/>
              </a:solidFill>
              <a:latin typeface="Arial Nova" panose="020B0504020202020204" pitchFamily="34" charset="0"/>
              <a:sym typeface="Arial"/>
            </a:endParaRPr>
          </a:p>
        </p:txBody>
      </p:sp>
      <p:sp>
        <p:nvSpPr>
          <p:cNvPr id="10" name="TextBox 9">
            <a:extLst>
              <a:ext uri="{FF2B5EF4-FFF2-40B4-BE49-F238E27FC236}">
                <a16:creationId xmlns:a16="http://schemas.microsoft.com/office/drawing/2014/main" xmlns="" id="{5020A17E-4F1B-41E3-83E6-83D0BF2ACF15}"/>
              </a:ext>
            </a:extLst>
          </p:cNvPr>
          <p:cNvSpPr txBox="1"/>
          <p:nvPr/>
        </p:nvSpPr>
        <p:spPr>
          <a:xfrm>
            <a:off x="743966" y="1006651"/>
            <a:ext cx="10704067" cy="4708981"/>
          </a:xfrm>
          <a:prstGeom prst="rect">
            <a:avLst/>
          </a:prstGeom>
          <a:noFill/>
        </p:spPr>
        <p:txBody>
          <a:bodyPr wrap="square" rtlCol="0">
            <a:spAutoFit/>
          </a:bodyPr>
          <a:lstStyle/>
          <a:p>
            <a:pPr marL="342900" lvl="8" indent="-342900">
              <a:lnSpc>
                <a:spcPct val="150000"/>
              </a:lnSpc>
              <a:buFont typeface="Arial" panose="020B0604020202020204" pitchFamily="34" charset="0"/>
              <a:buChar char="•"/>
            </a:pPr>
            <a:r>
              <a:rPr lang="en-US" sz="2000" smtClean="0"/>
              <a:t>Morstatter et al. [2] showed that a small sample of data does not adequately represent the overall activity on Twitter. As the streaming API does not consistently </a:t>
            </a:r>
            <a:r>
              <a:rPr lang="en-US" sz="2000"/>
              <a:t>ook for top hashtags, and tweets extracted using them have lower coverage than tweets using </a:t>
            </a:r>
            <a:r>
              <a:rPr lang="en-US" sz="2000"/>
              <a:t>firehose</a:t>
            </a:r>
            <a:r>
              <a:rPr lang="en-US" sz="2000" smtClean="0"/>
              <a:t>, the accuracy of anlysis can be reduced.</a:t>
            </a:r>
            <a:endParaRPr lang="en-US" altLang="ko-KR" sz="2000" smtClean="0">
              <a:latin typeface="Arial Nova" panose="020B0504020202020204" pitchFamily="34" charset="0"/>
            </a:endParaRPr>
          </a:p>
          <a:p>
            <a:pPr marL="342900" lvl="8" indent="-342900">
              <a:lnSpc>
                <a:spcPct val="150000"/>
              </a:lnSpc>
              <a:buFont typeface="Arial" panose="020B0604020202020204" pitchFamily="34" charset="0"/>
              <a:buChar char="•"/>
            </a:pPr>
            <a:r>
              <a:rPr lang="en-US" altLang="ko-KR" sz="2000" smtClean="0">
                <a:latin typeface="Arial Nova" panose="020B0504020202020204" pitchFamily="34" charset="0"/>
              </a:rPr>
              <a:t>H</a:t>
            </a:r>
            <a:r>
              <a:rPr lang="en-US" sz="2000" smtClean="0"/>
              <a:t>ernandez-Suarez </a:t>
            </a:r>
            <a:r>
              <a:rPr lang="en-US" sz="2000"/>
              <a:t>et al. [3] showed that there is a link between the content of the tweet and cyber-attacks, and cyber-attacks can be predicted through tweet analysis</a:t>
            </a:r>
            <a:endParaRPr lang="en-US" altLang="ko-KR" sz="2000" dirty="0">
              <a:latin typeface="Arial Nova" panose="020B0504020202020204" pitchFamily="34" charset="0"/>
            </a:endParaRPr>
          </a:p>
          <a:p>
            <a:pPr lvl="8">
              <a:lnSpc>
                <a:spcPct val="150000"/>
              </a:lnSpc>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827740"/>
            <a:ext cx="4680640" cy="260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그룹 1"/>
          <p:cNvGrpSpPr/>
          <p:nvPr/>
        </p:nvGrpSpPr>
        <p:grpSpPr>
          <a:xfrm>
            <a:off x="1294050" y="3827740"/>
            <a:ext cx="4304264" cy="2720493"/>
            <a:chOff x="1272002" y="3677478"/>
            <a:chExt cx="4304264" cy="2720493"/>
          </a:xfrm>
        </p:grpSpPr>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 b="16213"/>
            <a:stretch/>
          </p:blipFill>
          <p:spPr bwMode="auto">
            <a:xfrm>
              <a:off x="1272002" y="3677478"/>
              <a:ext cx="4181475" cy="226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88943" b="46"/>
            <a:stretch/>
          </p:blipFill>
          <p:spPr bwMode="auto">
            <a:xfrm>
              <a:off x="1394791" y="5980527"/>
              <a:ext cx="4181475" cy="41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4674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Scenario-Based Validation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sym typeface="Arial"/>
              </a:rPr>
              <a:t>3</a:t>
            </a:r>
            <a:endParaRPr sz="1100" dirty="0">
              <a:solidFill>
                <a:schemeClr val="lt1"/>
              </a:solidFill>
              <a:latin typeface="Arial Nova" panose="020B0504020202020204" pitchFamily="34" charset="0"/>
              <a:sym typeface="Arial"/>
            </a:endParaRPr>
          </a:p>
        </p:txBody>
      </p:sp>
      <p:sp>
        <p:nvSpPr>
          <p:cNvPr id="9" name="TextBox 8">
            <a:extLst>
              <a:ext uri="{FF2B5EF4-FFF2-40B4-BE49-F238E27FC236}">
                <a16:creationId xmlns:a16="http://schemas.microsoft.com/office/drawing/2014/main" xmlns="" id="{5020A17E-4F1B-41E3-83E6-83D0BF2ACF15}"/>
              </a:ext>
            </a:extLst>
          </p:cNvPr>
          <p:cNvSpPr txBox="1"/>
          <p:nvPr/>
        </p:nvSpPr>
        <p:spPr>
          <a:xfrm>
            <a:off x="743966" y="1255129"/>
            <a:ext cx="10704067" cy="2862322"/>
          </a:xfrm>
          <a:prstGeom prst="rect">
            <a:avLst/>
          </a:prstGeom>
          <a:noFill/>
        </p:spPr>
        <p:txBody>
          <a:bodyPr wrap="square" rtlCol="0">
            <a:spAutoFit/>
          </a:bodyPr>
          <a:lstStyle/>
          <a:p>
            <a:pPr marL="514350" lvl="8" indent="-514350">
              <a:lnSpc>
                <a:spcPct val="150000"/>
              </a:lnSpc>
              <a:buFont typeface="+mj-lt"/>
              <a:buAutoNum type="romanUcPeriod"/>
            </a:pPr>
            <a:r>
              <a:rPr lang="en-US" altLang="ko-KR" sz="2000" smtClean="0">
                <a:latin typeface="Arial Nova" panose="020B0504020202020204" pitchFamily="34" charset="0"/>
              </a:rPr>
              <a:t>Comparison of data coverage for streaming tweets</a:t>
            </a:r>
          </a:p>
          <a:p>
            <a:pPr marL="342900" lvl="8"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lvl="8">
              <a:lnSpc>
                <a:spcPct val="150000"/>
              </a:lnSpc>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grpSp>
        <p:nvGrpSpPr>
          <p:cNvPr id="10" name="그룹 9"/>
          <p:cNvGrpSpPr/>
          <p:nvPr/>
        </p:nvGrpSpPr>
        <p:grpSpPr>
          <a:xfrm>
            <a:off x="2927647" y="2686290"/>
            <a:ext cx="6336704" cy="3456762"/>
            <a:chOff x="1707829" y="2145443"/>
            <a:chExt cx="5677972" cy="3214814"/>
          </a:xfrm>
        </p:grpSpPr>
        <p:pic>
          <p:nvPicPr>
            <p:cNvPr id="11" name="그림 10"/>
            <p:cNvPicPr/>
            <p:nvPr/>
          </p:nvPicPr>
          <p:blipFill rotWithShape="1">
            <a:blip r:embed="rId3" cstate="print">
              <a:extLst>
                <a:ext uri="{28A0092B-C50C-407E-A947-70E740481C1C}">
                  <a14:useLocalDpi xmlns:a14="http://schemas.microsoft.com/office/drawing/2010/main" val="0"/>
                </a:ext>
              </a:extLst>
            </a:blip>
            <a:srcRect t="13786" r="22890" b="12054"/>
            <a:stretch/>
          </p:blipFill>
          <p:spPr bwMode="auto">
            <a:xfrm>
              <a:off x="1707829" y="2145443"/>
              <a:ext cx="5677972" cy="2890964"/>
            </a:xfrm>
            <a:prstGeom prst="rect">
              <a:avLst/>
            </a:prstGeom>
            <a:ln>
              <a:noFill/>
            </a:ln>
            <a:extLst>
              <a:ext uri="{53640926-AAD7-44D8-BBD7-CCE9431645EC}">
                <a14:shadowObscured xmlns:a14="http://schemas.microsoft.com/office/drawing/2010/main"/>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595" y="5036407"/>
              <a:ext cx="35433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TextBox 12">
            <a:extLst>
              <a:ext uri="{FF2B5EF4-FFF2-40B4-BE49-F238E27FC236}">
                <a16:creationId xmlns:a16="http://schemas.microsoft.com/office/drawing/2014/main" xmlns="" id="{5020A17E-4F1B-41E3-83E6-83D0BF2ACF15}"/>
              </a:ext>
            </a:extLst>
          </p:cNvPr>
          <p:cNvSpPr txBox="1"/>
          <p:nvPr/>
        </p:nvSpPr>
        <p:spPr>
          <a:xfrm>
            <a:off x="1259330" y="1800369"/>
            <a:ext cx="10704067" cy="2862322"/>
          </a:xfrm>
          <a:prstGeom prst="rect">
            <a:avLst/>
          </a:prstGeom>
          <a:noFill/>
        </p:spPr>
        <p:txBody>
          <a:bodyPr wrap="square" rtlCol="0">
            <a:spAutoFit/>
          </a:bodyPr>
          <a:lstStyle/>
          <a:p>
            <a:pPr marL="342900" lvl="8" indent="-342900">
              <a:lnSpc>
                <a:spcPct val="150000"/>
              </a:lnSpc>
              <a:buFont typeface="Arial" panose="020B0604020202020204" pitchFamily="34" charset="0"/>
              <a:buChar char="•"/>
            </a:pPr>
            <a:r>
              <a:rPr lang="en-US" altLang="ko-KR" sz="2000">
                <a:latin typeface="Arial Nova" panose="020B0504020202020204" pitchFamily="34" charset="0"/>
              </a:rPr>
              <a:t>Sequential ingestion of </a:t>
            </a:r>
            <a:r>
              <a:rPr lang="en-US" altLang="ko-KR" sz="2000">
                <a:latin typeface="Arial Nova" panose="020B0504020202020204" pitchFamily="34" charset="0"/>
              </a:rPr>
              <a:t>streaming </a:t>
            </a:r>
            <a:r>
              <a:rPr lang="en-US" altLang="ko-KR" sz="2000" smtClean="0">
                <a:latin typeface="Arial Nova" panose="020B0504020202020204" pitchFamily="34" charset="0"/>
              </a:rPr>
              <a:t>tweets leading low data coverage</a:t>
            </a:r>
            <a:endParaRPr lang="en-US" altLang="ko-KR" sz="2000">
              <a:latin typeface="Arial Nova" panose="020B0504020202020204" pitchFamily="34" charset="0"/>
            </a:endParaRPr>
          </a:p>
          <a:p>
            <a:pPr marL="342900" lvl="8" indent="-342900">
              <a:lnSpc>
                <a:spcPct val="150000"/>
              </a:lnSpc>
              <a:buFont typeface="Arial" panose="020B0604020202020204" pitchFamily="34" charset="0"/>
              <a:buChar char="•"/>
            </a:pPr>
            <a:endParaRPr lang="en-US" altLang="ko-KR" sz="2000" smtClean="0">
              <a:latin typeface="Arial Nova" panose="020B0504020202020204" pitchFamily="34" charset="0"/>
            </a:endParaRPr>
          </a:p>
          <a:p>
            <a:pPr lvl="8">
              <a:lnSpc>
                <a:spcPct val="150000"/>
              </a:lnSpc>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spTree>
    <p:extLst>
      <p:ext uri="{BB962C8B-B14F-4D97-AF65-F5344CB8AC3E}">
        <p14:creationId xmlns:p14="http://schemas.microsoft.com/office/powerpoint/2010/main" val="414298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Scenario-Based Validation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sym typeface="Arial"/>
              </a:rPr>
              <a:t>3</a:t>
            </a:r>
            <a:endParaRPr sz="1100" dirty="0">
              <a:solidFill>
                <a:schemeClr val="lt1"/>
              </a:solidFill>
              <a:latin typeface="Arial Nova" panose="020B0504020202020204" pitchFamily="34" charset="0"/>
              <a:sym typeface="Arial"/>
            </a:endParaRPr>
          </a:p>
        </p:txBody>
      </p:sp>
      <p:sp>
        <p:nvSpPr>
          <p:cNvPr id="9" name="TextBox 8">
            <a:extLst>
              <a:ext uri="{FF2B5EF4-FFF2-40B4-BE49-F238E27FC236}">
                <a16:creationId xmlns:a16="http://schemas.microsoft.com/office/drawing/2014/main" xmlns="" id="{5020A17E-4F1B-41E3-83E6-83D0BF2ACF15}"/>
              </a:ext>
            </a:extLst>
          </p:cNvPr>
          <p:cNvSpPr txBox="1"/>
          <p:nvPr/>
        </p:nvSpPr>
        <p:spPr>
          <a:xfrm>
            <a:off x="743966" y="1255129"/>
            <a:ext cx="10704067" cy="2862322"/>
          </a:xfrm>
          <a:prstGeom prst="rect">
            <a:avLst/>
          </a:prstGeom>
          <a:noFill/>
        </p:spPr>
        <p:txBody>
          <a:bodyPr wrap="square" rtlCol="0">
            <a:spAutoFit/>
          </a:bodyPr>
          <a:lstStyle/>
          <a:p>
            <a:pPr marL="514350" lvl="8" indent="-514350">
              <a:lnSpc>
                <a:spcPct val="150000"/>
              </a:lnSpc>
              <a:buFont typeface="+mj-lt"/>
              <a:buAutoNum type="romanUcPeriod"/>
            </a:pPr>
            <a:r>
              <a:rPr lang="en-US" altLang="ko-KR" sz="2000" smtClean="0">
                <a:latin typeface="Arial Nova" panose="020B0504020202020204" pitchFamily="34" charset="0"/>
              </a:rPr>
              <a:t>Comparison of data coverage for streaming tweets</a:t>
            </a:r>
          </a:p>
          <a:p>
            <a:pPr marL="342900" lvl="8"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lvl="8">
              <a:lnSpc>
                <a:spcPct val="150000"/>
              </a:lnSpc>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sp>
        <p:nvSpPr>
          <p:cNvPr id="13" name="TextBox 12">
            <a:extLst>
              <a:ext uri="{FF2B5EF4-FFF2-40B4-BE49-F238E27FC236}">
                <a16:creationId xmlns:a16="http://schemas.microsoft.com/office/drawing/2014/main" xmlns="" id="{5020A17E-4F1B-41E3-83E6-83D0BF2ACF15}"/>
              </a:ext>
            </a:extLst>
          </p:cNvPr>
          <p:cNvSpPr txBox="1"/>
          <p:nvPr/>
        </p:nvSpPr>
        <p:spPr>
          <a:xfrm>
            <a:off x="1259330" y="1800369"/>
            <a:ext cx="10704067" cy="3323987"/>
          </a:xfrm>
          <a:prstGeom prst="rect">
            <a:avLst/>
          </a:prstGeom>
          <a:noFill/>
        </p:spPr>
        <p:txBody>
          <a:bodyPr wrap="square" rtlCol="0">
            <a:spAutoFit/>
          </a:bodyPr>
          <a:lstStyle/>
          <a:p>
            <a:pPr marL="342900" lvl="8" indent="-342900">
              <a:lnSpc>
                <a:spcPct val="150000"/>
              </a:lnSpc>
              <a:buFont typeface="Arial" panose="020B0604020202020204" pitchFamily="34" charset="0"/>
              <a:buChar char="•"/>
            </a:pPr>
            <a:r>
              <a:rPr lang="en-US" altLang="ko-KR" sz="2000" smtClean="0">
                <a:latin typeface="Arial Nova" panose="020B0504020202020204" pitchFamily="34" charset="0"/>
              </a:rPr>
              <a:t>Increased data coverage of streaming data to be ingested by multiple queues</a:t>
            </a:r>
          </a:p>
          <a:p>
            <a:pPr marL="342900" lvl="8" indent="-342900">
              <a:lnSpc>
                <a:spcPct val="150000"/>
              </a:lnSpc>
              <a:buFont typeface="Arial" panose="020B0604020202020204" pitchFamily="34" charset="0"/>
              <a:buChar char="•"/>
            </a:pPr>
            <a:r>
              <a:rPr lang="en-US" altLang="ko-KR" sz="2000" smtClean="0">
                <a:latin typeface="Arial Nova" panose="020B0504020202020204" pitchFamily="34" charset="0"/>
              </a:rPr>
              <a:t>Proportional to the number of partitioned queues and number of consumers</a:t>
            </a:r>
            <a:endParaRPr lang="en-US" altLang="ko-KR" sz="2000">
              <a:latin typeface="Arial Nova" panose="020B0504020202020204" pitchFamily="34" charset="0"/>
            </a:endParaRPr>
          </a:p>
          <a:p>
            <a:pPr marL="342900" lvl="8" indent="-342900">
              <a:lnSpc>
                <a:spcPct val="150000"/>
              </a:lnSpc>
              <a:buFont typeface="Arial" panose="020B0604020202020204" pitchFamily="34" charset="0"/>
              <a:buChar char="•"/>
            </a:pPr>
            <a:endParaRPr lang="en-US" altLang="ko-KR" sz="2000" smtClean="0">
              <a:latin typeface="Arial Nova" panose="020B0504020202020204" pitchFamily="34" charset="0"/>
            </a:endParaRPr>
          </a:p>
          <a:p>
            <a:pPr lvl="8">
              <a:lnSpc>
                <a:spcPct val="150000"/>
              </a:lnSpc>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47" y="3329607"/>
            <a:ext cx="8236304" cy="276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11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Scenario-Based Validation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sym typeface="Arial"/>
              </a:rPr>
              <a:t>3</a:t>
            </a:r>
            <a:endParaRPr sz="1100" dirty="0">
              <a:solidFill>
                <a:schemeClr val="lt1"/>
              </a:solidFill>
              <a:latin typeface="Arial Nova" panose="020B0504020202020204" pitchFamily="34" charset="0"/>
              <a:sym typeface="Arial"/>
            </a:endParaRPr>
          </a:p>
        </p:txBody>
      </p:sp>
      <p:sp>
        <p:nvSpPr>
          <p:cNvPr id="9" name="TextBox 8">
            <a:extLst>
              <a:ext uri="{FF2B5EF4-FFF2-40B4-BE49-F238E27FC236}">
                <a16:creationId xmlns:a16="http://schemas.microsoft.com/office/drawing/2014/main" xmlns="" id="{5020A17E-4F1B-41E3-83E6-83D0BF2ACF15}"/>
              </a:ext>
            </a:extLst>
          </p:cNvPr>
          <p:cNvSpPr txBox="1"/>
          <p:nvPr/>
        </p:nvSpPr>
        <p:spPr>
          <a:xfrm>
            <a:off x="743966" y="1255129"/>
            <a:ext cx="10704067" cy="2862322"/>
          </a:xfrm>
          <a:prstGeom prst="rect">
            <a:avLst/>
          </a:prstGeom>
          <a:noFill/>
        </p:spPr>
        <p:txBody>
          <a:bodyPr wrap="square" rtlCol="0">
            <a:spAutoFit/>
          </a:bodyPr>
          <a:lstStyle/>
          <a:p>
            <a:pPr marL="514350" lvl="8" indent="-514350">
              <a:lnSpc>
                <a:spcPct val="150000"/>
              </a:lnSpc>
              <a:buFont typeface="+mj-lt"/>
              <a:buAutoNum type="romanUcPeriod" startAt="2"/>
            </a:pPr>
            <a:r>
              <a:rPr lang="en-US" altLang="ko-KR" sz="2000" smtClean="0">
                <a:latin typeface="Arial Nova" panose="020B0504020202020204" pitchFamily="34" charset="0"/>
              </a:rPr>
              <a:t>Experiments for Data Ingestion Coverage</a:t>
            </a:r>
          </a:p>
          <a:p>
            <a:pPr marL="342900" lvl="8"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lvl="8">
              <a:lnSpc>
                <a:spcPct val="150000"/>
              </a:lnSpc>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sp>
        <p:nvSpPr>
          <p:cNvPr id="13" name="TextBox 12">
            <a:extLst>
              <a:ext uri="{FF2B5EF4-FFF2-40B4-BE49-F238E27FC236}">
                <a16:creationId xmlns:a16="http://schemas.microsoft.com/office/drawing/2014/main" xmlns="" id="{5020A17E-4F1B-41E3-83E6-83D0BF2ACF15}"/>
              </a:ext>
            </a:extLst>
          </p:cNvPr>
          <p:cNvSpPr txBox="1"/>
          <p:nvPr/>
        </p:nvSpPr>
        <p:spPr>
          <a:xfrm>
            <a:off x="1259330" y="1800369"/>
            <a:ext cx="10704067" cy="3323987"/>
          </a:xfrm>
          <a:prstGeom prst="rect">
            <a:avLst/>
          </a:prstGeom>
          <a:noFill/>
        </p:spPr>
        <p:txBody>
          <a:bodyPr wrap="square" rtlCol="0">
            <a:spAutoFit/>
          </a:bodyPr>
          <a:lstStyle/>
          <a:p>
            <a:pPr marL="342900" lvl="8" indent="-342900">
              <a:lnSpc>
                <a:spcPct val="150000"/>
              </a:lnSpc>
              <a:buFont typeface="Arial" panose="020B0604020202020204" pitchFamily="34" charset="0"/>
              <a:buChar char="•"/>
            </a:pPr>
            <a:r>
              <a:rPr lang="en-US" sz="2000" smtClean="0"/>
              <a:t>Actual </a:t>
            </a:r>
            <a:r>
              <a:rPr lang="en-US" sz="2000"/>
              <a:t>experiment with pre-defined cyber-attack keywords for 12 hours on April 30, 2021</a:t>
            </a:r>
          </a:p>
          <a:p>
            <a:pPr marL="342900" lvl="8" indent="-342900">
              <a:lnSpc>
                <a:spcPct val="150000"/>
              </a:lnSpc>
              <a:buFont typeface="Arial" panose="020B0604020202020204" pitchFamily="34" charset="0"/>
              <a:buChar char="•"/>
            </a:pPr>
            <a:r>
              <a:rPr lang="en-US" sz="2000" smtClean="0"/>
              <a:t>Model </a:t>
            </a:r>
            <a:r>
              <a:rPr lang="en-US" sz="2000"/>
              <a:t>A showed 1.98% better data ingestion coverage </a:t>
            </a:r>
            <a:r>
              <a:rPr lang="en-US" sz="2000"/>
              <a:t>than </a:t>
            </a:r>
            <a:r>
              <a:rPr lang="en-US" sz="2000" smtClean="0"/>
              <a:t>Model </a:t>
            </a:r>
            <a:r>
              <a:rPr lang="en-US" sz="2000"/>
              <a:t>B</a:t>
            </a:r>
          </a:p>
          <a:p>
            <a:pPr marL="342900" lvl="8" indent="-342900">
              <a:lnSpc>
                <a:spcPct val="150000"/>
              </a:lnSpc>
              <a:buFont typeface="Arial" panose="020B0604020202020204" pitchFamily="34" charset="0"/>
              <a:buChar char="•"/>
            </a:pPr>
            <a:endParaRPr lang="en-US" altLang="ko-KR" sz="2000" smtClean="0">
              <a:latin typeface="Arial Nova" panose="020B0504020202020204" pitchFamily="34" charset="0"/>
            </a:endParaRPr>
          </a:p>
          <a:p>
            <a:pPr lvl="8">
              <a:lnSpc>
                <a:spcPct val="150000"/>
              </a:lnSpc>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7" y="2932309"/>
            <a:ext cx="5616624" cy="353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53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Scenario-Based Validation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sym typeface="Arial"/>
              </a:rPr>
              <a:t>3</a:t>
            </a:r>
            <a:endParaRPr sz="1100" dirty="0">
              <a:solidFill>
                <a:schemeClr val="lt1"/>
              </a:solidFill>
              <a:latin typeface="Arial Nova" panose="020B0504020202020204" pitchFamily="34" charset="0"/>
              <a:sym typeface="Arial"/>
            </a:endParaRPr>
          </a:p>
        </p:txBody>
      </p:sp>
      <p:sp>
        <p:nvSpPr>
          <p:cNvPr id="9" name="TextBox 8">
            <a:extLst>
              <a:ext uri="{FF2B5EF4-FFF2-40B4-BE49-F238E27FC236}">
                <a16:creationId xmlns:a16="http://schemas.microsoft.com/office/drawing/2014/main" xmlns="" id="{5020A17E-4F1B-41E3-83E6-83D0BF2ACF15}"/>
              </a:ext>
            </a:extLst>
          </p:cNvPr>
          <p:cNvSpPr txBox="1"/>
          <p:nvPr/>
        </p:nvSpPr>
        <p:spPr>
          <a:xfrm>
            <a:off x="743966" y="1255129"/>
            <a:ext cx="10704067" cy="2862322"/>
          </a:xfrm>
          <a:prstGeom prst="rect">
            <a:avLst/>
          </a:prstGeom>
          <a:noFill/>
        </p:spPr>
        <p:txBody>
          <a:bodyPr wrap="square" rtlCol="0">
            <a:spAutoFit/>
          </a:bodyPr>
          <a:lstStyle/>
          <a:p>
            <a:pPr marL="514350" lvl="8" indent="-514350">
              <a:lnSpc>
                <a:spcPct val="150000"/>
              </a:lnSpc>
              <a:buFont typeface="+mj-lt"/>
              <a:buAutoNum type="romanUcPeriod" startAt="2"/>
            </a:pPr>
            <a:r>
              <a:rPr lang="en-US" altLang="ko-KR" sz="2000" smtClean="0">
                <a:latin typeface="Arial Nova" panose="020B0504020202020204" pitchFamily="34" charset="0"/>
              </a:rPr>
              <a:t>Additional Experiments after Submission</a:t>
            </a:r>
            <a:endParaRPr lang="en-US" altLang="ko-KR" sz="2000" smtClean="0">
              <a:latin typeface="Arial Nova" panose="020B0504020202020204" pitchFamily="34" charset="0"/>
            </a:endParaRPr>
          </a:p>
          <a:p>
            <a:pPr marL="342900" lvl="8"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lvl="8">
              <a:lnSpc>
                <a:spcPct val="150000"/>
              </a:lnSpc>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sp>
        <p:nvSpPr>
          <p:cNvPr id="13" name="TextBox 12">
            <a:extLst>
              <a:ext uri="{FF2B5EF4-FFF2-40B4-BE49-F238E27FC236}">
                <a16:creationId xmlns:a16="http://schemas.microsoft.com/office/drawing/2014/main" xmlns="" id="{5020A17E-4F1B-41E3-83E6-83D0BF2ACF15}"/>
              </a:ext>
            </a:extLst>
          </p:cNvPr>
          <p:cNvSpPr txBox="1"/>
          <p:nvPr/>
        </p:nvSpPr>
        <p:spPr>
          <a:xfrm>
            <a:off x="1259331" y="1800369"/>
            <a:ext cx="9942070" cy="2862322"/>
          </a:xfrm>
          <a:prstGeom prst="rect">
            <a:avLst/>
          </a:prstGeom>
          <a:noFill/>
        </p:spPr>
        <p:txBody>
          <a:bodyPr wrap="square" rtlCol="0">
            <a:spAutoFit/>
          </a:bodyPr>
          <a:lstStyle/>
          <a:p>
            <a:pPr marL="342900" lvl="8" indent="-342900">
              <a:lnSpc>
                <a:spcPct val="150000"/>
              </a:lnSpc>
              <a:buFont typeface="Arial" panose="020B0604020202020204" pitchFamily="34" charset="0"/>
              <a:buChar char="•"/>
            </a:pPr>
            <a:r>
              <a:rPr lang="en-US" sz="2000" smtClean="0"/>
              <a:t>By </a:t>
            </a:r>
            <a:r>
              <a:rPr lang="en-US" sz="2000"/>
              <a:t>using 3 producers with 3 node </a:t>
            </a:r>
            <a:r>
              <a:rPr lang="en-US" sz="2000"/>
              <a:t>brokers </a:t>
            </a:r>
            <a:r>
              <a:rPr lang="en-US" sz="2000" smtClean="0"/>
              <a:t>(</a:t>
            </a:r>
            <a:r>
              <a:rPr lang="en-US" sz="2000"/>
              <a:t>1 replication factor), we can now collect up to 600000 cyber-related tweets </a:t>
            </a:r>
            <a:r>
              <a:rPr lang="en-US" sz="2000"/>
              <a:t>per </a:t>
            </a:r>
            <a:r>
              <a:rPr lang="en-US" sz="2000" smtClean="0"/>
              <a:t>hour</a:t>
            </a:r>
            <a:endParaRPr lang="en-US" altLang="ko-KR" sz="2000" smtClean="0">
              <a:latin typeface="Arial Nova" panose="020B0504020202020204" pitchFamily="34" charset="0"/>
            </a:endParaRPr>
          </a:p>
          <a:p>
            <a:pPr lvl="8">
              <a:lnSpc>
                <a:spcPct val="150000"/>
              </a:lnSpc>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smtClean="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19" y="2815497"/>
            <a:ext cx="5040560" cy="369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88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Scenario-Based Validation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sym typeface="Arial"/>
              </a:rPr>
              <a:t>3</a:t>
            </a:r>
            <a:endParaRPr sz="1100" dirty="0">
              <a:solidFill>
                <a:schemeClr val="lt1"/>
              </a:solidFill>
              <a:latin typeface="Arial Nova" panose="020B0504020202020204" pitchFamily="34" charset="0"/>
              <a:sym typeface="Arial"/>
            </a:endParaRPr>
          </a:p>
        </p:txBody>
      </p:sp>
      <p:sp>
        <p:nvSpPr>
          <p:cNvPr id="9" name="TextBox 8">
            <a:extLst>
              <a:ext uri="{FF2B5EF4-FFF2-40B4-BE49-F238E27FC236}">
                <a16:creationId xmlns:a16="http://schemas.microsoft.com/office/drawing/2014/main" xmlns="" id="{5020A17E-4F1B-41E3-83E6-83D0BF2ACF15}"/>
              </a:ext>
            </a:extLst>
          </p:cNvPr>
          <p:cNvSpPr txBox="1"/>
          <p:nvPr/>
        </p:nvSpPr>
        <p:spPr>
          <a:xfrm>
            <a:off x="743966" y="1255129"/>
            <a:ext cx="10704067" cy="3785652"/>
          </a:xfrm>
          <a:prstGeom prst="rect">
            <a:avLst/>
          </a:prstGeom>
          <a:noFill/>
        </p:spPr>
        <p:txBody>
          <a:bodyPr wrap="square" rtlCol="0">
            <a:spAutoFit/>
          </a:bodyPr>
          <a:lstStyle/>
          <a:p>
            <a:pPr marL="514350" lvl="8" indent="-514350">
              <a:lnSpc>
                <a:spcPct val="150000"/>
              </a:lnSpc>
              <a:buFont typeface="Arial" pitchFamily="34" charset="0"/>
              <a:buChar char="•"/>
            </a:pPr>
            <a:r>
              <a:rPr lang="en-US" sz="2000" smtClean="0"/>
              <a:t>Necessity </a:t>
            </a:r>
            <a:r>
              <a:rPr lang="en-US" sz="2000"/>
              <a:t>of determining appropriate number of brokers in terms of the end-to-end latencies and throughput at the same time</a:t>
            </a:r>
          </a:p>
          <a:p>
            <a:pPr marL="514350" lvl="8" indent="-514350">
              <a:lnSpc>
                <a:spcPct val="150000"/>
              </a:lnSpc>
              <a:buFont typeface="Arial" pitchFamily="34" charset="0"/>
              <a:buChar char="•"/>
            </a:pPr>
            <a:endParaRPr lang="en-US" altLang="ko-KR" sz="2000" smtClean="0">
              <a:latin typeface="Arial Nova" panose="020B0504020202020204" pitchFamily="34" charset="0"/>
            </a:endParaRPr>
          </a:p>
          <a:p>
            <a:pPr marL="342900" lvl="8"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lvl="8">
              <a:lnSpc>
                <a:spcPct val="150000"/>
              </a:lnSpc>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a:p>
            <a:pPr marL="342900" indent="-342900">
              <a:lnSpc>
                <a:spcPct val="150000"/>
              </a:lnSpc>
              <a:buFont typeface="Arial" panose="020B0604020202020204" pitchFamily="34" charset="0"/>
              <a:buChar char="•"/>
            </a:pPr>
            <a:endParaRPr lang="en-US" altLang="ko-KR" sz="2000" dirty="0">
              <a:latin typeface="Arial Nova" panose="020B0504020202020204"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3286" y="2471708"/>
            <a:ext cx="6145426" cy="37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53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421"/>
        <p:cNvGrpSpPr/>
        <p:nvPr/>
      </p:nvGrpSpPr>
      <p:grpSpPr>
        <a:xfrm>
          <a:off x="0" y="0"/>
          <a:ext cx="0" cy="0"/>
          <a:chOff x="0" y="0"/>
          <a:chExt cx="0" cy="0"/>
        </a:xfrm>
      </p:grpSpPr>
      <p:grpSp>
        <p:nvGrpSpPr>
          <p:cNvPr id="422" name="Google Shape;422;p36"/>
          <p:cNvGrpSpPr/>
          <p:nvPr/>
        </p:nvGrpSpPr>
        <p:grpSpPr>
          <a:xfrm>
            <a:off x="1212348" y="1627613"/>
            <a:ext cx="9860870" cy="3519581"/>
            <a:chOff x="1303788" y="1886251"/>
            <a:chExt cx="9860870" cy="3519581"/>
          </a:xfrm>
        </p:grpSpPr>
        <p:sp>
          <p:nvSpPr>
            <p:cNvPr id="423" name="Google Shape;423;p36"/>
            <p:cNvSpPr txBox="1"/>
            <p:nvPr/>
          </p:nvSpPr>
          <p:spPr>
            <a:xfrm>
              <a:off x="1303788" y="1886251"/>
              <a:ext cx="2641589"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36"/>
            <p:cNvSpPr txBox="1"/>
            <p:nvPr/>
          </p:nvSpPr>
          <p:spPr>
            <a:xfrm>
              <a:off x="9865905" y="3189841"/>
              <a:ext cx="1298753"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25" name="Google Shape;425;p36"/>
          <p:cNvSpPr txBox="1"/>
          <p:nvPr/>
        </p:nvSpPr>
        <p:spPr>
          <a:xfrm>
            <a:off x="3047114" y="3073390"/>
            <a:ext cx="6097772" cy="71122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10000"/>
              </a:lnSpc>
              <a:spcBef>
                <a:spcPts val="0"/>
              </a:spcBef>
              <a:spcAft>
                <a:spcPts val="0"/>
              </a:spcAft>
              <a:buClr>
                <a:srgbClr val="000000"/>
              </a:buClr>
              <a:buSzTx/>
              <a:buFont typeface="Arial"/>
              <a:buNone/>
              <a:tabLst/>
              <a:defRPr/>
            </a:pPr>
            <a:r>
              <a:rPr kumimoji="0" lang="en-US" altLang="ko-KR" sz="3600" b="0" i="1" u="none" strike="noStrike" kern="0" cap="none" spc="0" normalizeH="0" baseline="0" noProof="0" dirty="0">
                <a:ln>
                  <a:noFill/>
                </a:ln>
                <a:solidFill>
                  <a:srgbClr val="FFFFFF"/>
                </a:solidFill>
                <a:effectLst/>
                <a:uLnTx/>
                <a:uFillTx/>
                <a:latin typeface="Arial Nova" panose="020B0504020202020204" pitchFamily="34" charset="0"/>
                <a:cs typeface="Arial"/>
                <a:sym typeface="Arial"/>
              </a:rPr>
              <a:t>Conclusion</a:t>
            </a:r>
            <a:endParaRPr kumimoji="0" sz="3600" b="0" i="1" u="none" strike="noStrike" kern="0" cap="none" spc="0" normalizeH="0" baseline="0" noProof="0" dirty="0">
              <a:ln>
                <a:noFill/>
              </a:ln>
              <a:solidFill>
                <a:srgbClr val="FFFFFF"/>
              </a:solidFill>
              <a:effectLst/>
              <a:uLnTx/>
              <a:uFillTx/>
              <a:latin typeface="Arial Nova" panose="020B0504020202020204" pitchFamily="34" charset="0"/>
              <a:cs typeface="Arial"/>
              <a:sym typeface="Arial"/>
            </a:endParaRPr>
          </a:p>
        </p:txBody>
      </p:sp>
      <p:sp>
        <p:nvSpPr>
          <p:cNvPr id="6" name="직사각형 5">
            <a:extLst>
              <a:ext uri="{FF2B5EF4-FFF2-40B4-BE49-F238E27FC236}">
                <a16:creationId xmlns:a16="http://schemas.microsoft.com/office/drawing/2014/main" xmlns="" id="{9A6D2555-A41D-4DEF-A525-286BF1DA57EA}"/>
              </a:ext>
            </a:extLst>
          </p:cNvPr>
          <p:cNvSpPr/>
          <p:nvPr/>
        </p:nvSpPr>
        <p:spPr>
          <a:xfrm>
            <a:off x="9203703" y="6339528"/>
            <a:ext cx="2988297" cy="518472"/>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50" charset="-127"/>
              <a:cs typeface="+mn-cs"/>
              <a:sym typeface="Arial"/>
            </a:endParaRPr>
          </a:p>
        </p:txBody>
      </p:sp>
    </p:spTree>
    <p:extLst>
      <p:ext uri="{BB962C8B-B14F-4D97-AF65-F5344CB8AC3E}">
        <p14:creationId xmlns:p14="http://schemas.microsoft.com/office/powerpoint/2010/main" val="12248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262626"/>
                </a:solidFill>
                <a:latin typeface="Arial Nova" panose="020B0504020202020204" pitchFamily="34" charset="0"/>
              </a:rPr>
              <a:t>Conclusion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rPr>
              <a:t>4</a:t>
            </a:r>
            <a:endParaRPr sz="1100" dirty="0">
              <a:solidFill>
                <a:schemeClr val="lt1"/>
              </a:solidFill>
              <a:latin typeface="Arial Nova" panose="020B0504020202020204" pitchFamily="34" charset="0"/>
              <a:sym typeface="Arial"/>
            </a:endParaRPr>
          </a:p>
        </p:txBody>
      </p:sp>
      <p:sp>
        <p:nvSpPr>
          <p:cNvPr id="6" name="TextBox 5">
            <a:extLst>
              <a:ext uri="{FF2B5EF4-FFF2-40B4-BE49-F238E27FC236}">
                <a16:creationId xmlns:a16="http://schemas.microsoft.com/office/drawing/2014/main" xmlns="" id="{6937D12F-534C-4652-9150-DD93134D7850}"/>
              </a:ext>
            </a:extLst>
          </p:cNvPr>
          <p:cNvSpPr txBox="1"/>
          <p:nvPr/>
        </p:nvSpPr>
        <p:spPr>
          <a:xfrm>
            <a:off x="823976" y="1491641"/>
            <a:ext cx="11034377" cy="4570482"/>
          </a:xfrm>
          <a:prstGeom prst="rect">
            <a:avLst/>
          </a:prstGeom>
          <a:noFill/>
        </p:spPr>
        <p:txBody>
          <a:bodyPr wrap="square" rtlCol="0">
            <a:spAutoFit/>
          </a:bodyPr>
          <a:lstStyle/>
          <a:p>
            <a:pPr>
              <a:lnSpc>
                <a:spcPct val="150000"/>
              </a:lnSpc>
            </a:pPr>
            <a:r>
              <a:rPr lang="en-US" altLang="ko-KR" sz="2000" b="1" smtClean="0">
                <a:latin typeface="Arial Nova" panose="020B0504020202020204" pitchFamily="34" charset="0"/>
              </a:rPr>
              <a:t>Low latency and High coverage</a:t>
            </a:r>
          </a:p>
          <a:p>
            <a:pPr marL="514350" indent="-514350">
              <a:lnSpc>
                <a:spcPct val="150000"/>
              </a:lnSpc>
              <a:buFont typeface="Arial" panose="020B0604020202020204" pitchFamily="34" charset="0"/>
              <a:buChar char="•"/>
            </a:pPr>
            <a:r>
              <a:rPr lang="en-US" altLang="ko-KR" sz="2000" smtClean="0">
                <a:latin typeface="Arial Nova" panose="020B0504020202020204" pitchFamily="34" charset="0"/>
              </a:rPr>
              <a:t>Dramatic </a:t>
            </a:r>
            <a:r>
              <a:rPr lang="en-US" sz="2000"/>
              <a:t>changes in real time tweets affect the data ingestion coverage, finally affecting the accuracy of </a:t>
            </a:r>
            <a:r>
              <a:rPr lang="en-US" sz="2000"/>
              <a:t>event </a:t>
            </a:r>
            <a:r>
              <a:rPr lang="en-US" sz="2000" smtClean="0"/>
              <a:t>prediction</a:t>
            </a:r>
          </a:p>
          <a:p>
            <a:pPr marL="514350" indent="-514350">
              <a:lnSpc>
                <a:spcPct val="150000"/>
              </a:lnSpc>
              <a:buFont typeface="Arial" panose="020B0604020202020204" pitchFamily="34" charset="0"/>
              <a:buChar char="•"/>
            </a:pPr>
            <a:r>
              <a:rPr lang="en-US" altLang="ko-KR" sz="2000" smtClean="0">
                <a:latin typeface="Arial Nova" panose="020B0504020202020204" pitchFamily="34" charset="0"/>
              </a:rPr>
              <a:t>Effectiveness of adopting queueing framework for data streams</a:t>
            </a:r>
            <a:endParaRPr lang="en-US" altLang="ko-KR" sz="2000" dirty="0">
              <a:latin typeface="Arial Nova" panose="020B0504020202020204" pitchFamily="34" charset="0"/>
            </a:endParaRPr>
          </a:p>
          <a:p>
            <a:pPr marL="514350" indent="-514350">
              <a:lnSpc>
                <a:spcPct val="150000"/>
              </a:lnSpc>
              <a:buFont typeface="Arial" panose="020B0604020202020204" pitchFamily="34" charset="0"/>
              <a:buChar char="•"/>
            </a:pPr>
            <a:endParaRPr lang="en-US" altLang="ko-KR" sz="1000" smtClean="0">
              <a:latin typeface="Arial Nova" panose="020B0504020202020204" pitchFamily="34" charset="0"/>
            </a:endParaRPr>
          </a:p>
          <a:p>
            <a:pPr marL="514350" indent="-514350">
              <a:lnSpc>
                <a:spcPct val="150000"/>
              </a:lnSpc>
              <a:buFont typeface="Arial" panose="020B0604020202020204" pitchFamily="34" charset="0"/>
              <a:buChar char="•"/>
            </a:pPr>
            <a:endParaRPr lang="en-US" altLang="ko-KR" sz="1000">
              <a:latin typeface="Arial Nova" panose="020B0504020202020204" pitchFamily="34" charset="0"/>
            </a:endParaRPr>
          </a:p>
          <a:p>
            <a:pPr marL="514350" indent="-514350">
              <a:lnSpc>
                <a:spcPct val="150000"/>
              </a:lnSpc>
              <a:buFont typeface="Arial" panose="020B0604020202020204" pitchFamily="34" charset="0"/>
              <a:buChar char="•"/>
            </a:pPr>
            <a:endParaRPr lang="en-US" altLang="ko-KR" sz="1000" dirty="0">
              <a:latin typeface="Arial Nova" panose="020B0504020202020204" pitchFamily="34" charset="0"/>
            </a:endParaRPr>
          </a:p>
          <a:p>
            <a:pPr>
              <a:lnSpc>
                <a:spcPct val="150000"/>
              </a:lnSpc>
            </a:pPr>
            <a:r>
              <a:rPr lang="en-US" altLang="ko-KR" sz="2000" b="1" dirty="0">
                <a:latin typeface="Arial Nova" panose="020B0504020202020204" pitchFamily="34" charset="0"/>
              </a:rPr>
              <a:t>Contributions:</a:t>
            </a:r>
          </a:p>
          <a:p>
            <a:pPr marL="457200" marR="0" lvl="0" indent="-457200" algn="l"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altLang="ko-KR" sz="1800" b="0" i="0" u="none" strike="noStrike" kern="0" cap="none" spc="0" normalizeH="0" baseline="0" noProof="0" smtClean="0">
                <a:ln>
                  <a:noFill/>
                </a:ln>
                <a:solidFill>
                  <a:srgbClr val="000000"/>
                </a:solidFill>
                <a:effectLst/>
                <a:uLnTx/>
                <a:uFillTx/>
                <a:latin typeface="Arial Nova" panose="020B0504020202020204" pitchFamily="34" charset="0"/>
                <a:cs typeface="Arial"/>
                <a:sym typeface="Arial"/>
              </a:rPr>
              <a:t>Investigate the necessity of a queueing framework</a:t>
            </a:r>
            <a:endParaRPr kumimoji="0" lang="en-US" altLang="ko-KR" sz="1800" b="0" i="0" u="none" strike="noStrike" kern="0" cap="none" spc="0" normalizeH="0" baseline="0" noProof="0" dirty="0">
              <a:ln>
                <a:noFill/>
              </a:ln>
              <a:solidFill>
                <a:srgbClr val="000000"/>
              </a:solidFill>
              <a:effectLst/>
              <a:uLnTx/>
              <a:uFillTx/>
              <a:latin typeface="Arial Nova" panose="020B0504020202020204" pitchFamily="34" charset="0"/>
              <a:cs typeface="Arial"/>
              <a:sym typeface="Arial"/>
            </a:endParaRPr>
          </a:p>
          <a:p>
            <a:pPr marL="457200" marR="0" lvl="0" indent="-457200" algn="l"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altLang="ko-KR" sz="1800" b="0" i="0" u="none" strike="noStrike" kern="0" cap="none" spc="0" normalizeH="0" baseline="0" noProof="0" smtClean="0">
                <a:ln>
                  <a:noFill/>
                </a:ln>
                <a:solidFill>
                  <a:srgbClr val="000000"/>
                </a:solidFill>
                <a:effectLst/>
                <a:uLnTx/>
                <a:uFillTx/>
                <a:latin typeface="Arial Nova" panose="020B0504020202020204" pitchFamily="34" charset="0"/>
                <a:cs typeface="Arial"/>
                <a:sym typeface="Arial"/>
              </a:rPr>
              <a:t>Propose a framework to improve the data ingestion coverage</a:t>
            </a:r>
            <a:r>
              <a:rPr kumimoji="0" lang="en-US" altLang="ko-KR" sz="1800" b="0" i="0" u="none" strike="noStrike" kern="0" cap="none" spc="0" normalizeH="0" noProof="0" smtClean="0">
                <a:ln>
                  <a:noFill/>
                </a:ln>
                <a:solidFill>
                  <a:srgbClr val="000000"/>
                </a:solidFill>
                <a:effectLst/>
                <a:uLnTx/>
                <a:uFillTx/>
                <a:latin typeface="Arial Nova" panose="020B0504020202020204" pitchFamily="34" charset="0"/>
                <a:cs typeface="Arial"/>
                <a:sym typeface="Arial"/>
              </a:rPr>
              <a:t> of real time tweet streams</a:t>
            </a:r>
            <a:endParaRPr kumimoji="0" lang="en-US" altLang="ko-KR" sz="1800" b="0" i="0" u="none" strike="noStrike" kern="0" cap="none" spc="0" normalizeH="0" baseline="0" noProof="0" dirty="0">
              <a:ln>
                <a:noFill/>
              </a:ln>
              <a:solidFill>
                <a:srgbClr val="000000"/>
              </a:solidFill>
              <a:effectLst/>
              <a:uLnTx/>
              <a:uFillTx/>
              <a:latin typeface="Arial Nova" panose="020B0504020202020204" pitchFamily="34" charset="0"/>
              <a:cs typeface="Arial"/>
              <a:sym typeface="Arial"/>
            </a:endParaRPr>
          </a:p>
          <a:p>
            <a:pPr marL="457200" marR="0" lvl="0" indent="-457200" algn="l"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altLang="ko-KR" sz="1800" b="0" i="0" u="none" strike="noStrike" kern="0" cap="none" spc="0" normalizeH="0" baseline="0" noProof="0" smtClean="0">
                <a:ln>
                  <a:noFill/>
                </a:ln>
                <a:solidFill>
                  <a:srgbClr val="000000"/>
                </a:solidFill>
                <a:effectLst/>
                <a:uLnTx/>
                <a:uFillTx/>
                <a:latin typeface="Arial Nova" panose="020B0504020202020204" pitchFamily="34" charset="0"/>
                <a:cs typeface="Arial"/>
                <a:sym typeface="Arial"/>
              </a:rPr>
              <a:t>Validate</a:t>
            </a:r>
            <a:r>
              <a:rPr kumimoji="0" lang="en-US" altLang="ko-KR" sz="1800" b="0" i="0" u="none" strike="noStrike" kern="0" cap="none" spc="0" normalizeH="0" noProof="0" smtClean="0">
                <a:ln>
                  <a:noFill/>
                </a:ln>
                <a:solidFill>
                  <a:srgbClr val="000000"/>
                </a:solidFill>
                <a:effectLst/>
                <a:uLnTx/>
                <a:uFillTx/>
                <a:latin typeface="Arial Nova" panose="020B0504020202020204" pitchFamily="34" charset="0"/>
                <a:cs typeface="Arial"/>
                <a:sym typeface="Arial"/>
              </a:rPr>
              <a:t> the proposed framework based on the actual scenario</a:t>
            </a:r>
            <a:endParaRPr kumimoji="0" lang="en-US" altLang="ko-KR" sz="1800" b="0" i="0" u="none" strike="noStrike" kern="0" cap="none" spc="0" normalizeH="0" baseline="0" noProof="0" dirty="0">
              <a:ln>
                <a:noFill/>
              </a:ln>
              <a:solidFill>
                <a:srgbClr val="000000"/>
              </a:solidFill>
              <a:effectLst/>
              <a:uLnTx/>
              <a:uFillTx/>
              <a:latin typeface="Arial Nova" panose="020B0504020202020204" pitchFamily="34" charset="0"/>
              <a:cs typeface="Arial"/>
              <a:sym typeface="Arial"/>
            </a:endParaRPr>
          </a:p>
          <a:p>
            <a:pPr marL="514350" indent="-514350">
              <a:lnSpc>
                <a:spcPct val="150000"/>
              </a:lnSpc>
              <a:buFont typeface="Arial" panose="020B0604020202020204" pitchFamily="34" charset="0"/>
              <a:buChar char="•"/>
            </a:pPr>
            <a:endParaRPr lang="en-US" altLang="ko-KR" sz="1000" dirty="0">
              <a:latin typeface="Arial Nova" panose="020B0504020202020204" pitchFamily="34" charset="0"/>
            </a:endParaRPr>
          </a:p>
        </p:txBody>
      </p:sp>
    </p:spTree>
    <p:extLst>
      <p:ext uri="{BB962C8B-B14F-4D97-AF65-F5344CB8AC3E}">
        <p14:creationId xmlns:p14="http://schemas.microsoft.com/office/powerpoint/2010/main" val="185420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0"/>
          <p:cNvSpPr/>
          <p:nvPr/>
        </p:nvSpPr>
        <p:spPr>
          <a:xfrm>
            <a:off x="0" y="0"/>
            <a:ext cx="12192000" cy="6858000"/>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3" name="그룹 2">
            <a:extLst>
              <a:ext uri="{FF2B5EF4-FFF2-40B4-BE49-F238E27FC236}">
                <a16:creationId xmlns:a16="http://schemas.microsoft.com/office/drawing/2014/main" xmlns="" id="{79C33FA5-3FEB-470F-9B95-B9E6EA27D047}"/>
              </a:ext>
            </a:extLst>
          </p:cNvPr>
          <p:cNvGrpSpPr/>
          <p:nvPr/>
        </p:nvGrpSpPr>
        <p:grpSpPr>
          <a:xfrm>
            <a:off x="1165293" y="2688755"/>
            <a:ext cx="10070276" cy="1621841"/>
            <a:chOff x="1165293" y="2688755"/>
            <a:chExt cx="10070276" cy="1621841"/>
          </a:xfrm>
        </p:grpSpPr>
        <p:sp>
          <p:nvSpPr>
            <p:cNvPr id="29" name="Google Shape;103;p15">
              <a:extLst>
                <a:ext uri="{FF2B5EF4-FFF2-40B4-BE49-F238E27FC236}">
                  <a16:creationId xmlns:a16="http://schemas.microsoft.com/office/drawing/2014/main" xmlns="" id="{FF3A7BDD-8F5A-445C-96BC-AF1AF049DC61}"/>
                </a:ext>
              </a:extLst>
            </p:cNvPr>
            <p:cNvSpPr txBox="1"/>
            <p:nvPr/>
          </p:nvSpPr>
          <p:spPr>
            <a:xfrm>
              <a:off x="1774151" y="2688755"/>
              <a:ext cx="978620" cy="86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chemeClr val="lt1"/>
                  </a:solidFill>
                  <a:latin typeface="Arial Nova" panose="020B0504020202020204" pitchFamily="34" charset="0"/>
                  <a:ea typeface="아리따-돋움4.0(OTF)-Bold" panose="02020603020101020101" pitchFamily="18" charset="-127"/>
                  <a:sym typeface="Arial"/>
                </a:rPr>
                <a:t>01</a:t>
              </a:r>
              <a:endParaRPr sz="5000" dirty="0">
                <a:solidFill>
                  <a:schemeClr val="lt1"/>
                </a:solidFill>
                <a:latin typeface="Arial Nova" panose="020B0504020202020204" pitchFamily="34" charset="0"/>
                <a:ea typeface="아리따-돋움4.0(OTF)-Bold" panose="02020603020101020101" pitchFamily="18" charset="-127"/>
                <a:sym typeface="Arial"/>
              </a:endParaRPr>
            </a:p>
          </p:txBody>
        </p:sp>
        <p:sp>
          <p:nvSpPr>
            <p:cNvPr id="30" name="Google Shape;104;p15">
              <a:extLst>
                <a:ext uri="{FF2B5EF4-FFF2-40B4-BE49-F238E27FC236}">
                  <a16:creationId xmlns:a16="http://schemas.microsoft.com/office/drawing/2014/main" xmlns="" id="{8AE46F19-D9B1-4F69-933A-A06F90D3E59A}"/>
                </a:ext>
              </a:extLst>
            </p:cNvPr>
            <p:cNvSpPr txBox="1"/>
            <p:nvPr/>
          </p:nvSpPr>
          <p:spPr>
            <a:xfrm>
              <a:off x="1165293" y="3848896"/>
              <a:ext cx="2196335"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lt1"/>
                  </a:solidFill>
                  <a:latin typeface="Arial Nova" panose="020B0504020202020204" pitchFamily="34" charset="0"/>
                  <a:ea typeface="아리따-돋움4.0(OTF)-Bold" panose="02020603020101020101" pitchFamily="18" charset="-127"/>
                </a:rPr>
                <a:t>Introduction</a:t>
              </a:r>
              <a:endParaRPr sz="2800" dirty="0">
                <a:solidFill>
                  <a:schemeClr val="lt1"/>
                </a:solidFill>
                <a:latin typeface="Arial Nova" panose="020B0504020202020204" pitchFamily="34" charset="0"/>
                <a:ea typeface="아리따-돋움4.0(OTF)-Bold" panose="02020603020101020101" pitchFamily="18" charset="-127"/>
                <a:sym typeface="Arial"/>
              </a:endParaRPr>
            </a:p>
          </p:txBody>
        </p:sp>
        <p:cxnSp>
          <p:nvCxnSpPr>
            <p:cNvPr id="31" name="Google Shape;105;p15">
              <a:extLst>
                <a:ext uri="{FF2B5EF4-FFF2-40B4-BE49-F238E27FC236}">
                  <a16:creationId xmlns:a16="http://schemas.microsoft.com/office/drawing/2014/main" xmlns="" id="{96A99AF9-A427-4A19-B5B0-89A2903C8667}"/>
                </a:ext>
              </a:extLst>
            </p:cNvPr>
            <p:cNvCxnSpPr/>
            <p:nvPr/>
          </p:nvCxnSpPr>
          <p:spPr>
            <a:xfrm>
              <a:off x="1691931" y="3550529"/>
              <a:ext cx="1156500" cy="0"/>
            </a:xfrm>
            <a:prstGeom prst="straightConnector1">
              <a:avLst/>
            </a:prstGeom>
            <a:noFill/>
            <a:ln w="12700" cap="flat" cmpd="sng">
              <a:solidFill>
                <a:schemeClr val="lt1"/>
              </a:solidFill>
              <a:prstDash val="solid"/>
              <a:miter lim="800000"/>
              <a:headEnd type="none" w="sm" len="sm"/>
              <a:tailEnd type="none" w="sm" len="sm"/>
            </a:ln>
          </p:spPr>
        </p:cxnSp>
        <p:sp>
          <p:nvSpPr>
            <p:cNvPr id="32" name="Google Shape;108;p15">
              <a:extLst>
                <a:ext uri="{FF2B5EF4-FFF2-40B4-BE49-F238E27FC236}">
                  <a16:creationId xmlns:a16="http://schemas.microsoft.com/office/drawing/2014/main" xmlns="" id="{C5377DCB-935F-4888-BA9B-76E20892DB50}"/>
                </a:ext>
              </a:extLst>
            </p:cNvPr>
            <p:cNvSpPr txBox="1"/>
            <p:nvPr/>
          </p:nvSpPr>
          <p:spPr>
            <a:xfrm>
              <a:off x="4419061" y="2701102"/>
              <a:ext cx="978521" cy="86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chemeClr val="lt1"/>
                  </a:solidFill>
                  <a:latin typeface="Arial Nova" panose="020B0504020202020204" pitchFamily="34" charset="0"/>
                  <a:ea typeface="아리따-돋움4.0(OTF)-Bold" panose="02020603020101020101" pitchFamily="18" charset="-127"/>
                </a:rPr>
                <a:t>02</a:t>
              </a:r>
              <a:endParaRPr sz="5000" dirty="0">
                <a:solidFill>
                  <a:schemeClr val="lt1"/>
                </a:solidFill>
                <a:latin typeface="Arial Nova" panose="020B0504020202020204" pitchFamily="34" charset="0"/>
                <a:ea typeface="아리따-돋움4.0(OTF)-Bold" panose="02020603020101020101" pitchFamily="18" charset="-127"/>
                <a:sym typeface="Arial"/>
              </a:endParaRPr>
            </a:p>
          </p:txBody>
        </p:sp>
        <p:sp>
          <p:nvSpPr>
            <p:cNvPr id="33" name="Google Shape;109;p15">
              <a:extLst>
                <a:ext uri="{FF2B5EF4-FFF2-40B4-BE49-F238E27FC236}">
                  <a16:creationId xmlns:a16="http://schemas.microsoft.com/office/drawing/2014/main" xmlns="" id="{77BBDF04-DD30-43B5-9992-2BC88D0ED1BD}"/>
                </a:ext>
              </a:extLst>
            </p:cNvPr>
            <p:cNvSpPr txBox="1"/>
            <p:nvPr/>
          </p:nvSpPr>
          <p:spPr>
            <a:xfrm>
              <a:off x="3906079" y="3707494"/>
              <a:ext cx="2018026"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smtClean="0">
                  <a:solidFill>
                    <a:schemeClr val="lt1"/>
                  </a:solidFill>
                  <a:latin typeface="Arial Nova" panose="020B0504020202020204" pitchFamily="34" charset="0"/>
                  <a:ea typeface="아리따-돋움4.0(OTF)-Bold" panose="02020603020101020101" pitchFamily="18" charset="-127"/>
                </a:rPr>
                <a:t>Proposed Framework</a:t>
              </a:r>
              <a:endParaRPr sz="2800" dirty="0">
                <a:solidFill>
                  <a:schemeClr val="lt1"/>
                </a:solidFill>
                <a:latin typeface="Arial Nova" panose="020B0504020202020204" pitchFamily="34" charset="0"/>
                <a:ea typeface="아리따-돋움4.0(OTF)-Bold" panose="02020603020101020101" pitchFamily="18" charset="-127"/>
                <a:sym typeface="Arial"/>
              </a:endParaRPr>
            </a:p>
          </p:txBody>
        </p:sp>
        <p:cxnSp>
          <p:nvCxnSpPr>
            <p:cNvPr id="34" name="Google Shape;110;p15">
              <a:extLst>
                <a:ext uri="{FF2B5EF4-FFF2-40B4-BE49-F238E27FC236}">
                  <a16:creationId xmlns:a16="http://schemas.microsoft.com/office/drawing/2014/main" xmlns="" id="{420A5142-BCE1-4476-B987-E26CBD7D2D89}"/>
                </a:ext>
              </a:extLst>
            </p:cNvPr>
            <p:cNvCxnSpPr/>
            <p:nvPr/>
          </p:nvCxnSpPr>
          <p:spPr>
            <a:xfrm>
              <a:off x="4336842" y="3562876"/>
              <a:ext cx="1156500" cy="0"/>
            </a:xfrm>
            <a:prstGeom prst="straightConnector1">
              <a:avLst/>
            </a:prstGeom>
            <a:noFill/>
            <a:ln w="12700" cap="flat" cmpd="sng">
              <a:solidFill>
                <a:schemeClr val="lt1"/>
              </a:solidFill>
              <a:prstDash val="solid"/>
              <a:miter lim="800000"/>
              <a:headEnd type="none" w="sm" len="sm"/>
              <a:tailEnd type="none" w="sm" len="sm"/>
            </a:ln>
          </p:spPr>
        </p:cxnSp>
        <p:sp>
          <p:nvSpPr>
            <p:cNvPr id="35" name="Google Shape;113;p15">
              <a:extLst>
                <a:ext uri="{FF2B5EF4-FFF2-40B4-BE49-F238E27FC236}">
                  <a16:creationId xmlns:a16="http://schemas.microsoft.com/office/drawing/2014/main" xmlns="" id="{E66947C4-C929-4D37-B5A8-1B76B8D0623B}"/>
                </a:ext>
              </a:extLst>
            </p:cNvPr>
            <p:cNvSpPr txBox="1"/>
            <p:nvPr/>
          </p:nvSpPr>
          <p:spPr>
            <a:xfrm>
              <a:off x="7063668" y="2701102"/>
              <a:ext cx="978520" cy="86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chemeClr val="lt1"/>
                  </a:solidFill>
                  <a:latin typeface="Arial Nova" panose="020B0504020202020204" pitchFamily="34" charset="0"/>
                  <a:ea typeface="아리따-돋움4.0(OTF)-Bold" panose="02020603020101020101" pitchFamily="18" charset="-127"/>
                  <a:sym typeface="Arial"/>
                </a:rPr>
                <a:t>0</a:t>
              </a:r>
              <a:r>
                <a:rPr lang="en-US" sz="5000" dirty="0">
                  <a:solidFill>
                    <a:schemeClr val="lt1"/>
                  </a:solidFill>
                  <a:latin typeface="Arial Nova" panose="020B0504020202020204" pitchFamily="34" charset="0"/>
                  <a:ea typeface="아리따-돋움4.0(OTF)-Bold" panose="02020603020101020101" pitchFamily="18" charset="-127"/>
                </a:rPr>
                <a:t>3</a:t>
              </a:r>
              <a:endParaRPr sz="5000" dirty="0">
                <a:solidFill>
                  <a:schemeClr val="lt1"/>
                </a:solidFill>
                <a:latin typeface="Arial Nova" panose="020B0504020202020204" pitchFamily="34" charset="0"/>
                <a:ea typeface="아리따-돋움4.0(OTF)-Bold" panose="02020603020101020101" pitchFamily="18" charset="-127"/>
                <a:sym typeface="Arial"/>
              </a:endParaRPr>
            </a:p>
          </p:txBody>
        </p:sp>
        <p:sp>
          <p:nvSpPr>
            <p:cNvPr id="36" name="Google Shape;114;p15">
              <a:extLst>
                <a:ext uri="{FF2B5EF4-FFF2-40B4-BE49-F238E27FC236}">
                  <a16:creationId xmlns:a16="http://schemas.microsoft.com/office/drawing/2014/main" xmlns="" id="{DF59AE35-D957-4D80-B175-67E1C6799510}"/>
                </a:ext>
              </a:extLst>
            </p:cNvPr>
            <p:cNvSpPr txBox="1"/>
            <p:nvPr/>
          </p:nvSpPr>
          <p:spPr>
            <a:xfrm>
              <a:off x="6364748" y="3848896"/>
              <a:ext cx="2397921"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smtClean="0">
                  <a:solidFill>
                    <a:schemeClr val="lt1"/>
                  </a:solidFill>
                  <a:latin typeface="Arial Nova" panose="020B0504020202020204" pitchFamily="34" charset="0"/>
                  <a:ea typeface="아리따-돋움4.0(OTF)-Bold" panose="02020603020101020101" pitchFamily="18" charset="-127"/>
                  <a:sym typeface="Arial"/>
                </a:rPr>
                <a:t>Scenario-Based Validation</a:t>
              </a:r>
              <a:endParaRPr sz="2800" dirty="0">
                <a:solidFill>
                  <a:schemeClr val="lt1"/>
                </a:solidFill>
                <a:latin typeface="Arial Nova" panose="020B0504020202020204" pitchFamily="34" charset="0"/>
                <a:ea typeface="아리따-돋움4.0(OTF)-Bold" panose="02020603020101020101" pitchFamily="18" charset="-127"/>
                <a:sym typeface="Arial"/>
              </a:endParaRPr>
            </a:p>
          </p:txBody>
        </p:sp>
        <p:cxnSp>
          <p:nvCxnSpPr>
            <p:cNvPr id="37" name="Google Shape;115;p15">
              <a:extLst>
                <a:ext uri="{FF2B5EF4-FFF2-40B4-BE49-F238E27FC236}">
                  <a16:creationId xmlns:a16="http://schemas.microsoft.com/office/drawing/2014/main" xmlns="" id="{DA8B416E-FA5D-4894-BBCC-68220AE4FE49}"/>
                </a:ext>
              </a:extLst>
            </p:cNvPr>
            <p:cNvCxnSpPr/>
            <p:nvPr/>
          </p:nvCxnSpPr>
          <p:spPr>
            <a:xfrm>
              <a:off x="6981448" y="3562876"/>
              <a:ext cx="1156500" cy="0"/>
            </a:xfrm>
            <a:prstGeom prst="straightConnector1">
              <a:avLst/>
            </a:prstGeom>
            <a:noFill/>
            <a:ln w="12700" cap="flat" cmpd="sng">
              <a:solidFill>
                <a:schemeClr val="lt1"/>
              </a:solidFill>
              <a:prstDash val="solid"/>
              <a:miter lim="800000"/>
              <a:headEnd type="none" w="sm" len="sm"/>
              <a:tailEnd type="none" w="sm" len="sm"/>
            </a:ln>
          </p:spPr>
        </p:cxnSp>
        <p:sp>
          <p:nvSpPr>
            <p:cNvPr id="38" name="Google Shape;118;p15">
              <a:extLst>
                <a:ext uri="{FF2B5EF4-FFF2-40B4-BE49-F238E27FC236}">
                  <a16:creationId xmlns:a16="http://schemas.microsoft.com/office/drawing/2014/main" xmlns="" id="{A92864DD-113B-49D0-9EF2-4AC0853B039B}"/>
                </a:ext>
              </a:extLst>
            </p:cNvPr>
            <p:cNvSpPr txBox="1"/>
            <p:nvPr/>
          </p:nvSpPr>
          <p:spPr>
            <a:xfrm>
              <a:off x="9708416" y="2701102"/>
              <a:ext cx="978520" cy="86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chemeClr val="lt1"/>
                  </a:solidFill>
                  <a:latin typeface="Arial Nova" panose="020B0504020202020204" pitchFamily="34" charset="0"/>
                  <a:ea typeface="아리따-돋움4.0(OTF)-Bold" panose="02020603020101020101" pitchFamily="18" charset="-127"/>
                  <a:sym typeface="Arial"/>
                </a:rPr>
                <a:t>0</a:t>
              </a:r>
              <a:r>
                <a:rPr lang="en-US" sz="5000" dirty="0">
                  <a:solidFill>
                    <a:schemeClr val="lt1"/>
                  </a:solidFill>
                  <a:latin typeface="Arial Nova" panose="020B0504020202020204" pitchFamily="34" charset="0"/>
                  <a:ea typeface="아리따-돋움4.0(OTF)-Bold" panose="02020603020101020101" pitchFamily="18" charset="-127"/>
                </a:rPr>
                <a:t>4</a:t>
              </a:r>
              <a:endParaRPr sz="5000" dirty="0">
                <a:solidFill>
                  <a:schemeClr val="lt1"/>
                </a:solidFill>
                <a:latin typeface="Arial Nova" panose="020B0504020202020204" pitchFamily="34" charset="0"/>
                <a:ea typeface="아리따-돋움4.0(OTF)-Bold" panose="02020603020101020101" pitchFamily="18" charset="-127"/>
                <a:sym typeface="Arial"/>
              </a:endParaRPr>
            </a:p>
          </p:txBody>
        </p:sp>
        <p:sp>
          <p:nvSpPr>
            <p:cNvPr id="39" name="Google Shape;119;p15">
              <a:extLst>
                <a:ext uri="{FF2B5EF4-FFF2-40B4-BE49-F238E27FC236}">
                  <a16:creationId xmlns:a16="http://schemas.microsoft.com/office/drawing/2014/main" xmlns="" id="{B6A38D67-3716-4EB4-AB21-CBE57D1351FF}"/>
                </a:ext>
              </a:extLst>
            </p:cNvPr>
            <p:cNvSpPr txBox="1"/>
            <p:nvPr/>
          </p:nvSpPr>
          <p:spPr>
            <a:xfrm>
              <a:off x="9173322" y="3848896"/>
              <a:ext cx="2062247"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lt1"/>
                  </a:solidFill>
                  <a:latin typeface="Arial Nova" panose="020B0504020202020204" pitchFamily="34" charset="0"/>
                  <a:ea typeface="아리따-돋움4.0(OTF)-Bold" panose="02020603020101020101" pitchFamily="18" charset="-127"/>
                </a:rPr>
                <a:t>Conclusion</a:t>
              </a:r>
              <a:endParaRPr sz="2800" dirty="0">
                <a:solidFill>
                  <a:schemeClr val="lt1"/>
                </a:solidFill>
                <a:latin typeface="Arial Nova" panose="020B0504020202020204" pitchFamily="34" charset="0"/>
                <a:ea typeface="아리따-돋움4.0(OTF)-Bold" panose="02020603020101020101" pitchFamily="18" charset="-127"/>
                <a:sym typeface="Arial"/>
              </a:endParaRPr>
            </a:p>
          </p:txBody>
        </p:sp>
        <p:cxnSp>
          <p:nvCxnSpPr>
            <p:cNvPr id="40" name="Google Shape;120;p15">
              <a:extLst>
                <a:ext uri="{FF2B5EF4-FFF2-40B4-BE49-F238E27FC236}">
                  <a16:creationId xmlns:a16="http://schemas.microsoft.com/office/drawing/2014/main" xmlns="" id="{0B530B8B-FC92-4CD3-B23B-E2DAD1C53577}"/>
                </a:ext>
              </a:extLst>
            </p:cNvPr>
            <p:cNvCxnSpPr/>
            <p:nvPr/>
          </p:nvCxnSpPr>
          <p:spPr>
            <a:xfrm>
              <a:off x="9626196" y="3562876"/>
              <a:ext cx="1156500" cy="0"/>
            </a:xfrm>
            <a:prstGeom prst="straightConnector1">
              <a:avLst/>
            </a:prstGeom>
            <a:noFill/>
            <a:ln w="12700" cap="flat" cmpd="sng">
              <a:solidFill>
                <a:schemeClr val="lt1"/>
              </a:solidFill>
              <a:prstDash val="solid"/>
              <a:miter lim="800000"/>
              <a:headEnd type="none" w="sm" len="sm"/>
              <a:tailEnd type="none" w="sm" len="sm"/>
            </a:ln>
          </p:spPr>
        </p:cxnSp>
      </p:grpSp>
      <p:sp>
        <p:nvSpPr>
          <p:cNvPr id="41" name="Google Shape;101;p15">
            <a:extLst>
              <a:ext uri="{FF2B5EF4-FFF2-40B4-BE49-F238E27FC236}">
                <a16:creationId xmlns:a16="http://schemas.microsoft.com/office/drawing/2014/main" xmlns="" id="{B418FAD5-B398-4B4D-959B-1C43F1DDBA71}"/>
              </a:ext>
            </a:extLst>
          </p:cNvPr>
          <p:cNvSpPr txBox="1"/>
          <p:nvPr/>
        </p:nvSpPr>
        <p:spPr>
          <a:xfrm flipH="1">
            <a:off x="573444" y="514568"/>
            <a:ext cx="544085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lt1"/>
                </a:solidFill>
                <a:latin typeface="Arial Nova" panose="020B0504020202020204" pitchFamily="34" charset="0"/>
                <a:ea typeface="아리따-돋움4.0(OTF)-Bold" panose="02020603020101020101" pitchFamily="18" charset="-127"/>
                <a:sym typeface="Arial"/>
              </a:rPr>
              <a:t>TABLE OF CONTENTS</a:t>
            </a:r>
            <a:endParaRPr sz="3600" dirty="0">
              <a:solidFill>
                <a:schemeClr val="lt1"/>
              </a:solidFill>
              <a:latin typeface="Arial Nova" panose="020B0504020202020204" pitchFamily="34" charset="0"/>
              <a:ea typeface="아리따-돋움4.0(OTF)-Bold" panose="02020603020101020101" pitchFamily="18" charset="-127"/>
              <a:sym typeface="Arial"/>
            </a:endParaRPr>
          </a:p>
        </p:txBody>
      </p:sp>
      <p:sp>
        <p:nvSpPr>
          <p:cNvPr id="58" name="TextBox 57">
            <a:extLst>
              <a:ext uri="{FF2B5EF4-FFF2-40B4-BE49-F238E27FC236}">
                <a16:creationId xmlns:a16="http://schemas.microsoft.com/office/drawing/2014/main" xmlns="" id="{2CBB17DA-B85C-4EDF-9B47-B91CFE507457}"/>
              </a:ext>
            </a:extLst>
          </p:cNvPr>
          <p:cNvSpPr txBox="1"/>
          <p:nvPr/>
        </p:nvSpPr>
        <p:spPr>
          <a:xfrm>
            <a:off x="1227854" y="4832254"/>
            <a:ext cx="2084653" cy="738664"/>
          </a:xfrm>
          <a:prstGeom prst="rect">
            <a:avLst/>
          </a:prstGeom>
          <a:noFill/>
        </p:spPr>
        <p:txBody>
          <a:bodyPr wrap="square">
            <a:spAutoFit/>
          </a:bodyPr>
          <a:lstStyle/>
          <a:p>
            <a:pPr marL="285750" marR="0" lvl="0" indent="-285750" rtl="0">
              <a:spcBef>
                <a:spcPts val="0"/>
              </a:spcBef>
              <a:spcAft>
                <a:spcPts val="0"/>
              </a:spcAft>
              <a:buFont typeface="Arial" panose="020B0604020202020204" pitchFamily="34" charset="0"/>
              <a:buChar char="•"/>
            </a:pPr>
            <a:r>
              <a:rPr lang="en-US" altLang="ko-KR" sz="1400" smtClean="0">
                <a:solidFill>
                  <a:schemeClr val="bg1"/>
                </a:solidFill>
              </a:rPr>
              <a:t>Introduction</a:t>
            </a:r>
            <a:endParaRPr lang="en-US" altLang="ko-KR" sz="1400" dirty="0">
              <a:solidFill>
                <a:schemeClr val="bg1"/>
              </a:solidFill>
            </a:endParaRPr>
          </a:p>
          <a:p>
            <a:pPr marL="285750" marR="0" lvl="0" indent="-285750" rtl="0">
              <a:spcBef>
                <a:spcPts val="0"/>
              </a:spcBef>
              <a:spcAft>
                <a:spcPts val="0"/>
              </a:spcAft>
              <a:buFont typeface="Arial" panose="020B0604020202020204" pitchFamily="34" charset="0"/>
              <a:buChar char="•"/>
            </a:pPr>
            <a:r>
              <a:rPr lang="en-US" altLang="ko-KR" dirty="0">
                <a:solidFill>
                  <a:schemeClr val="bg1"/>
                </a:solidFill>
              </a:rPr>
              <a:t>Motivations</a:t>
            </a:r>
          </a:p>
          <a:p>
            <a:pPr marL="285750" marR="0" lvl="0" indent="-285750" rtl="0">
              <a:spcBef>
                <a:spcPts val="0"/>
              </a:spcBef>
              <a:spcAft>
                <a:spcPts val="0"/>
              </a:spcAft>
              <a:buFont typeface="Arial" panose="020B0604020202020204" pitchFamily="34" charset="0"/>
              <a:buChar char="•"/>
            </a:pPr>
            <a:r>
              <a:rPr lang="en-US" altLang="ko-KR" smtClean="0">
                <a:solidFill>
                  <a:schemeClr val="bg1"/>
                </a:solidFill>
              </a:rPr>
              <a:t>Contributions</a:t>
            </a:r>
            <a:endParaRPr lang="en-US" altLang="ko-KR" dirty="0">
              <a:solidFill>
                <a:schemeClr val="bg1"/>
              </a:solidFill>
            </a:endParaRPr>
          </a:p>
        </p:txBody>
      </p:sp>
      <p:sp>
        <p:nvSpPr>
          <p:cNvPr id="19" name="TextBox 18">
            <a:extLst>
              <a:ext uri="{FF2B5EF4-FFF2-40B4-BE49-F238E27FC236}">
                <a16:creationId xmlns:a16="http://schemas.microsoft.com/office/drawing/2014/main" xmlns="" id="{64AA2129-EA11-437D-8264-EA0ED185A7A8}"/>
              </a:ext>
            </a:extLst>
          </p:cNvPr>
          <p:cNvSpPr txBox="1"/>
          <p:nvPr/>
        </p:nvSpPr>
        <p:spPr>
          <a:xfrm>
            <a:off x="6678016" y="5263141"/>
            <a:ext cx="2084653" cy="307777"/>
          </a:xfrm>
          <a:prstGeom prst="rect">
            <a:avLst/>
          </a:prstGeom>
          <a:noFill/>
        </p:spPr>
        <p:txBody>
          <a:bodyPr wrap="square">
            <a:spAutoFit/>
          </a:bodyPr>
          <a:lstStyle/>
          <a:p>
            <a:pPr marL="285750" marR="0" lvl="0" indent="-285750" rtl="0">
              <a:spcBef>
                <a:spcPts val="0"/>
              </a:spcBef>
              <a:spcAft>
                <a:spcPts val="0"/>
              </a:spcAft>
              <a:buFont typeface="Arial" panose="020B0604020202020204" pitchFamily="34" charset="0"/>
              <a:buChar char="•"/>
            </a:pPr>
            <a:r>
              <a:rPr lang="en-US" altLang="ko-KR" smtClean="0">
                <a:solidFill>
                  <a:schemeClr val="bg1"/>
                </a:solidFill>
              </a:rPr>
              <a:t>Experiments</a:t>
            </a:r>
            <a:endParaRPr lang="en-US" altLang="ko-KR" dirty="0">
              <a:solidFill>
                <a:schemeClr val="bg1"/>
              </a:solidFill>
            </a:endParaRPr>
          </a:p>
        </p:txBody>
      </p:sp>
      <p:sp>
        <p:nvSpPr>
          <p:cNvPr id="20" name="TextBox 19">
            <a:extLst>
              <a:ext uri="{FF2B5EF4-FFF2-40B4-BE49-F238E27FC236}">
                <a16:creationId xmlns:a16="http://schemas.microsoft.com/office/drawing/2014/main" xmlns="" id="{2CBB17DA-B85C-4EDF-9B47-B91CFE507457}"/>
              </a:ext>
            </a:extLst>
          </p:cNvPr>
          <p:cNvSpPr txBox="1"/>
          <p:nvPr/>
        </p:nvSpPr>
        <p:spPr>
          <a:xfrm>
            <a:off x="3906079" y="5047698"/>
            <a:ext cx="2305878" cy="523220"/>
          </a:xfrm>
          <a:prstGeom prst="rect">
            <a:avLst/>
          </a:prstGeom>
          <a:noFill/>
        </p:spPr>
        <p:txBody>
          <a:bodyPr wrap="square">
            <a:spAutoFit/>
          </a:bodyPr>
          <a:lstStyle/>
          <a:p>
            <a:pPr marL="285750" marR="0" lvl="0" indent="-285750" rtl="0">
              <a:spcBef>
                <a:spcPts val="0"/>
              </a:spcBef>
              <a:spcAft>
                <a:spcPts val="0"/>
              </a:spcAft>
              <a:buFont typeface="Arial" panose="020B0604020202020204" pitchFamily="34" charset="0"/>
              <a:buChar char="•"/>
            </a:pPr>
            <a:r>
              <a:rPr lang="en-US" altLang="ko-KR" smtClean="0">
                <a:solidFill>
                  <a:schemeClr val="bg1"/>
                </a:solidFill>
              </a:rPr>
              <a:t>Overall Architecture</a:t>
            </a:r>
          </a:p>
          <a:p>
            <a:pPr marL="285750" marR="0" lvl="0" indent="-285750" rtl="0">
              <a:spcBef>
                <a:spcPts val="0"/>
              </a:spcBef>
              <a:spcAft>
                <a:spcPts val="0"/>
              </a:spcAft>
              <a:buFont typeface="Arial" panose="020B0604020202020204" pitchFamily="34" charset="0"/>
              <a:buChar char="•"/>
            </a:pPr>
            <a:r>
              <a:rPr lang="en-US" altLang="ko-KR" smtClean="0">
                <a:solidFill>
                  <a:schemeClr val="bg1"/>
                </a:solidFill>
              </a:rPr>
              <a:t>Real-Time Architecture</a:t>
            </a:r>
            <a:endParaRPr lang="en-US" altLang="ko-KR" dirty="0">
              <a:solidFill>
                <a:schemeClr val="bg1"/>
              </a:solidFill>
            </a:endParaRPr>
          </a:p>
        </p:txBody>
      </p:sp>
      <p:sp>
        <p:nvSpPr>
          <p:cNvPr id="21" name="TextBox 20">
            <a:extLst>
              <a:ext uri="{FF2B5EF4-FFF2-40B4-BE49-F238E27FC236}">
                <a16:creationId xmlns:a16="http://schemas.microsoft.com/office/drawing/2014/main" xmlns="" id="{64AA2129-EA11-437D-8264-EA0ED185A7A8}"/>
              </a:ext>
            </a:extLst>
          </p:cNvPr>
          <p:cNvSpPr txBox="1"/>
          <p:nvPr/>
        </p:nvSpPr>
        <p:spPr>
          <a:xfrm>
            <a:off x="9342287" y="5047698"/>
            <a:ext cx="2084653" cy="523220"/>
          </a:xfrm>
          <a:prstGeom prst="rect">
            <a:avLst/>
          </a:prstGeom>
          <a:noFill/>
        </p:spPr>
        <p:txBody>
          <a:bodyPr wrap="square">
            <a:spAutoFit/>
          </a:bodyPr>
          <a:lstStyle/>
          <a:p>
            <a:pPr marL="285750" marR="0" lvl="0" indent="-285750" rtl="0">
              <a:spcBef>
                <a:spcPts val="0"/>
              </a:spcBef>
              <a:spcAft>
                <a:spcPts val="0"/>
              </a:spcAft>
              <a:buFont typeface="Arial" panose="020B0604020202020204" pitchFamily="34" charset="0"/>
              <a:buChar char="•"/>
            </a:pPr>
            <a:r>
              <a:rPr lang="en-US" altLang="ko-KR" smtClean="0">
                <a:solidFill>
                  <a:schemeClr val="bg1"/>
                </a:solidFill>
              </a:rPr>
              <a:t>Conclusion</a:t>
            </a:r>
          </a:p>
          <a:p>
            <a:pPr marL="285750" marR="0" lvl="0" indent="-285750" rtl="0">
              <a:spcBef>
                <a:spcPts val="0"/>
              </a:spcBef>
              <a:spcAft>
                <a:spcPts val="0"/>
              </a:spcAft>
              <a:buFont typeface="Arial" panose="020B0604020202020204" pitchFamily="34" charset="0"/>
              <a:buChar char="•"/>
            </a:pPr>
            <a:r>
              <a:rPr lang="en-US" altLang="ko-KR" smtClean="0">
                <a:solidFill>
                  <a:schemeClr val="bg1"/>
                </a:solidFill>
              </a:rPr>
              <a:t>Future work</a:t>
            </a:r>
            <a:endParaRPr lang="en-US" altLang="ko-K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Future Work</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dirty="0" err="1">
                <a:solidFill>
                  <a:schemeClr val="lt1"/>
                </a:solidFill>
                <a:latin typeface="Arial Nova" panose="020B0504020202020204" pitchFamily="34" charset="0"/>
                <a:sym typeface="Arial"/>
              </a:rPr>
              <a:t>Part</a:t>
            </a:r>
            <a:r>
              <a:rPr lang="ko-KR" sz="1100" dirty="0">
                <a:solidFill>
                  <a:schemeClr val="lt1"/>
                </a:solidFill>
                <a:latin typeface="Arial Nova" panose="020B0504020202020204" pitchFamily="34" charset="0"/>
                <a:sym typeface="Arial"/>
              </a:rPr>
              <a:t> </a:t>
            </a:r>
            <a:r>
              <a:rPr lang="en-US" altLang="ko-KR" sz="1100" dirty="0">
                <a:solidFill>
                  <a:schemeClr val="lt1"/>
                </a:solidFill>
                <a:latin typeface="Arial Nova" panose="020B0504020202020204" pitchFamily="34" charset="0"/>
              </a:rPr>
              <a:t>4</a:t>
            </a:r>
            <a:endParaRPr sz="1100" dirty="0">
              <a:solidFill>
                <a:schemeClr val="lt1"/>
              </a:solidFill>
              <a:latin typeface="Arial Nova" panose="020B0504020202020204" pitchFamily="34" charset="0"/>
              <a:sym typeface="Arial"/>
            </a:endParaRPr>
          </a:p>
        </p:txBody>
      </p:sp>
      <p:sp>
        <p:nvSpPr>
          <p:cNvPr id="6" name="TextBox 5">
            <a:extLst>
              <a:ext uri="{FF2B5EF4-FFF2-40B4-BE49-F238E27FC236}">
                <a16:creationId xmlns:a16="http://schemas.microsoft.com/office/drawing/2014/main" xmlns="" id="{6937D12F-534C-4652-9150-DD93134D7850}"/>
              </a:ext>
            </a:extLst>
          </p:cNvPr>
          <p:cNvSpPr txBox="1"/>
          <p:nvPr/>
        </p:nvSpPr>
        <p:spPr>
          <a:xfrm>
            <a:off x="823976" y="1620850"/>
            <a:ext cx="11034377" cy="3877985"/>
          </a:xfrm>
          <a:prstGeom prst="rect">
            <a:avLst/>
          </a:prstGeom>
          <a:noFill/>
        </p:spPr>
        <p:txBody>
          <a:bodyPr wrap="square" rtlCol="0">
            <a:spAutoFit/>
          </a:bodyPr>
          <a:lstStyle/>
          <a:p>
            <a:pPr>
              <a:lnSpc>
                <a:spcPct val="150000"/>
              </a:lnSpc>
            </a:pPr>
            <a:r>
              <a:rPr lang="en-US" altLang="ko-KR" sz="2000" b="1" smtClean="0">
                <a:latin typeface="Arial Nova" panose="020B0504020202020204" pitchFamily="34" charset="0"/>
              </a:rPr>
              <a:t>Architectural improvement</a:t>
            </a:r>
            <a:endParaRPr lang="en-US" altLang="ko-KR" sz="2000" b="1" dirty="0">
              <a:latin typeface="Arial Nova" panose="020B0504020202020204" pitchFamily="34" charset="0"/>
            </a:endParaRPr>
          </a:p>
          <a:p>
            <a:pPr marL="514350" indent="-514350">
              <a:lnSpc>
                <a:spcPct val="150000"/>
              </a:lnSpc>
              <a:buFont typeface="Arial" panose="020B0604020202020204" pitchFamily="34" charset="0"/>
              <a:buChar char="•"/>
            </a:pPr>
            <a:r>
              <a:rPr lang="en-US" sz="2000" smtClean="0"/>
              <a:t>Correlation </a:t>
            </a:r>
            <a:r>
              <a:rPr lang="en-US" sz="2000"/>
              <a:t>between the number of partitions, the number of threads in the producer and consumers, and the throughput will </a:t>
            </a:r>
            <a:r>
              <a:rPr lang="en-US" sz="2000"/>
              <a:t>be </a:t>
            </a:r>
            <a:r>
              <a:rPr lang="en-US" sz="2000" smtClean="0"/>
              <a:t>discovered</a:t>
            </a:r>
            <a:endParaRPr lang="en-US" altLang="ko-KR" sz="2000" dirty="0">
              <a:latin typeface="Arial Nova" panose="020B0504020202020204" pitchFamily="34" charset="0"/>
            </a:endParaRPr>
          </a:p>
          <a:p>
            <a:pPr marL="514350" indent="-514350">
              <a:lnSpc>
                <a:spcPct val="150000"/>
              </a:lnSpc>
              <a:buFont typeface="Arial" panose="020B0604020202020204" pitchFamily="34" charset="0"/>
              <a:buChar char="•"/>
            </a:pPr>
            <a:endParaRPr lang="en-US" altLang="ko-KR" sz="1000" smtClean="0">
              <a:latin typeface="Arial Nova" panose="020B0504020202020204" pitchFamily="34" charset="0"/>
            </a:endParaRPr>
          </a:p>
          <a:p>
            <a:pPr marL="514350" indent="-514350">
              <a:lnSpc>
                <a:spcPct val="150000"/>
              </a:lnSpc>
              <a:buFont typeface="Arial" panose="020B0604020202020204" pitchFamily="34" charset="0"/>
              <a:buChar char="•"/>
            </a:pPr>
            <a:endParaRPr lang="en-US" altLang="ko-KR" sz="1000" dirty="0">
              <a:latin typeface="Arial Nova" panose="020B0504020202020204" pitchFamily="34" charset="0"/>
            </a:endParaRPr>
          </a:p>
          <a:p>
            <a:pPr>
              <a:lnSpc>
                <a:spcPct val="150000"/>
              </a:lnSpc>
            </a:pPr>
            <a:r>
              <a:rPr lang="en-US" altLang="ko-KR" sz="2000" b="1" smtClean="0">
                <a:latin typeface="Arial Nova" panose="020B0504020202020204" pitchFamily="34" charset="0"/>
              </a:rPr>
              <a:t>Real time model training with high performance</a:t>
            </a:r>
            <a:endParaRPr lang="en-US" altLang="ko-KR" sz="2000" b="1" dirty="0">
              <a:latin typeface="Arial Nova" panose="020B0504020202020204" pitchFamily="34" charset="0"/>
            </a:endParaRPr>
          </a:p>
          <a:p>
            <a:pPr marL="457200" indent="-457200">
              <a:lnSpc>
                <a:spcPct val="150000"/>
              </a:lnSpc>
              <a:buFont typeface="Arial" pitchFamily="34" charset="0"/>
              <a:buChar char="•"/>
              <a:defRPr/>
            </a:pPr>
            <a:r>
              <a:rPr lang="en-US" sz="1800" smtClean="0"/>
              <a:t>Correlation </a:t>
            </a:r>
            <a:r>
              <a:rPr lang="en-US" sz="1800"/>
              <a:t>between the number of partitions, the number of threads in the producer and consumers, and the throughput will be discovered</a:t>
            </a:r>
            <a:endParaRPr lang="en-US" altLang="ko-KR" sz="1800">
              <a:latin typeface="Arial Nova" panose="020B0504020202020204" pitchFamily="34" charset="0"/>
            </a:endParaRPr>
          </a:p>
          <a:p>
            <a:pPr marL="457200" marR="0" lvl="0" indent="-45720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endParaRPr kumimoji="0" lang="en-US" altLang="ko-KR" sz="1800" b="0" i="0" u="none" strike="noStrike" kern="0" cap="none" spc="0" normalizeH="0" baseline="0" noProof="0" dirty="0">
              <a:ln>
                <a:noFill/>
              </a:ln>
              <a:solidFill>
                <a:srgbClr val="000000"/>
              </a:solidFill>
              <a:effectLst/>
              <a:uLnTx/>
              <a:uFillTx/>
              <a:latin typeface="Arial Nova" panose="020B0504020202020204" pitchFamily="34" charset="0"/>
              <a:cs typeface="Arial"/>
              <a:sym typeface="Arial"/>
            </a:endParaRPr>
          </a:p>
          <a:p>
            <a:pPr marL="514350" indent="-514350">
              <a:lnSpc>
                <a:spcPct val="150000"/>
              </a:lnSpc>
              <a:buFont typeface="Arial" panose="020B0604020202020204" pitchFamily="34" charset="0"/>
              <a:buChar char="•"/>
            </a:pPr>
            <a:endParaRPr lang="en-US" altLang="ko-KR" sz="1000" dirty="0">
              <a:latin typeface="Arial Nova" panose="020B0504020202020204" pitchFamily="34" charset="0"/>
            </a:endParaRPr>
          </a:p>
        </p:txBody>
      </p:sp>
    </p:spTree>
    <p:extLst>
      <p:ext uri="{BB962C8B-B14F-4D97-AF65-F5344CB8AC3E}">
        <p14:creationId xmlns:p14="http://schemas.microsoft.com/office/powerpoint/2010/main" val="105198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09" y="111525"/>
            <a:ext cx="92819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References</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lt1"/>
              </a:solidFill>
              <a:latin typeface="Arial Nova" panose="020B0504020202020204" pitchFamily="34" charset="0"/>
              <a:sym typeface="Arial"/>
            </a:endParaRPr>
          </a:p>
        </p:txBody>
      </p:sp>
      <p:sp>
        <p:nvSpPr>
          <p:cNvPr id="6" name="TextBox 5">
            <a:extLst>
              <a:ext uri="{FF2B5EF4-FFF2-40B4-BE49-F238E27FC236}">
                <a16:creationId xmlns:a16="http://schemas.microsoft.com/office/drawing/2014/main" xmlns="" id="{6937D12F-534C-4652-9150-DD93134D7850}"/>
              </a:ext>
            </a:extLst>
          </p:cNvPr>
          <p:cNvSpPr txBox="1"/>
          <p:nvPr/>
        </p:nvSpPr>
        <p:spPr>
          <a:xfrm>
            <a:off x="823976" y="1620850"/>
            <a:ext cx="11034377" cy="4016484"/>
          </a:xfrm>
          <a:prstGeom prst="rect">
            <a:avLst/>
          </a:prstGeom>
          <a:noFill/>
        </p:spPr>
        <p:txBody>
          <a:bodyPr wrap="square" rtlCol="0">
            <a:spAutoFit/>
          </a:bodyPr>
          <a:lstStyle/>
          <a:p>
            <a:pPr marL="514350" indent="-514350">
              <a:lnSpc>
                <a:spcPct val="150000"/>
              </a:lnSpc>
              <a:buFont typeface="+mj-lt"/>
              <a:buAutoNum type="arabicPeriod"/>
            </a:pPr>
            <a:r>
              <a:rPr lang="en-US" sz="2000"/>
              <a:t>Junha Lee, Boyoung Han, and Hyuk-Yoon Kwon. (2019). Predicting of Cyber Attacks based on Graphs and Time-Series Using Tweets. Vol. 35 No. 03 PP. 0003 ~ 0017.</a:t>
            </a:r>
          </a:p>
          <a:p>
            <a:pPr marL="514350" lvl="0" indent="-514350">
              <a:lnSpc>
                <a:spcPct val="150000"/>
              </a:lnSpc>
              <a:buFont typeface="+mj-lt"/>
              <a:buAutoNum type="arabicPeriod"/>
            </a:pPr>
            <a:r>
              <a:rPr lang="en-US" sz="2000"/>
              <a:t>Morstatter, Fred, et al. “Is the sample good enough? comparing data from twitter’s streaming api with twitter’s firehose.” Proceedings of the International AAAI Conference on Web and Social Media. Vol. 7. No. 1. 2013</a:t>
            </a:r>
            <a:r>
              <a:rPr lang="en-US" sz="2000"/>
              <a:t>. </a:t>
            </a:r>
            <a:endParaRPr lang="en-US" sz="2000" smtClean="0"/>
          </a:p>
          <a:p>
            <a:pPr marL="514350" lvl="0" indent="-514350">
              <a:lnSpc>
                <a:spcPct val="150000"/>
              </a:lnSpc>
              <a:buFont typeface="+mj-lt"/>
              <a:buAutoNum type="arabicPeriod"/>
            </a:pPr>
            <a:r>
              <a:rPr lang="en-US" sz="2000" smtClean="0"/>
              <a:t>Hernandez-Suarez</a:t>
            </a:r>
            <a:r>
              <a:rPr lang="en-US" sz="2000"/>
              <a:t>, A., Sanchez-Perez, G., Toscano-Medina, K., Martinez-Hernandez, V., Perez-Meana, H., Olivares-Mercado, J., &amp; Sanchez, V. (2018). Social sentiment sensor in twitter for predicting cyber-attacks using ℓ1 regularization. Sensors, 18(5), </a:t>
            </a:r>
            <a:r>
              <a:rPr lang="en-US" sz="2000"/>
              <a:t>1380</a:t>
            </a:r>
            <a:r>
              <a:rPr lang="en-US" sz="2000" smtClean="0"/>
              <a:t>.</a:t>
            </a:r>
            <a:endParaRPr kumimoji="0" lang="en-US" altLang="ko-KR" sz="1800" b="0" i="0" u="none" strike="noStrike" kern="0" cap="none" spc="0" normalizeH="0" baseline="0" noProof="0" dirty="0">
              <a:ln>
                <a:noFill/>
              </a:ln>
              <a:solidFill>
                <a:srgbClr val="000000"/>
              </a:solidFill>
              <a:effectLst/>
              <a:uLnTx/>
              <a:uFillTx/>
              <a:latin typeface="Arial Nova" panose="020B0504020202020204" pitchFamily="34" charset="0"/>
              <a:cs typeface="Arial"/>
              <a:sym typeface="Arial"/>
            </a:endParaRPr>
          </a:p>
          <a:p>
            <a:pPr marL="514350" indent="-514350">
              <a:lnSpc>
                <a:spcPct val="150000"/>
              </a:lnSpc>
              <a:buFont typeface="Arial" panose="020B0604020202020204" pitchFamily="34" charset="0"/>
              <a:buChar char="•"/>
            </a:pPr>
            <a:endParaRPr lang="en-US" altLang="ko-KR" sz="1000" dirty="0">
              <a:latin typeface="Arial Nova" panose="020B0504020202020204" pitchFamily="34" charset="0"/>
            </a:endParaRPr>
          </a:p>
        </p:txBody>
      </p:sp>
    </p:spTree>
    <p:extLst>
      <p:ext uri="{BB962C8B-B14F-4D97-AF65-F5344CB8AC3E}">
        <p14:creationId xmlns:p14="http://schemas.microsoft.com/office/powerpoint/2010/main" val="2911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421"/>
        <p:cNvGrpSpPr/>
        <p:nvPr/>
      </p:nvGrpSpPr>
      <p:grpSpPr>
        <a:xfrm>
          <a:off x="0" y="0"/>
          <a:ext cx="0" cy="0"/>
          <a:chOff x="0" y="0"/>
          <a:chExt cx="0" cy="0"/>
        </a:xfrm>
      </p:grpSpPr>
      <p:grpSp>
        <p:nvGrpSpPr>
          <p:cNvPr id="422" name="Google Shape;422;p36"/>
          <p:cNvGrpSpPr/>
          <p:nvPr/>
        </p:nvGrpSpPr>
        <p:grpSpPr>
          <a:xfrm>
            <a:off x="1212348" y="1627613"/>
            <a:ext cx="9860870" cy="3519581"/>
            <a:chOff x="1303788" y="1886251"/>
            <a:chExt cx="9860870" cy="3519581"/>
          </a:xfrm>
        </p:grpSpPr>
        <p:sp>
          <p:nvSpPr>
            <p:cNvPr id="423" name="Google Shape;423;p36"/>
            <p:cNvSpPr txBox="1"/>
            <p:nvPr/>
          </p:nvSpPr>
          <p:spPr>
            <a:xfrm>
              <a:off x="1303788" y="1886251"/>
              <a:ext cx="2641589"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36"/>
            <p:cNvSpPr txBox="1"/>
            <p:nvPr/>
          </p:nvSpPr>
          <p:spPr>
            <a:xfrm>
              <a:off x="9865905" y="3189841"/>
              <a:ext cx="1298753"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25" name="Google Shape;425;p36"/>
          <p:cNvSpPr txBox="1"/>
          <p:nvPr/>
        </p:nvSpPr>
        <p:spPr>
          <a:xfrm>
            <a:off x="3047114" y="3073390"/>
            <a:ext cx="6097772" cy="71122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10000"/>
              </a:lnSpc>
              <a:spcBef>
                <a:spcPts val="0"/>
              </a:spcBef>
              <a:spcAft>
                <a:spcPts val="0"/>
              </a:spcAft>
              <a:buClr>
                <a:srgbClr val="000000"/>
              </a:buClr>
              <a:buSzTx/>
              <a:buFont typeface="Arial"/>
              <a:buNone/>
              <a:tabLst/>
              <a:defRPr/>
            </a:pPr>
            <a:r>
              <a:rPr kumimoji="0" lang="en-US" sz="3600" b="0" i="1" u="none" strike="noStrike" kern="0" cap="none" spc="0" normalizeH="0" baseline="0" noProof="0" dirty="0">
                <a:ln>
                  <a:noFill/>
                </a:ln>
                <a:solidFill>
                  <a:srgbClr val="FFFFFF"/>
                </a:solidFill>
                <a:effectLst/>
                <a:uLnTx/>
                <a:uFillTx/>
                <a:latin typeface="Arial Nova" panose="020B0504020202020204" pitchFamily="34" charset="0"/>
                <a:cs typeface="Arial"/>
                <a:sym typeface="Arial"/>
              </a:rPr>
              <a:t>Thank You</a:t>
            </a:r>
            <a:endParaRPr kumimoji="0" sz="3600" b="0" i="1" u="none" strike="noStrike" kern="0" cap="none" spc="0" normalizeH="0" baseline="0" noProof="0" dirty="0">
              <a:ln>
                <a:noFill/>
              </a:ln>
              <a:solidFill>
                <a:srgbClr val="FFFFFF"/>
              </a:solidFill>
              <a:effectLst/>
              <a:uLnTx/>
              <a:uFillTx/>
              <a:latin typeface="Arial Nova" panose="020B0504020202020204" pitchFamily="34" charset="0"/>
              <a:cs typeface="Arial"/>
              <a:sym typeface="Arial"/>
            </a:endParaRPr>
          </a:p>
        </p:txBody>
      </p:sp>
      <p:sp>
        <p:nvSpPr>
          <p:cNvPr id="6" name="직사각형 5">
            <a:extLst>
              <a:ext uri="{FF2B5EF4-FFF2-40B4-BE49-F238E27FC236}">
                <a16:creationId xmlns:a16="http://schemas.microsoft.com/office/drawing/2014/main" xmlns="" id="{9A6D2555-A41D-4DEF-A525-286BF1DA57EA}"/>
              </a:ext>
            </a:extLst>
          </p:cNvPr>
          <p:cNvSpPr/>
          <p:nvPr/>
        </p:nvSpPr>
        <p:spPr>
          <a:xfrm>
            <a:off x="9203703" y="6339528"/>
            <a:ext cx="2988297" cy="518472"/>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50" charset="-127"/>
              <a:cs typeface="+mn-cs"/>
              <a:sym typeface="Arial"/>
            </a:endParaRPr>
          </a:p>
        </p:txBody>
      </p:sp>
    </p:spTree>
    <p:extLst>
      <p:ext uri="{BB962C8B-B14F-4D97-AF65-F5344CB8AC3E}">
        <p14:creationId xmlns:p14="http://schemas.microsoft.com/office/powerpoint/2010/main" val="238619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421"/>
        <p:cNvGrpSpPr/>
        <p:nvPr/>
      </p:nvGrpSpPr>
      <p:grpSpPr>
        <a:xfrm>
          <a:off x="0" y="0"/>
          <a:ext cx="0" cy="0"/>
          <a:chOff x="0" y="0"/>
          <a:chExt cx="0" cy="0"/>
        </a:xfrm>
      </p:grpSpPr>
      <p:grpSp>
        <p:nvGrpSpPr>
          <p:cNvPr id="422" name="Google Shape;422;p36"/>
          <p:cNvGrpSpPr/>
          <p:nvPr/>
        </p:nvGrpSpPr>
        <p:grpSpPr>
          <a:xfrm>
            <a:off x="1212348" y="1627613"/>
            <a:ext cx="9860870" cy="3519581"/>
            <a:chOff x="1303788" y="1886251"/>
            <a:chExt cx="9860870" cy="3519581"/>
          </a:xfrm>
        </p:grpSpPr>
        <p:sp>
          <p:nvSpPr>
            <p:cNvPr id="423" name="Google Shape;423;p36"/>
            <p:cNvSpPr txBox="1"/>
            <p:nvPr/>
          </p:nvSpPr>
          <p:spPr>
            <a:xfrm>
              <a:off x="1303788" y="1886251"/>
              <a:ext cx="2641589" cy="22159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3800">
                  <a:solidFill>
                    <a:schemeClr val="lt1"/>
                  </a:solidFill>
                  <a:latin typeface="Arial"/>
                  <a:ea typeface="Arial"/>
                  <a:cs typeface="Arial"/>
                  <a:sym typeface="Arial"/>
                </a:rPr>
                <a:t> 「</a:t>
              </a:r>
              <a:endParaRPr/>
            </a:p>
          </p:txBody>
        </p:sp>
        <p:sp>
          <p:nvSpPr>
            <p:cNvPr id="424" name="Google Shape;424;p36"/>
            <p:cNvSpPr txBox="1"/>
            <p:nvPr/>
          </p:nvSpPr>
          <p:spPr>
            <a:xfrm>
              <a:off x="9865905" y="3189841"/>
              <a:ext cx="1298753" cy="22159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3800">
                  <a:solidFill>
                    <a:schemeClr val="lt1"/>
                  </a:solidFill>
                  <a:latin typeface="Arial"/>
                  <a:ea typeface="Arial"/>
                  <a:cs typeface="Arial"/>
                  <a:sym typeface="Arial"/>
                </a:rPr>
                <a:t>」 </a:t>
              </a:r>
              <a:endParaRPr/>
            </a:p>
          </p:txBody>
        </p:sp>
      </p:grpSp>
      <p:sp>
        <p:nvSpPr>
          <p:cNvPr id="425" name="Google Shape;425;p36"/>
          <p:cNvSpPr txBox="1"/>
          <p:nvPr/>
        </p:nvSpPr>
        <p:spPr>
          <a:xfrm>
            <a:off x="3047114" y="3073390"/>
            <a:ext cx="6097772" cy="71122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altLang="ko-KR" sz="3600" i="1" dirty="0">
                <a:solidFill>
                  <a:schemeClr val="lt1"/>
                </a:solidFill>
                <a:latin typeface="Arial Nova" panose="020B0504020202020204" pitchFamily="34" charset="0"/>
                <a:sym typeface="Arial"/>
              </a:rPr>
              <a:t>Introduction</a:t>
            </a:r>
            <a:endParaRPr sz="3600" i="1" dirty="0">
              <a:solidFill>
                <a:schemeClr val="lt1"/>
              </a:solidFill>
              <a:latin typeface="Arial Nova" panose="020B0504020202020204" pitchFamily="34" charset="0"/>
              <a:sym typeface="Arial"/>
            </a:endParaRPr>
          </a:p>
        </p:txBody>
      </p:sp>
      <p:sp>
        <p:nvSpPr>
          <p:cNvPr id="6" name="직사각형 5">
            <a:extLst>
              <a:ext uri="{FF2B5EF4-FFF2-40B4-BE49-F238E27FC236}">
                <a16:creationId xmlns:a16="http://schemas.microsoft.com/office/drawing/2014/main" xmlns="" id="{9A6D2555-A41D-4DEF-A525-286BF1DA57EA}"/>
              </a:ext>
            </a:extLst>
          </p:cNvPr>
          <p:cNvSpPr/>
          <p:nvPr/>
        </p:nvSpPr>
        <p:spPr>
          <a:xfrm>
            <a:off x="9203703" y="6339528"/>
            <a:ext cx="2988297" cy="518472"/>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10" y="111525"/>
            <a:ext cx="69667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ko-KR" sz="3200" smtClean="0">
                <a:solidFill>
                  <a:srgbClr val="262626"/>
                </a:solidFill>
                <a:latin typeface="Arial Nova" panose="020B0504020202020204" pitchFamily="34" charset="0"/>
                <a:sym typeface="Arial"/>
              </a:rPr>
              <a:t>Introduction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a:solidFill>
                  <a:schemeClr val="lt1"/>
                </a:solidFill>
                <a:latin typeface="Arial Nova" panose="020B0504020202020204" pitchFamily="34" charset="0"/>
                <a:sym typeface="Arial"/>
              </a:rPr>
              <a:t>Part 1</a:t>
            </a:r>
            <a:endParaRPr sz="1100">
              <a:solidFill>
                <a:schemeClr val="lt1"/>
              </a:solidFill>
              <a:latin typeface="Arial Nova" panose="020B0504020202020204" pitchFamily="34" charset="0"/>
              <a:sym typeface="Arial"/>
            </a:endParaRPr>
          </a:p>
        </p:txBody>
      </p:sp>
      <p:sp>
        <p:nvSpPr>
          <p:cNvPr id="14" name="TextBox 13">
            <a:extLst>
              <a:ext uri="{FF2B5EF4-FFF2-40B4-BE49-F238E27FC236}">
                <a16:creationId xmlns:a16="http://schemas.microsoft.com/office/drawing/2014/main" xmlns="" id="{0EF1726B-0023-42B4-8914-58B442E6E56F}"/>
              </a:ext>
            </a:extLst>
          </p:cNvPr>
          <p:cNvSpPr txBox="1"/>
          <p:nvPr/>
        </p:nvSpPr>
        <p:spPr>
          <a:xfrm>
            <a:off x="935396" y="2151727"/>
            <a:ext cx="10664277" cy="2554545"/>
          </a:xfrm>
          <a:prstGeom prst="rect">
            <a:avLst/>
          </a:prstGeom>
          <a:noFill/>
        </p:spPr>
        <p:txBody>
          <a:bodyPr wrap="square" rtlCol="0">
            <a:spAutoFit/>
          </a:bodyPr>
          <a:lstStyle/>
          <a:p>
            <a:pPr>
              <a:lnSpc>
                <a:spcPct val="200000"/>
              </a:lnSpc>
            </a:pPr>
            <a:r>
              <a:rPr lang="en-US" altLang="ko-KR" sz="2000" b="1" smtClean="0">
                <a:latin typeface="Arial Nova" panose="020B0504020202020204" pitchFamily="34" charset="0"/>
              </a:rPr>
              <a:t>Coverage Limitation for collecting real-time streaming tweets</a:t>
            </a:r>
            <a:endParaRPr lang="en-US" altLang="ko-KR" sz="2000">
              <a:latin typeface="Arial Nova" panose="020B0504020202020204" pitchFamily="34" charset="0"/>
            </a:endParaRPr>
          </a:p>
          <a:p>
            <a:pPr>
              <a:lnSpc>
                <a:spcPct val="200000"/>
              </a:lnSpc>
            </a:pPr>
            <a:endParaRPr lang="en-US" altLang="ko-KR" sz="2000" b="1" smtClean="0">
              <a:latin typeface="Arial Nova" panose="020B0504020202020204" pitchFamily="34" charset="0"/>
            </a:endParaRPr>
          </a:p>
          <a:p>
            <a:pPr>
              <a:lnSpc>
                <a:spcPct val="200000"/>
              </a:lnSpc>
            </a:pPr>
            <a:endParaRPr lang="en-US" altLang="ko-KR" sz="2000" b="1" smtClean="0">
              <a:latin typeface="Arial Nova" panose="020B0504020202020204" pitchFamily="34" charset="0"/>
            </a:endParaRPr>
          </a:p>
          <a:p>
            <a:pPr>
              <a:lnSpc>
                <a:spcPct val="200000"/>
              </a:lnSpc>
            </a:pPr>
            <a:r>
              <a:rPr lang="en-US" altLang="ko-KR" sz="2000" b="1" smtClean="0">
                <a:latin typeface="Arial Nova" panose="020B0504020202020204" pitchFamily="34" charset="0"/>
              </a:rPr>
              <a:t>Parallel architecture working with Apache Kafka and Apache Spark Streaming</a:t>
            </a:r>
            <a:endParaRPr lang="en-US" altLang="ko-KR" sz="2000" b="1" smtClean="0">
              <a:latin typeface="Arial Nova" panose="020B0504020202020204" pitchFamily="34" charset="0"/>
            </a:endParaRPr>
          </a:p>
        </p:txBody>
      </p:sp>
    </p:spTree>
    <p:extLst>
      <p:ext uri="{BB962C8B-B14F-4D97-AF65-F5344CB8AC3E}">
        <p14:creationId xmlns:p14="http://schemas.microsoft.com/office/powerpoint/2010/main" val="207584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10" y="111525"/>
            <a:ext cx="69667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262626"/>
                </a:solidFill>
                <a:latin typeface="Arial Nova" panose="020B0504020202020204" pitchFamily="34" charset="0"/>
              </a:rPr>
              <a:t>Motivation</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a:solidFill>
                  <a:schemeClr val="lt1"/>
                </a:solidFill>
                <a:latin typeface="Arial Nova" panose="020B0504020202020204" pitchFamily="34" charset="0"/>
                <a:sym typeface="Arial"/>
              </a:rPr>
              <a:t>Part 1</a:t>
            </a:r>
            <a:endParaRPr sz="1100">
              <a:solidFill>
                <a:schemeClr val="lt1"/>
              </a:solidFill>
              <a:latin typeface="Arial Nova" panose="020B0504020202020204" pitchFamily="34" charset="0"/>
              <a:sym typeface="Arial"/>
            </a:endParaRPr>
          </a:p>
        </p:txBody>
      </p:sp>
      <p:sp>
        <p:nvSpPr>
          <p:cNvPr id="2" name="TextBox 1">
            <a:extLst>
              <a:ext uri="{FF2B5EF4-FFF2-40B4-BE49-F238E27FC236}">
                <a16:creationId xmlns:a16="http://schemas.microsoft.com/office/drawing/2014/main" xmlns="" id="{742B327C-24A3-45FB-ADB4-F1BF614AEA12}"/>
              </a:ext>
            </a:extLst>
          </p:cNvPr>
          <p:cNvSpPr txBox="1"/>
          <p:nvPr/>
        </p:nvSpPr>
        <p:spPr>
          <a:xfrm>
            <a:off x="996098" y="1585995"/>
            <a:ext cx="10199802"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ko-KR" sz="2000" smtClean="0">
                <a:latin typeface="Arial Nova" panose="020B0504020202020204" pitchFamily="34" charset="0"/>
              </a:rPr>
              <a:t>Frequency of tweets associated with cyber-attacks dramatically varied over time[1].</a:t>
            </a:r>
            <a:endParaRPr lang="en-US" altLang="ko-KR" sz="2000" dirty="0">
              <a:latin typeface="Arial Nova" panose="020B0504020202020204" pitchFamily="34" charset="0"/>
            </a:endParaRPr>
          </a:p>
          <a:p>
            <a:pPr>
              <a:lnSpc>
                <a:spcPct val="200000"/>
              </a:lnSpc>
            </a:pPr>
            <a:endParaRPr lang="en-US" altLang="ko-KR" sz="2000" dirty="0">
              <a:latin typeface="Arial Nova" panose="020B0504020202020204" pitchFamily="34" charset="0"/>
            </a:endParaRPr>
          </a:p>
          <a:p>
            <a:pPr marL="285750" indent="-285750">
              <a:lnSpc>
                <a:spcPct val="200000"/>
              </a:lnSpc>
              <a:buFont typeface="Arial" panose="020B0604020202020204" pitchFamily="34" charset="0"/>
              <a:buChar char="•"/>
            </a:pPr>
            <a:endParaRPr lang="en-US" altLang="ko-KR" sz="2000" dirty="0">
              <a:latin typeface="Arial Nova" panose="020B0504020202020204"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664821"/>
            <a:ext cx="6192690" cy="344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80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10" y="111525"/>
            <a:ext cx="69667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ko-KR" sz="3200" dirty="0">
                <a:solidFill>
                  <a:srgbClr val="262626"/>
                </a:solidFill>
                <a:latin typeface="Arial Nova" panose="020B0504020202020204" pitchFamily="34" charset="0"/>
                <a:sym typeface="Arial"/>
              </a:rPr>
              <a:t>Contributions</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a:solidFill>
                  <a:schemeClr val="lt1"/>
                </a:solidFill>
                <a:latin typeface="Arial Nova" panose="020B0504020202020204" pitchFamily="34" charset="0"/>
                <a:sym typeface="Arial"/>
              </a:rPr>
              <a:t>Part 1</a:t>
            </a:r>
            <a:endParaRPr sz="1100">
              <a:solidFill>
                <a:schemeClr val="lt1"/>
              </a:solidFill>
              <a:latin typeface="Arial Nova" panose="020B0504020202020204" pitchFamily="34" charset="0"/>
              <a:sym typeface="Arial"/>
            </a:endParaRPr>
          </a:p>
        </p:txBody>
      </p:sp>
      <p:sp>
        <p:nvSpPr>
          <p:cNvPr id="12" name="TextBox 11">
            <a:extLst>
              <a:ext uri="{FF2B5EF4-FFF2-40B4-BE49-F238E27FC236}">
                <a16:creationId xmlns:a16="http://schemas.microsoft.com/office/drawing/2014/main" xmlns="" id="{4C32A894-A447-4B5C-A2C6-8C570781C18D}"/>
              </a:ext>
            </a:extLst>
          </p:cNvPr>
          <p:cNvSpPr txBox="1"/>
          <p:nvPr/>
        </p:nvSpPr>
        <p:spPr>
          <a:xfrm>
            <a:off x="787609" y="1620850"/>
            <a:ext cx="10616782" cy="3170099"/>
          </a:xfrm>
          <a:prstGeom prst="rect">
            <a:avLst/>
          </a:prstGeom>
          <a:noFill/>
        </p:spPr>
        <p:txBody>
          <a:bodyPr wrap="square" rtlCol="0">
            <a:spAutoFit/>
          </a:bodyPr>
          <a:lstStyle/>
          <a:p>
            <a:pPr marL="457200" indent="-457200">
              <a:lnSpc>
                <a:spcPct val="200000"/>
              </a:lnSpc>
              <a:buFont typeface="+mj-lt"/>
              <a:buAutoNum type="arabicPeriod"/>
            </a:pPr>
            <a:r>
              <a:rPr lang="en-US" altLang="ko-KR" sz="2000" smtClean="0">
                <a:solidFill>
                  <a:schemeClr val="tx1"/>
                </a:solidFill>
                <a:latin typeface="Arial Nova" panose="020B0504020202020204" pitchFamily="34" charset="0"/>
              </a:rPr>
              <a:t>Investigate the necessity of a queueing framework for complete processing of real-time data streams</a:t>
            </a:r>
            <a:endParaRPr lang="en-US" altLang="ko-KR" sz="2000" dirty="0">
              <a:solidFill>
                <a:schemeClr val="tx1"/>
              </a:solidFill>
              <a:latin typeface="Arial Nova" panose="020B0504020202020204" pitchFamily="34" charset="0"/>
            </a:endParaRPr>
          </a:p>
          <a:p>
            <a:pPr marL="457200" indent="-457200">
              <a:lnSpc>
                <a:spcPct val="200000"/>
              </a:lnSpc>
              <a:buFont typeface="+mj-lt"/>
              <a:buAutoNum type="arabicPeriod"/>
            </a:pPr>
            <a:r>
              <a:rPr lang="en-US" altLang="ko-KR" sz="2000" smtClean="0">
                <a:solidFill>
                  <a:schemeClr val="tx1"/>
                </a:solidFill>
                <a:latin typeface="Arial Nova" panose="020B0504020202020204" pitchFamily="34" charset="0"/>
              </a:rPr>
              <a:t>Propose a framework to improve the data ingestion coverage of real-time twitter streaming</a:t>
            </a:r>
            <a:endParaRPr lang="en-US" altLang="ko-KR" sz="2000" dirty="0">
              <a:solidFill>
                <a:schemeClr val="tx1"/>
              </a:solidFill>
              <a:latin typeface="Arial Nova" panose="020B0504020202020204" pitchFamily="34" charset="0"/>
            </a:endParaRPr>
          </a:p>
          <a:p>
            <a:pPr marL="457200" indent="-457200">
              <a:lnSpc>
                <a:spcPct val="200000"/>
              </a:lnSpc>
              <a:buFont typeface="+mj-lt"/>
              <a:buAutoNum type="arabicPeriod"/>
            </a:pPr>
            <a:r>
              <a:rPr lang="en-US" altLang="ko-KR" sz="2000" smtClean="0">
                <a:solidFill>
                  <a:schemeClr val="tx1"/>
                </a:solidFill>
                <a:latin typeface="Arial Nova" panose="020B0504020202020204" pitchFamily="34" charset="0"/>
              </a:rPr>
              <a:t>Validate the proposed framework based on the actual scenario</a:t>
            </a:r>
            <a:endParaRPr lang="en-US" altLang="ko-KR" sz="2000" dirty="0">
              <a:solidFill>
                <a:schemeClr val="tx1"/>
              </a:solidFill>
              <a:latin typeface="Arial Nova" panose="020B0504020202020204" pitchFamily="34" charset="0"/>
            </a:endParaRPr>
          </a:p>
        </p:txBody>
      </p:sp>
    </p:spTree>
    <p:extLst>
      <p:ext uri="{BB962C8B-B14F-4D97-AF65-F5344CB8AC3E}">
        <p14:creationId xmlns:p14="http://schemas.microsoft.com/office/powerpoint/2010/main" val="23630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421"/>
        <p:cNvGrpSpPr/>
        <p:nvPr/>
      </p:nvGrpSpPr>
      <p:grpSpPr>
        <a:xfrm>
          <a:off x="0" y="0"/>
          <a:ext cx="0" cy="0"/>
          <a:chOff x="0" y="0"/>
          <a:chExt cx="0" cy="0"/>
        </a:xfrm>
      </p:grpSpPr>
      <p:grpSp>
        <p:nvGrpSpPr>
          <p:cNvPr id="422" name="Google Shape;422;p36"/>
          <p:cNvGrpSpPr/>
          <p:nvPr/>
        </p:nvGrpSpPr>
        <p:grpSpPr>
          <a:xfrm>
            <a:off x="1212348" y="1627613"/>
            <a:ext cx="9860870" cy="3519581"/>
            <a:chOff x="1303788" y="1886251"/>
            <a:chExt cx="9860870" cy="3519581"/>
          </a:xfrm>
        </p:grpSpPr>
        <p:sp>
          <p:nvSpPr>
            <p:cNvPr id="423" name="Google Shape;423;p36"/>
            <p:cNvSpPr txBox="1"/>
            <p:nvPr/>
          </p:nvSpPr>
          <p:spPr>
            <a:xfrm>
              <a:off x="1303788" y="1886251"/>
              <a:ext cx="2641589"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36"/>
            <p:cNvSpPr txBox="1"/>
            <p:nvPr/>
          </p:nvSpPr>
          <p:spPr>
            <a:xfrm>
              <a:off x="9865905" y="3189841"/>
              <a:ext cx="1298753" cy="221599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ko-KR" altLang="en-US" sz="13800" b="0" i="0" u="none" strike="noStrike" kern="0" cap="none" spc="0" normalizeH="0" baseline="0" noProof="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25" name="Google Shape;425;p36"/>
          <p:cNvSpPr txBox="1"/>
          <p:nvPr/>
        </p:nvSpPr>
        <p:spPr>
          <a:xfrm>
            <a:off x="3047114" y="3073390"/>
            <a:ext cx="6097772" cy="71122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10000"/>
              </a:lnSpc>
              <a:spcBef>
                <a:spcPts val="0"/>
              </a:spcBef>
              <a:spcAft>
                <a:spcPts val="0"/>
              </a:spcAft>
              <a:buClr>
                <a:srgbClr val="000000"/>
              </a:buClr>
              <a:buSzTx/>
              <a:buFont typeface="Arial"/>
              <a:buNone/>
              <a:tabLst/>
              <a:defRPr/>
            </a:pPr>
            <a:r>
              <a:rPr kumimoji="0" lang="en-US" altLang="ko-KR" sz="3600" b="0" i="1" u="none" strike="noStrike" kern="0" cap="none" spc="0" normalizeH="0" baseline="0" noProof="0" smtClean="0">
                <a:ln>
                  <a:noFill/>
                </a:ln>
                <a:solidFill>
                  <a:srgbClr val="FFFFFF"/>
                </a:solidFill>
                <a:effectLst/>
                <a:uLnTx/>
                <a:uFillTx/>
                <a:latin typeface="Arial Nova" panose="020B0504020202020204" pitchFamily="34" charset="0"/>
                <a:cs typeface="Arial"/>
                <a:sym typeface="Arial"/>
              </a:rPr>
              <a:t>Proposed Framework</a:t>
            </a:r>
            <a:endParaRPr kumimoji="0" lang="en-US" altLang="ko-KR" sz="3600" b="0" i="1" u="none" strike="noStrike" kern="0" cap="none" spc="0" normalizeH="0" baseline="0" noProof="0" dirty="0">
              <a:ln>
                <a:noFill/>
              </a:ln>
              <a:solidFill>
                <a:srgbClr val="FFFFFF"/>
              </a:solidFill>
              <a:effectLst/>
              <a:uLnTx/>
              <a:uFillTx/>
              <a:latin typeface="Arial Nova" panose="020B0504020202020204" pitchFamily="34" charset="0"/>
              <a:cs typeface="Arial"/>
              <a:sym typeface="Arial"/>
            </a:endParaRPr>
          </a:p>
        </p:txBody>
      </p:sp>
      <p:sp>
        <p:nvSpPr>
          <p:cNvPr id="6" name="직사각형 5">
            <a:extLst>
              <a:ext uri="{FF2B5EF4-FFF2-40B4-BE49-F238E27FC236}">
                <a16:creationId xmlns:a16="http://schemas.microsoft.com/office/drawing/2014/main" xmlns="" id="{9A6D2555-A41D-4DEF-A525-286BF1DA57EA}"/>
              </a:ext>
            </a:extLst>
          </p:cNvPr>
          <p:cNvSpPr/>
          <p:nvPr/>
        </p:nvSpPr>
        <p:spPr>
          <a:xfrm>
            <a:off x="9203703" y="6339528"/>
            <a:ext cx="2988297" cy="518472"/>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50" charset="-127"/>
              <a:cs typeface="+mn-cs"/>
              <a:sym typeface="Arial"/>
            </a:endParaRPr>
          </a:p>
        </p:txBody>
      </p:sp>
    </p:spTree>
    <p:extLst>
      <p:ext uri="{BB962C8B-B14F-4D97-AF65-F5344CB8AC3E}">
        <p14:creationId xmlns:p14="http://schemas.microsoft.com/office/powerpoint/2010/main" val="412375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10" y="111525"/>
            <a:ext cx="69667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Overall Architecture</a:t>
            </a:r>
            <a:endParaRPr dirty="0">
              <a:latin typeface="Arial Nova" panose="020B0504020202020204" pitchFamily="34" charset="0"/>
            </a:endParaRPr>
          </a:p>
        </p:txBody>
      </p:sp>
      <p:sp>
        <p:nvSpPr>
          <p:cNvPr id="179"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a:solidFill>
                  <a:schemeClr val="lt1"/>
                </a:solidFill>
                <a:latin typeface="Arial Nova" panose="020B0504020202020204" pitchFamily="34" charset="0"/>
                <a:sym typeface="Arial"/>
              </a:rPr>
              <a:t>Part </a:t>
            </a:r>
            <a:r>
              <a:rPr lang="en-US" altLang="ko-KR" sz="1100" smtClean="0">
                <a:solidFill>
                  <a:schemeClr val="lt1"/>
                </a:solidFill>
                <a:latin typeface="Arial Nova" panose="020B0504020202020204" pitchFamily="34" charset="0"/>
                <a:sym typeface="Arial"/>
              </a:rPr>
              <a:t>2</a:t>
            </a:r>
            <a:endParaRPr sz="1100">
              <a:solidFill>
                <a:schemeClr val="lt1"/>
              </a:solidFill>
              <a:latin typeface="Arial Nova" panose="020B0504020202020204" pitchFamily="34" charset="0"/>
              <a:sym typeface="Arial"/>
            </a:endParaRPr>
          </a:p>
        </p:txBody>
      </p:sp>
      <p:sp>
        <p:nvSpPr>
          <p:cNvPr id="2" name="모서리가 둥근 직사각형 1"/>
          <p:cNvSpPr/>
          <p:nvPr/>
        </p:nvSpPr>
        <p:spPr>
          <a:xfrm>
            <a:off x="2633872" y="1689652"/>
            <a:ext cx="1470991" cy="406510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smtClean="0">
                <a:solidFill>
                  <a:schemeClr val="tx1"/>
                </a:solidFill>
              </a:rPr>
              <a:t>Queueing</a:t>
            </a:r>
          </a:p>
          <a:p>
            <a:pPr algn="ctr"/>
            <a:r>
              <a:rPr lang="en-US" i="1" smtClean="0">
                <a:solidFill>
                  <a:schemeClr val="tx1"/>
                </a:solidFill>
              </a:rPr>
              <a:t>Structure</a:t>
            </a: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i="1">
              <a:solidFill>
                <a:schemeClr val="tx1"/>
              </a:solidFill>
            </a:endParaRPr>
          </a:p>
          <a:p>
            <a:pPr algn="ctr"/>
            <a:endParaRPr lang="en-US"/>
          </a:p>
        </p:txBody>
      </p:sp>
      <p:sp>
        <p:nvSpPr>
          <p:cNvPr id="24" name="모서리가 둥근 직사각형 23"/>
          <p:cNvSpPr/>
          <p:nvPr/>
        </p:nvSpPr>
        <p:spPr>
          <a:xfrm>
            <a:off x="5665312" y="1689652"/>
            <a:ext cx="2027582" cy="406510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Spark Platforms</a:t>
            </a:r>
          </a:p>
          <a:p>
            <a:pPr algn="ctr"/>
            <a:r>
              <a:rPr lang="en-US" sz="1600" i="1" smtClean="0">
                <a:solidFill>
                  <a:schemeClr val="tx1"/>
                </a:solidFill>
              </a:rPr>
              <a:t>:filtering and enrichment</a:t>
            </a: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p:txBody>
      </p:sp>
      <p:sp>
        <p:nvSpPr>
          <p:cNvPr id="3" name="타원 2"/>
          <p:cNvSpPr/>
          <p:nvPr/>
        </p:nvSpPr>
        <p:spPr>
          <a:xfrm>
            <a:off x="3896140" y="2554354"/>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타원 24"/>
          <p:cNvSpPr/>
          <p:nvPr/>
        </p:nvSpPr>
        <p:spPr>
          <a:xfrm>
            <a:off x="3896140" y="3513481"/>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타원 25"/>
          <p:cNvSpPr/>
          <p:nvPr/>
        </p:nvSpPr>
        <p:spPr>
          <a:xfrm>
            <a:off x="3896140" y="4467637"/>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타원 26"/>
          <p:cNvSpPr/>
          <p:nvPr/>
        </p:nvSpPr>
        <p:spPr>
          <a:xfrm>
            <a:off x="6470380" y="4467637"/>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타원 29"/>
          <p:cNvSpPr/>
          <p:nvPr/>
        </p:nvSpPr>
        <p:spPr>
          <a:xfrm>
            <a:off x="6470379" y="2554354"/>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타원 30"/>
          <p:cNvSpPr/>
          <p:nvPr/>
        </p:nvSpPr>
        <p:spPr>
          <a:xfrm>
            <a:off x="6470379" y="3513481"/>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타원 33"/>
          <p:cNvSpPr/>
          <p:nvPr/>
        </p:nvSpPr>
        <p:spPr>
          <a:xfrm>
            <a:off x="8471208" y="3518448"/>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모서리가 둥근 직사각형 34"/>
          <p:cNvSpPr/>
          <p:nvPr/>
        </p:nvSpPr>
        <p:spPr>
          <a:xfrm>
            <a:off x="9640964" y="1689652"/>
            <a:ext cx="2027582" cy="406510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Data Warehouses</a:t>
            </a:r>
            <a:endParaRPr lang="en-US" sz="1600" i="1">
              <a:solidFill>
                <a:schemeClr val="tx1"/>
              </a:solidFill>
            </a:endParaRPr>
          </a:p>
          <a:p>
            <a:pPr algn="ctr"/>
            <a:endParaRPr lang="en-US" sz="1600" i="1">
              <a:solidFill>
                <a:schemeClr val="tx1"/>
              </a:solidFill>
            </a:endParaRPr>
          </a:p>
          <a:p>
            <a:pPr algn="ctr"/>
            <a:endParaRPr lang="en-US" i="1">
              <a:solidFill>
                <a:schemeClr val="tx1"/>
              </a:solidFill>
            </a:endParaRPr>
          </a:p>
          <a:p>
            <a:pPr algn="ctr"/>
            <a:endParaRPr lang="en-US" sz="1600" i="1">
              <a:solidFill>
                <a:schemeClr val="tx1"/>
              </a:solidFill>
            </a:endParaRPr>
          </a:p>
          <a:p>
            <a:pPr algn="ctr"/>
            <a:endParaRPr lang="en-US" sz="18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i="1">
              <a:solidFill>
                <a:schemeClr val="tx1"/>
              </a:solidFill>
            </a:endParaRPr>
          </a:p>
          <a:p>
            <a:pPr algn="ctr"/>
            <a:endParaRPr lang="en-US" sz="1600"/>
          </a:p>
        </p:txBody>
      </p:sp>
      <p:sp>
        <p:nvSpPr>
          <p:cNvPr id="36" name="타원 35"/>
          <p:cNvSpPr/>
          <p:nvPr/>
        </p:nvSpPr>
        <p:spPr>
          <a:xfrm>
            <a:off x="10446033" y="4084978"/>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타원 36"/>
          <p:cNvSpPr/>
          <p:nvPr/>
        </p:nvSpPr>
        <p:spPr>
          <a:xfrm>
            <a:off x="10446032" y="3130822"/>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직선 연결선 5"/>
          <p:cNvCxnSpPr>
            <a:stCxn id="3" idx="6"/>
            <a:endCxn id="30" idx="2"/>
          </p:cNvCxnSpPr>
          <p:nvPr/>
        </p:nvCxnSpPr>
        <p:spPr>
          <a:xfrm>
            <a:off x="4313585" y="2763077"/>
            <a:ext cx="2156794"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9" name="직선 연결선 38"/>
          <p:cNvCxnSpPr/>
          <p:nvPr/>
        </p:nvCxnSpPr>
        <p:spPr>
          <a:xfrm>
            <a:off x="4313585" y="3737109"/>
            <a:ext cx="2156794"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0" name="직선 연결선 39"/>
          <p:cNvCxnSpPr/>
          <p:nvPr/>
        </p:nvCxnSpPr>
        <p:spPr>
          <a:xfrm>
            <a:off x="4313585" y="4676355"/>
            <a:ext cx="2156794"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1" name="직선 연결선 40"/>
          <p:cNvCxnSpPr>
            <a:endCxn id="34" idx="2"/>
          </p:cNvCxnSpPr>
          <p:nvPr/>
        </p:nvCxnSpPr>
        <p:spPr>
          <a:xfrm>
            <a:off x="6887825" y="2763077"/>
            <a:ext cx="1583383" cy="96409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2" name="직선 연결선 41"/>
          <p:cNvCxnSpPr>
            <a:endCxn id="34" idx="2"/>
          </p:cNvCxnSpPr>
          <p:nvPr/>
        </p:nvCxnSpPr>
        <p:spPr>
          <a:xfrm flipV="1">
            <a:off x="6887825" y="3727171"/>
            <a:ext cx="1583383" cy="993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3" name="직선 연결선 42"/>
          <p:cNvCxnSpPr>
            <a:endCxn id="34" idx="2"/>
          </p:cNvCxnSpPr>
          <p:nvPr/>
        </p:nvCxnSpPr>
        <p:spPr>
          <a:xfrm flipV="1">
            <a:off x="6887825" y="3727171"/>
            <a:ext cx="1583383" cy="94918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8" name="직선 연결선 47"/>
          <p:cNvCxnSpPr>
            <a:endCxn id="37" idx="2"/>
          </p:cNvCxnSpPr>
          <p:nvPr/>
        </p:nvCxnSpPr>
        <p:spPr>
          <a:xfrm flipV="1">
            <a:off x="8888653" y="3339545"/>
            <a:ext cx="1557379" cy="41247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3" name="직선 연결선 52"/>
          <p:cNvCxnSpPr>
            <a:endCxn id="36" idx="2"/>
          </p:cNvCxnSpPr>
          <p:nvPr/>
        </p:nvCxnSpPr>
        <p:spPr>
          <a:xfrm>
            <a:off x="8888653" y="3766931"/>
            <a:ext cx="1557380" cy="52677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50" name="모서리가 둥근 직사각형 49"/>
          <p:cNvSpPr/>
          <p:nvPr/>
        </p:nvSpPr>
        <p:spPr>
          <a:xfrm>
            <a:off x="8004069" y="2058712"/>
            <a:ext cx="1351721" cy="595034"/>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BATCH</a:t>
            </a:r>
          </a:p>
          <a:p>
            <a:pPr algn="ctr"/>
            <a:r>
              <a:rPr lang="en-US" sz="1600" smtClean="0">
                <a:solidFill>
                  <a:schemeClr val="tx1"/>
                </a:solidFill>
              </a:rPr>
              <a:t>PROCESS</a:t>
            </a:r>
            <a:endParaRPr lang="en-US" sz="1600">
              <a:solidFill>
                <a:schemeClr val="tx1"/>
              </a:solidFill>
            </a:endParaRPr>
          </a:p>
        </p:txBody>
      </p:sp>
      <p:sp>
        <p:nvSpPr>
          <p:cNvPr id="51" name="모서리가 둥근 직사각형 50"/>
          <p:cNvSpPr/>
          <p:nvPr/>
        </p:nvSpPr>
        <p:spPr>
          <a:xfrm>
            <a:off x="685800" y="1689652"/>
            <a:ext cx="1212574" cy="1222513"/>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모서리가 둥근 직사각형 56"/>
          <p:cNvSpPr/>
          <p:nvPr/>
        </p:nvSpPr>
        <p:spPr>
          <a:xfrm>
            <a:off x="685800" y="3138281"/>
            <a:ext cx="1212574" cy="1217543"/>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모서리가 둥근 직사각형 57"/>
          <p:cNvSpPr/>
          <p:nvPr/>
        </p:nvSpPr>
        <p:spPr>
          <a:xfrm>
            <a:off x="685800" y="4581938"/>
            <a:ext cx="1212574" cy="1172813"/>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38 Best Twitter Icons Our There - Hipsthetic | Snapchat icon, Iphone icon,  Twitter icon"/>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5135" y1="30402" x2="35135" y2="30402"/>
                        <a14:foregroundMark x1="36216" y1="30151" x2="36216" y2="30151"/>
                        <a14:foregroundMark x1="36351" y1="29899" x2="71757" y2="59045"/>
                        <a14:foregroundMark x1="45811" y1="58291" x2="45811" y2="58291"/>
                        <a14:foregroundMark x1="51351" y1="77387" x2="50270" y2="25377"/>
                        <a14:foregroundMark x1="41892" y1="65327" x2="40270" y2="40452"/>
                      </a14:backgroundRemoval>
                    </a14:imgEffect>
                  </a14:imgLayer>
                </a14:imgProps>
              </a:ext>
              <a:ext uri="{28A0092B-C50C-407E-A947-70E740481C1C}">
                <a14:useLocalDpi xmlns:a14="http://schemas.microsoft.com/office/drawing/2010/main" val="0"/>
              </a:ext>
            </a:extLst>
          </a:blip>
          <a:srcRect/>
          <a:stretch>
            <a:fillRect/>
          </a:stretch>
        </p:blipFill>
        <p:spPr bwMode="auto">
          <a:xfrm>
            <a:off x="293784" y="1881307"/>
            <a:ext cx="1996605" cy="107385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994569" y="1742808"/>
            <a:ext cx="595035" cy="276999"/>
          </a:xfrm>
          <a:prstGeom prst="rect">
            <a:avLst/>
          </a:prstGeom>
          <a:noFill/>
        </p:spPr>
        <p:txBody>
          <a:bodyPr wrap="none" rtlCol="0">
            <a:spAutoFit/>
          </a:bodyPr>
          <a:lstStyle/>
          <a:p>
            <a:r>
              <a:rPr lang="en-US" sz="1200" smtClean="0"/>
              <a:t>JSON</a:t>
            </a:r>
            <a:endParaRPr lang="en-US" sz="1200"/>
          </a:p>
        </p:txBody>
      </p:sp>
      <p:pic>
        <p:nvPicPr>
          <p:cNvPr id="64" name="Picture 4" descr="38 Best Twitter Icons Our There - Hipsthetic | Snapchat icon, Iphone icon,  Twitter icon"/>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5135" y1="30402" x2="35135" y2="30402"/>
                        <a14:foregroundMark x1="36216" y1="30151" x2="36216" y2="30151"/>
                        <a14:foregroundMark x1="36351" y1="29899" x2="71757" y2="59045"/>
                        <a14:foregroundMark x1="45811" y1="58291" x2="45811" y2="58291"/>
                        <a14:foregroundMark x1="51351" y1="77387" x2="50270" y2="25377"/>
                        <a14:foregroundMark x1="41892" y1="65327" x2="40270" y2="40452"/>
                      </a14:backgroundRemoval>
                    </a14:imgEffect>
                  </a14:imgLayer>
                </a14:imgProps>
              </a:ext>
              <a:ext uri="{28A0092B-C50C-407E-A947-70E740481C1C}">
                <a14:useLocalDpi xmlns:a14="http://schemas.microsoft.com/office/drawing/2010/main" val="0"/>
              </a:ext>
            </a:extLst>
          </a:blip>
          <a:srcRect/>
          <a:stretch>
            <a:fillRect/>
          </a:stretch>
        </p:blipFill>
        <p:spPr bwMode="auto">
          <a:xfrm>
            <a:off x="293784" y="3339544"/>
            <a:ext cx="1996605" cy="10738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994569" y="3201045"/>
            <a:ext cx="595035" cy="276999"/>
          </a:xfrm>
          <a:prstGeom prst="rect">
            <a:avLst/>
          </a:prstGeom>
          <a:noFill/>
        </p:spPr>
        <p:txBody>
          <a:bodyPr wrap="none" rtlCol="0">
            <a:spAutoFit/>
          </a:bodyPr>
          <a:lstStyle/>
          <a:p>
            <a:r>
              <a:rPr lang="en-US" sz="1200" smtClean="0"/>
              <a:t>JSON</a:t>
            </a:r>
            <a:endParaRPr lang="en-US" sz="1200"/>
          </a:p>
        </p:txBody>
      </p:sp>
      <p:pic>
        <p:nvPicPr>
          <p:cNvPr id="66" name="Picture 4" descr="38 Best Twitter Icons Our There - Hipsthetic | Snapchat icon, Iphone icon,  Twitter icon"/>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5135" y1="30402" x2="35135" y2="30402"/>
                        <a14:foregroundMark x1="36216" y1="30151" x2="36216" y2="30151"/>
                        <a14:foregroundMark x1="36351" y1="29899" x2="71757" y2="59045"/>
                        <a14:foregroundMark x1="45811" y1="58291" x2="45811" y2="58291"/>
                        <a14:foregroundMark x1="51351" y1="77387" x2="50270" y2="25377"/>
                        <a14:foregroundMark x1="41892" y1="65327" x2="40270" y2="40452"/>
                      </a14:backgroundRemoval>
                    </a14:imgEffect>
                  </a14:imgLayer>
                </a14:imgProps>
              </a:ext>
              <a:ext uri="{28A0092B-C50C-407E-A947-70E740481C1C}">
                <a14:useLocalDpi xmlns:a14="http://schemas.microsoft.com/office/drawing/2010/main" val="0"/>
              </a:ext>
            </a:extLst>
          </a:blip>
          <a:srcRect/>
          <a:stretch>
            <a:fillRect/>
          </a:stretch>
        </p:blipFill>
        <p:spPr bwMode="auto">
          <a:xfrm>
            <a:off x="293784" y="4755220"/>
            <a:ext cx="1996605" cy="1073850"/>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994569" y="4616721"/>
            <a:ext cx="595035" cy="276999"/>
          </a:xfrm>
          <a:prstGeom prst="rect">
            <a:avLst/>
          </a:prstGeom>
          <a:noFill/>
        </p:spPr>
        <p:txBody>
          <a:bodyPr wrap="none" rtlCol="0">
            <a:spAutoFit/>
          </a:bodyPr>
          <a:lstStyle/>
          <a:p>
            <a:r>
              <a:rPr lang="en-US" sz="1200" smtClean="0"/>
              <a:t>JSON</a:t>
            </a:r>
            <a:endParaRPr lang="en-US" sz="1200"/>
          </a:p>
        </p:txBody>
      </p:sp>
      <p:pic>
        <p:nvPicPr>
          <p:cNvPr id="1030" name="Picture 6" descr="Announcing AMQ Streams: Apache Kafka on OpenShif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720" y="3076390"/>
            <a:ext cx="1175294" cy="1279434"/>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직선 연결선 68"/>
          <p:cNvCxnSpPr>
            <a:endCxn id="2" idx="1"/>
          </p:cNvCxnSpPr>
          <p:nvPr/>
        </p:nvCxnSpPr>
        <p:spPr>
          <a:xfrm>
            <a:off x="1898374" y="2386046"/>
            <a:ext cx="735498" cy="1336159"/>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1" name="직선 연결선 70"/>
          <p:cNvCxnSpPr>
            <a:endCxn id="2" idx="1"/>
          </p:cNvCxnSpPr>
          <p:nvPr/>
        </p:nvCxnSpPr>
        <p:spPr>
          <a:xfrm flipV="1">
            <a:off x="1898374" y="3722205"/>
            <a:ext cx="735498" cy="144872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3" name="직선 연결선 72"/>
          <p:cNvCxnSpPr>
            <a:endCxn id="2" idx="1"/>
          </p:cNvCxnSpPr>
          <p:nvPr/>
        </p:nvCxnSpPr>
        <p:spPr>
          <a:xfrm flipV="1">
            <a:off x="1898374" y="3722205"/>
            <a:ext cx="735498" cy="12254"/>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6" name="타원 75"/>
          <p:cNvSpPr/>
          <p:nvPr/>
        </p:nvSpPr>
        <p:spPr>
          <a:xfrm>
            <a:off x="2425149" y="3513481"/>
            <a:ext cx="417445" cy="417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모서리가 둥근 직사각형 76"/>
          <p:cNvSpPr/>
          <p:nvPr/>
        </p:nvSpPr>
        <p:spPr>
          <a:xfrm>
            <a:off x="4394259" y="1889747"/>
            <a:ext cx="1037480" cy="53066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INGEST</a:t>
            </a:r>
            <a:endParaRPr lang="en-US" sz="1600">
              <a:solidFill>
                <a:schemeClr val="tx1"/>
              </a:solidFill>
            </a:endParaRPr>
          </a:p>
        </p:txBody>
      </p:sp>
      <p:sp>
        <p:nvSpPr>
          <p:cNvPr id="78" name="모서리가 둥근 직사각형 77"/>
          <p:cNvSpPr/>
          <p:nvPr/>
        </p:nvSpPr>
        <p:spPr>
          <a:xfrm>
            <a:off x="7101511" y="5168344"/>
            <a:ext cx="1156010" cy="1043821"/>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Spark Platforms</a:t>
            </a:r>
          </a:p>
          <a:p>
            <a:pPr algn="ctr"/>
            <a:endParaRPr lang="en-US" sz="1600" i="1" smtClean="0">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smtClean="0">
              <a:solidFill>
                <a:schemeClr val="tx1"/>
              </a:solidFill>
            </a:endParaRPr>
          </a:p>
          <a:p>
            <a:pPr algn="ctr"/>
            <a:endParaRPr lang="en-US" sz="1600" i="1">
              <a:solidFill>
                <a:schemeClr val="tx1"/>
              </a:solidFill>
            </a:endParaRPr>
          </a:p>
          <a:p>
            <a:pPr algn="ctr"/>
            <a:endParaRPr lang="en-US" sz="1600" i="1" smtClean="0">
              <a:solidFill>
                <a:schemeClr val="tx1"/>
              </a:solidFill>
            </a:endParaRPr>
          </a:p>
          <a:p>
            <a:pPr algn="ctr"/>
            <a:endParaRPr lang="en-US" sz="1600" i="1">
              <a:solidFill>
                <a:schemeClr val="tx1"/>
              </a:solidFill>
            </a:endParaRPr>
          </a:p>
        </p:txBody>
      </p:sp>
      <p:pic>
        <p:nvPicPr>
          <p:cNvPr id="1032" name="Picture 8" descr="What is Apache Hadoop YARN? | Hadoop YARN Tutorial"/>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494" b="89241" l="9867" r="99733">
                        <a14:foregroundMark x1="83733" y1="53797" x2="93067" y2="51899"/>
                        <a14:foregroundMark x1="84533" y1="53797" x2="91200" y2="50000"/>
                        <a14:foregroundMark x1="77867" y1="53797" x2="99733" y2="53797"/>
                        <a14:foregroundMark x1="94667" y1="43671" x2="94667" y2="43671"/>
                        <a14:foregroundMark x1="91200" y1="70253" x2="91200" y2="70253"/>
                      </a14:backgroundRemoval>
                    </a14:imgEffect>
                  </a14:imgLayer>
                </a14:imgProps>
              </a:ext>
              <a:ext uri="{28A0092B-C50C-407E-A947-70E740481C1C}">
                <a14:useLocalDpi xmlns:a14="http://schemas.microsoft.com/office/drawing/2010/main" val="0"/>
              </a:ext>
            </a:extLst>
          </a:blip>
          <a:srcRect/>
          <a:stretch>
            <a:fillRect/>
          </a:stretch>
        </p:blipFill>
        <p:spPr bwMode="auto">
          <a:xfrm>
            <a:off x="7083241" y="5466621"/>
            <a:ext cx="1179549" cy="49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5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2"/>
          <p:cNvCxnSpPr/>
          <p:nvPr/>
        </p:nvCxnSpPr>
        <p:spPr>
          <a:xfrm>
            <a:off x="177800" y="835707"/>
            <a:ext cx="12014201" cy="0"/>
          </a:xfrm>
          <a:prstGeom prst="straightConnector1">
            <a:avLst/>
          </a:prstGeom>
          <a:noFill/>
          <a:ln w="9525" cap="flat" cmpd="sng">
            <a:solidFill>
              <a:schemeClr val="accent2"/>
            </a:solidFill>
            <a:prstDash val="solid"/>
            <a:miter lim="800000"/>
            <a:headEnd type="none" w="sm" len="sm"/>
            <a:tailEnd type="none" w="sm" len="sm"/>
          </a:ln>
        </p:spPr>
      </p:cxnSp>
      <p:sp>
        <p:nvSpPr>
          <p:cNvPr id="177" name="Google Shape;177;p22"/>
          <p:cNvSpPr/>
          <p:nvPr/>
        </p:nvSpPr>
        <p:spPr>
          <a:xfrm>
            <a:off x="0" y="0"/>
            <a:ext cx="1778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2"/>
          <p:cNvSpPr txBox="1"/>
          <p:nvPr/>
        </p:nvSpPr>
        <p:spPr>
          <a:xfrm>
            <a:off x="329610" y="111525"/>
            <a:ext cx="69667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smtClean="0">
                <a:solidFill>
                  <a:srgbClr val="262626"/>
                </a:solidFill>
                <a:latin typeface="Arial Nova" panose="020B0504020202020204" pitchFamily="34" charset="0"/>
              </a:rPr>
              <a:t>Real-Time Architecture</a:t>
            </a:r>
            <a:endParaRPr dirty="0">
              <a:latin typeface="Arial Nova" panose="020B0504020202020204" pitchFamily="34" charset="0"/>
            </a:endParaRPr>
          </a:p>
        </p:txBody>
      </p:sp>
      <p:sp>
        <p:nvSpPr>
          <p:cNvPr id="20" name="TextBox 19">
            <a:extLst>
              <a:ext uri="{FF2B5EF4-FFF2-40B4-BE49-F238E27FC236}">
                <a16:creationId xmlns:a16="http://schemas.microsoft.com/office/drawing/2014/main" xmlns:a14="http://schemas.microsoft.com/office/drawing/2010/main" xmlns:mc="http://schemas.openxmlformats.org/markup-compatibility/2006" xmlns="" id="{723F94D6-8827-456D-8988-DA9CC05A7862}"/>
              </a:ext>
            </a:extLst>
          </p:cNvPr>
          <p:cNvSpPr txBox="1"/>
          <p:nvPr/>
        </p:nvSpPr>
        <p:spPr>
          <a:xfrm>
            <a:off x="743965" y="1456308"/>
            <a:ext cx="10704067" cy="1477328"/>
          </a:xfrm>
          <a:prstGeom prst="rect">
            <a:avLst/>
          </a:prstGeom>
          <a:noFill/>
        </p:spPr>
        <p:txBody>
          <a:bodyPr wrap="square" rtlCol="0">
            <a:spAutoFit/>
          </a:bodyPr>
          <a:lstStyle/>
          <a:p>
            <a:pPr>
              <a:lnSpc>
                <a:spcPct val="150000"/>
              </a:lnSpc>
            </a:pPr>
            <a:r>
              <a:rPr lang="en-US" altLang="ko-KR" sz="2000" b="1">
                <a:latin typeface="Arial Nova" panose="020B0504020202020204" pitchFamily="34" charset="0"/>
              </a:rPr>
              <a:t>&lt; </a:t>
            </a:r>
            <a:r>
              <a:rPr lang="en-US" altLang="ko-KR" sz="2000" b="1" smtClean="0">
                <a:latin typeface="Arial Nova" panose="020B0504020202020204" pitchFamily="34" charset="0"/>
              </a:rPr>
              <a:t>A simple twitter streaming architecture&gt;</a:t>
            </a:r>
            <a:endParaRPr lang="en-US" altLang="ko-KR" sz="2000" b="1" dirty="0">
              <a:latin typeface="Arial Nova" panose="020B0504020202020204" pitchFamily="34" charset="0"/>
            </a:endParaRPr>
          </a:p>
          <a:p>
            <a:pPr marL="285750" indent="-285750">
              <a:lnSpc>
                <a:spcPct val="150000"/>
              </a:lnSpc>
              <a:buFont typeface="Arial" panose="020B0604020202020204" pitchFamily="34" charset="0"/>
              <a:buChar char="•"/>
            </a:pPr>
            <a:r>
              <a:rPr lang="en-US" altLang="ko-KR" sz="2000" smtClean="0">
                <a:latin typeface="Arial Nova" panose="020B0504020202020204" pitchFamily="34" charset="0"/>
              </a:rPr>
              <a:t>Ingestion speed can not cover the generating speed of streaming tweets</a:t>
            </a:r>
            <a:br>
              <a:rPr lang="en-US" altLang="ko-KR" sz="2000" smtClean="0">
                <a:latin typeface="Arial Nova" panose="020B0504020202020204" pitchFamily="34" charset="0"/>
              </a:rPr>
            </a:br>
            <a:r>
              <a:rPr lang="en-US" altLang="ko-KR" sz="2000" smtClean="0">
                <a:latin typeface="Arial Nova" panose="020B0504020202020204" pitchFamily="34" charset="0"/>
              </a:rPr>
              <a:t>(Every second, on average, around 6,000 tweets are tweeted on Twitter)</a:t>
            </a:r>
            <a:endParaRPr lang="en-US" altLang="ko-KR" sz="2000" dirty="0">
              <a:latin typeface="Arial Nova" panose="020B0504020202020204"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6" y="3082723"/>
            <a:ext cx="7056784" cy="2956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Google Shape;179;p22"/>
          <p:cNvSpPr txBox="1"/>
          <p:nvPr/>
        </p:nvSpPr>
        <p:spPr>
          <a:xfrm rot="5400000">
            <a:off x="-845820" y="798154"/>
            <a:ext cx="1849121" cy="353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100">
                <a:solidFill>
                  <a:schemeClr val="lt1"/>
                </a:solidFill>
                <a:latin typeface="Arial Nova" panose="020B0504020202020204" pitchFamily="34" charset="0"/>
                <a:sym typeface="Arial"/>
              </a:rPr>
              <a:t>Part </a:t>
            </a:r>
            <a:r>
              <a:rPr lang="en-US" altLang="ko-KR" sz="1100" smtClean="0">
                <a:solidFill>
                  <a:schemeClr val="lt1"/>
                </a:solidFill>
                <a:latin typeface="Arial Nova" panose="020B0504020202020204" pitchFamily="34" charset="0"/>
                <a:sym typeface="Arial"/>
              </a:rPr>
              <a:t>2</a:t>
            </a:r>
            <a:endParaRPr sz="1100">
              <a:solidFill>
                <a:schemeClr val="lt1"/>
              </a:solidFill>
              <a:latin typeface="Arial Nova" panose="020B0504020202020204" pitchFamily="34" charset="0"/>
              <a:sym typeface="Arial"/>
            </a:endParaRPr>
          </a:p>
        </p:txBody>
      </p:sp>
    </p:spTree>
    <p:extLst>
      <p:ext uri="{BB962C8B-B14F-4D97-AF65-F5344CB8AC3E}">
        <p14:creationId xmlns:p14="http://schemas.microsoft.com/office/powerpoint/2010/main" val="373564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테마">
  <a:themeElements>
    <a:clrScheme name="winterdream">
      <a:dk1>
        <a:srgbClr val="000000"/>
      </a:dk1>
      <a:lt1>
        <a:srgbClr val="FFFFFF"/>
      </a:lt1>
      <a:dk2>
        <a:srgbClr val="44546A"/>
      </a:dk2>
      <a:lt2>
        <a:srgbClr val="E7E6E6"/>
      </a:lt2>
      <a:accent1>
        <a:srgbClr val="21345C"/>
      </a:accent1>
      <a:accent2>
        <a:srgbClr val="326393"/>
      </a:accent2>
      <a:accent3>
        <a:srgbClr val="6D8CAC"/>
      </a:accent3>
      <a:accent4>
        <a:srgbClr val="C9CACF"/>
      </a:accent4>
      <a:accent5>
        <a:srgbClr val="CAB5BD"/>
      </a:accent5>
      <a:accent6>
        <a:srgbClr val="F1ECE6"/>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2929</TotalTime>
  <Words>1906</Words>
  <Application>Microsoft Office PowerPoint</Application>
  <PresentationFormat>사용자 지정</PresentationFormat>
  <Paragraphs>244</Paragraphs>
  <Slides>22</Slides>
  <Notes>22</Notes>
  <HiddenSlides>0</HiddenSlides>
  <MMClips>0</MMClips>
  <ScaleCrop>false</ScaleCrop>
  <HeadingPairs>
    <vt:vector size="4" baseType="variant">
      <vt:variant>
        <vt:lpstr>테마</vt:lpstr>
      </vt:variant>
      <vt:variant>
        <vt:i4>1</vt:i4>
      </vt:variant>
      <vt:variant>
        <vt:lpstr>슬라이드 제목</vt:lpstr>
      </vt:variant>
      <vt:variant>
        <vt:i4>22</vt:i4>
      </vt:variant>
    </vt:vector>
  </HeadingPairs>
  <TitlesOfParts>
    <vt:vector size="23"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박정하</dc:creator>
  <cp:lastModifiedBy>admin</cp:lastModifiedBy>
  <cp:revision>167</cp:revision>
  <dcterms:modified xsi:type="dcterms:W3CDTF">2021-07-21T05:08:52Z</dcterms:modified>
</cp:coreProperties>
</file>