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2" r:id="rId13"/>
    <p:sldId id="276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86427" autoAdjust="0"/>
  </p:normalViewPr>
  <p:slideViewPr>
    <p:cSldViewPr snapToGrid="0" snapToObjects="1">
      <p:cViewPr varScale="1">
        <p:scale>
          <a:sx n="93" d="100"/>
          <a:sy n="93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99FEC-435A-6748-B62E-73119FB6BCF2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</dgm:pt>
    <dgm:pt modelId="{CEBCC83C-C00D-EA4B-BE37-D0469FDAE38F}">
      <dgm:prSet phldrT="[Text]"/>
      <dgm:spPr/>
      <dgm:t>
        <a:bodyPr/>
        <a:lstStyle/>
        <a:p>
          <a:r>
            <a:rPr lang="en-US" dirty="0"/>
            <a:t>Seed Keywords</a:t>
          </a:r>
        </a:p>
      </dgm:t>
    </dgm:pt>
    <dgm:pt modelId="{5AC497DC-7355-484B-8A91-B7FC8BC27DCD}" type="parTrans" cxnId="{C183ADDC-EF7D-8D40-A92E-5E0207AA4092}">
      <dgm:prSet/>
      <dgm:spPr/>
      <dgm:t>
        <a:bodyPr/>
        <a:lstStyle/>
        <a:p>
          <a:endParaRPr lang="en-US"/>
        </a:p>
      </dgm:t>
    </dgm:pt>
    <dgm:pt modelId="{C6D9F7DA-71A5-9143-9EB4-9274A89BCF86}" type="sibTrans" cxnId="{C183ADDC-EF7D-8D40-A92E-5E0207AA4092}">
      <dgm:prSet/>
      <dgm:spPr/>
      <dgm:t>
        <a:bodyPr/>
        <a:lstStyle/>
        <a:p>
          <a:endParaRPr lang="en-US"/>
        </a:p>
      </dgm:t>
    </dgm:pt>
    <dgm:pt modelId="{CC6F7F8C-A24F-084D-9D19-3B329A86F069}">
      <dgm:prSet phldrT="[Text]"/>
      <dgm:spPr/>
      <dgm:t>
        <a:bodyPr/>
        <a:lstStyle/>
        <a:p>
          <a:r>
            <a:rPr lang="en-US" dirty="0"/>
            <a:t>Candidate Tweets</a:t>
          </a:r>
        </a:p>
      </dgm:t>
    </dgm:pt>
    <dgm:pt modelId="{F2B4DE7D-5C78-5141-8C8B-E172E0D75AC8}" type="parTrans" cxnId="{DBC2FCCA-C9F9-B348-B9C9-3D0E5AF3E15F}">
      <dgm:prSet/>
      <dgm:spPr/>
      <dgm:t>
        <a:bodyPr/>
        <a:lstStyle/>
        <a:p>
          <a:endParaRPr lang="en-US"/>
        </a:p>
      </dgm:t>
    </dgm:pt>
    <dgm:pt modelId="{6FC0EE7C-80C3-ED4B-82AB-77F11FF3D823}" type="sibTrans" cxnId="{DBC2FCCA-C9F9-B348-B9C9-3D0E5AF3E15F}">
      <dgm:prSet/>
      <dgm:spPr/>
      <dgm:t>
        <a:bodyPr/>
        <a:lstStyle/>
        <a:p>
          <a:endParaRPr lang="en-US"/>
        </a:p>
      </dgm:t>
    </dgm:pt>
    <dgm:pt modelId="{EC2A8A71-8A9B-6D49-8CCE-33DC3C6C50CA}">
      <dgm:prSet phldrT="[Text]"/>
      <dgm:spPr/>
      <dgm:t>
        <a:bodyPr/>
        <a:lstStyle/>
        <a:p>
          <a:r>
            <a:rPr lang="en-US" dirty="0"/>
            <a:t>Keyword ranking update</a:t>
          </a:r>
        </a:p>
      </dgm:t>
    </dgm:pt>
    <dgm:pt modelId="{20ECB23B-E51A-5F41-9420-FDAF337AD7B4}" type="parTrans" cxnId="{3CCF68AD-C48C-0C4B-89D5-2321D34A13C6}">
      <dgm:prSet/>
      <dgm:spPr/>
      <dgm:t>
        <a:bodyPr/>
        <a:lstStyle/>
        <a:p>
          <a:endParaRPr lang="en-US"/>
        </a:p>
      </dgm:t>
    </dgm:pt>
    <dgm:pt modelId="{F263EF2F-5CCD-8446-B382-7C46F62900A0}" type="sibTrans" cxnId="{3CCF68AD-C48C-0C4B-89D5-2321D34A13C6}">
      <dgm:prSet/>
      <dgm:spPr/>
      <dgm:t>
        <a:bodyPr/>
        <a:lstStyle/>
        <a:p>
          <a:endParaRPr lang="en-US"/>
        </a:p>
      </dgm:t>
    </dgm:pt>
    <dgm:pt modelId="{7AF9E225-C638-5D49-A6D1-F8737C8ED9E4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7DABCD65-6E4B-454F-81C9-37920E2D670D}" type="parTrans" cxnId="{DB4F58EC-C30B-694D-98F5-624A6ABE34AA}">
      <dgm:prSet/>
      <dgm:spPr/>
      <dgm:t>
        <a:bodyPr/>
        <a:lstStyle/>
        <a:p>
          <a:endParaRPr lang="en-US"/>
        </a:p>
      </dgm:t>
    </dgm:pt>
    <dgm:pt modelId="{0FCF536C-FF3D-3F47-BCE9-92D6B4565253}" type="sibTrans" cxnId="{DB4F58EC-C30B-694D-98F5-624A6ABE34AA}">
      <dgm:prSet/>
      <dgm:spPr/>
      <dgm:t>
        <a:bodyPr/>
        <a:lstStyle/>
        <a:p>
          <a:endParaRPr lang="en-US"/>
        </a:p>
      </dgm:t>
    </dgm:pt>
    <dgm:pt modelId="{28072225-7B5B-DE41-ADB8-4C4B52AAE331}">
      <dgm:prSet phldrT="[Text]"/>
      <dgm:spPr/>
      <dgm:t>
        <a:bodyPr/>
        <a:lstStyle/>
        <a:p>
          <a:r>
            <a:rPr lang="en-US" dirty="0"/>
            <a:t>Identifier w/ label and keyword</a:t>
          </a:r>
        </a:p>
      </dgm:t>
    </dgm:pt>
    <dgm:pt modelId="{9C9EEE7B-66A5-4A45-BC71-99A395A4BB8D}" type="parTrans" cxnId="{38074593-095E-5843-8AA9-02AAABC8BB14}">
      <dgm:prSet/>
      <dgm:spPr/>
      <dgm:t>
        <a:bodyPr/>
        <a:lstStyle/>
        <a:p>
          <a:endParaRPr lang="en-US"/>
        </a:p>
      </dgm:t>
    </dgm:pt>
    <dgm:pt modelId="{AEE13BCD-7713-DA4B-B940-9C77EA59F32A}" type="sibTrans" cxnId="{38074593-095E-5843-8AA9-02AAABC8BB14}">
      <dgm:prSet/>
      <dgm:spPr/>
      <dgm:t>
        <a:bodyPr/>
        <a:lstStyle/>
        <a:p>
          <a:endParaRPr lang="en-US"/>
        </a:p>
      </dgm:t>
    </dgm:pt>
    <dgm:pt modelId="{064564E7-0843-AC4F-91F8-3D64FD1F677F}" type="pres">
      <dgm:prSet presAssocID="{EEA99FEC-435A-6748-B62E-73119FB6BCF2}" presName="Name0" presStyleCnt="0">
        <dgm:presLayoutVars>
          <dgm:dir/>
          <dgm:resizeHandles val="exact"/>
        </dgm:presLayoutVars>
      </dgm:prSet>
      <dgm:spPr/>
    </dgm:pt>
    <dgm:pt modelId="{646E4706-D4C1-FF49-92FB-F4C45371F171}" type="pres">
      <dgm:prSet presAssocID="{CEBCC83C-C00D-EA4B-BE37-D0469FDAE3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900EA-FEFB-B344-AAA3-F4F110BD7E42}" type="pres">
      <dgm:prSet presAssocID="{C6D9F7DA-71A5-9143-9EB4-9274A89BCF8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983DD0-E10F-CC4F-8A4F-C2DE536C0EBA}" type="pres">
      <dgm:prSet presAssocID="{C6D9F7DA-71A5-9143-9EB4-9274A89BCF8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E234F9-DBEB-3C4A-B809-65587FC78E8D}" type="pres">
      <dgm:prSet presAssocID="{CC6F7F8C-A24F-084D-9D19-3B329A86F06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9F307-DB9A-B641-AC46-703B4C1A0C24}" type="pres">
      <dgm:prSet presAssocID="{6FC0EE7C-80C3-ED4B-82AB-77F11FF3D82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80C6C25-C8D3-CD4F-A2B7-A081D6530CCB}" type="pres">
      <dgm:prSet presAssocID="{6FC0EE7C-80C3-ED4B-82AB-77F11FF3D82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19C6958-E1AA-EC40-8BA3-295D67E1799A}" type="pres">
      <dgm:prSet presAssocID="{7AF9E225-C638-5D49-A6D1-F8737C8ED9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920C0-DEA7-0347-B02E-D2FD1E846488}" type="pres">
      <dgm:prSet presAssocID="{0FCF536C-FF3D-3F47-BCE9-92D6B456525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DB86C00-0DF2-9C4D-B9D1-C386C0E42B6B}" type="pres">
      <dgm:prSet presAssocID="{0FCF536C-FF3D-3F47-BCE9-92D6B456525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1907A6E-3169-3C43-BC6F-2ED9E77AF0A7}" type="pres">
      <dgm:prSet presAssocID="{28072225-7B5B-DE41-ADB8-4C4B52AAE3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5E06B-BD80-4241-B855-DB37095BCB61}" type="pres">
      <dgm:prSet presAssocID="{AEE13BCD-7713-DA4B-B940-9C77EA59F32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048353A-718F-C641-873D-E0C2CC08CFB6}" type="pres">
      <dgm:prSet presAssocID="{AEE13BCD-7713-DA4B-B940-9C77EA59F32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A78C606-C798-AC49-B191-7F3676BE8BA3}" type="pres">
      <dgm:prSet presAssocID="{EC2A8A71-8A9B-6D49-8CCE-33DC3C6C50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F58EC-C30B-694D-98F5-624A6ABE34AA}" srcId="{EEA99FEC-435A-6748-B62E-73119FB6BCF2}" destId="{7AF9E225-C638-5D49-A6D1-F8737C8ED9E4}" srcOrd="2" destOrd="0" parTransId="{7DABCD65-6E4B-454F-81C9-37920E2D670D}" sibTransId="{0FCF536C-FF3D-3F47-BCE9-92D6B4565253}"/>
    <dgm:cxn modelId="{3F5223A1-8A83-EB46-9512-C3237D151E47}" type="presOf" srcId="{AEE13BCD-7713-DA4B-B940-9C77EA59F32A}" destId="{7D65E06B-BD80-4241-B855-DB37095BCB61}" srcOrd="0" destOrd="0" presId="urn:microsoft.com/office/officeart/2005/8/layout/process1"/>
    <dgm:cxn modelId="{7C12016D-906F-B64F-A64A-62CCE066E376}" type="presOf" srcId="{CEBCC83C-C00D-EA4B-BE37-D0469FDAE38F}" destId="{646E4706-D4C1-FF49-92FB-F4C45371F171}" srcOrd="0" destOrd="0" presId="urn:microsoft.com/office/officeart/2005/8/layout/process1"/>
    <dgm:cxn modelId="{7FE35F87-5B0B-394D-AF47-57706B22E0E3}" type="presOf" srcId="{C6D9F7DA-71A5-9143-9EB4-9274A89BCF86}" destId="{D94900EA-FEFB-B344-AAA3-F4F110BD7E42}" srcOrd="0" destOrd="0" presId="urn:microsoft.com/office/officeart/2005/8/layout/process1"/>
    <dgm:cxn modelId="{EB876A10-F305-9E49-B755-DC3195FE77EF}" type="presOf" srcId="{EC2A8A71-8A9B-6D49-8CCE-33DC3C6C50CA}" destId="{0A78C606-C798-AC49-B191-7F3676BE8BA3}" srcOrd="0" destOrd="0" presId="urn:microsoft.com/office/officeart/2005/8/layout/process1"/>
    <dgm:cxn modelId="{3CCF68AD-C48C-0C4B-89D5-2321D34A13C6}" srcId="{EEA99FEC-435A-6748-B62E-73119FB6BCF2}" destId="{EC2A8A71-8A9B-6D49-8CCE-33DC3C6C50CA}" srcOrd="4" destOrd="0" parTransId="{20ECB23B-E51A-5F41-9420-FDAF337AD7B4}" sibTransId="{F263EF2F-5CCD-8446-B382-7C46F62900A0}"/>
    <dgm:cxn modelId="{DBC2FCCA-C9F9-B348-B9C9-3D0E5AF3E15F}" srcId="{EEA99FEC-435A-6748-B62E-73119FB6BCF2}" destId="{CC6F7F8C-A24F-084D-9D19-3B329A86F069}" srcOrd="1" destOrd="0" parTransId="{F2B4DE7D-5C78-5141-8C8B-E172E0D75AC8}" sibTransId="{6FC0EE7C-80C3-ED4B-82AB-77F11FF3D823}"/>
    <dgm:cxn modelId="{C183ADDC-EF7D-8D40-A92E-5E0207AA4092}" srcId="{EEA99FEC-435A-6748-B62E-73119FB6BCF2}" destId="{CEBCC83C-C00D-EA4B-BE37-D0469FDAE38F}" srcOrd="0" destOrd="0" parTransId="{5AC497DC-7355-484B-8A91-B7FC8BC27DCD}" sibTransId="{C6D9F7DA-71A5-9143-9EB4-9274A89BCF86}"/>
    <dgm:cxn modelId="{38074593-095E-5843-8AA9-02AAABC8BB14}" srcId="{EEA99FEC-435A-6748-B62E-73119FB6BCF2}" destId="{28072225-7B5B-DE41-ADB8-4C4B52AAE331}" srcOrd="3" destOrd="0" parTransId="{9C9EEE7B-66A5-4A45-BC71-99A395A4BB8D}" sibTransId="{AEE13BCD-7713-DA4B-B940-9C77EA59F32A}"/>
    <dgm:cxn modelId="{F9422E4D-2008-C445-927B-65DF3D99A327}" type="presOf" srcId="{7AF9E225-C638-5D49-A6D1-F8737C8ED9E4}" destId="{219C6958-E1AA-EC40-8BA3-295D67E1799A}" srcOrd="0" destOrd="0" presId="urn:microsoft.com/office/officeart/2005/8/layout/process1"/>
    <dgm:cxn modelId="{786F1BF7-256A-2F46-8E8E-08C47F48A8ED}" type="presOf" srcId="{EEA99FEC-435A-6748-B62E-73119FB6BCF2}" destId="{064564E7-0843-AC4F-91F8-3D64FD1F677F}" srcOrd="0" destOrd="0" presId="urn:microsoft.com/office/officeart/2005/8/layout/process1"/>
    <dgm:cxn modelId="{634DA76C-A44C-7D4F-AE11-77C492C594DF}" type="presOf" srcId="{AEE13BCD-7713-DA4B-B940-9C77EA59F32A}" destId="{6048353A-718F-C641-873D-E0C2CC08CFB6}" srcOrd="1" destOrd="0" presId="urn:microsoft.com/office/officeart/2005/8/layout/process1"/>
    <dgm:cxn modelId="{3E5F703D-17D6-1D4D-99BE-88FF0F672C07}" type="presOf" srcId="{28072225-7B5B-DE41-ADB8-4C4B52AAE331}" destId="{41907A6E-3169-3C43-BC6F-2ED9E77AF0A7}" srcOrd="0" destOrd="0" presId="urn:microsoft.com/office/officeart/2005/8/layout/process1"/>
    <dgm:cxn modelId="{8FF76D8D-FE0E-F946-89A1-99B60EA1CEC9}" type="presOf" srcId="{6FC0EE7C-80C3-ED4B-82AB-77F11FF3D823}" destId="{45F9F307-DB9A-B641-AC46-703B4C1A0C24}" srcOrd="0" destOrd="0" presId="urn:microsoft.com/office/officeart/2005/8/layout/process1"/>
    <dgm:cxn modelId="{D5EB73A7-2E2E-8A40-AE4C-9717CF43E928}" type="presOf" srcId="{6FC0EE7C-80C3-ED4B-82AB-77F11FF3D823}" destId="{680C6C25-C8D3-CD4F-A2B7-A081D6530CCB}" srcOrd="1" destOrd="0" presId="urn:microsoft.com/office/officeart/2005/8/layout/process1"/>
    <dgm:cxn modelId="{70CB174F-7D77-EC44-8085-6A011D86829B}" type="presOf" srcId="{CC6F7F8C-A24F-084D-9D19-3B329A86F069}" destId="{46E234F9-DBEB-3C4A-B809-65587FC78E8D}" srcOrd="0" destOrd="0" presId="urn:microsoft.com/office/officeart/2005/8/layout/process1"/>
    <dgm:cxn modelId="{C36DB2E1-BB2A-5348-8CAA-1564830B297A}" type="presOf" srcId="{C6D9F7DA-71A5-9143-9EB4-9274A89BCF86}" destId="{62983DD0-E10F-CC4F-8A4F-C2DE536C0EBA}" srcOrd="1" destOrd="0" presId="urn:microsoft.com/office/officeart/2005/8/layout/process1"/>
    <dgm:cxn modelId="{F98715C4-D1F0-934A-A5FF-CA2B7C982265}" type="presOf" srcId="{0FCF536C-FF3D-3F47-BCE9-92D6B4565253}" destId="{ADB86C00-0DF2-9C4D-B9D1-C386C0E42B6B}" srcOrd="1" destOrd="0" presId="urn:microsoft.com/office/officeart/2005/8/layout/process1"/>
    <dgm:cxn modelId="{66A90264-3AD3-AF44-8F55-59246FFDFB04}" type="presOf" srcId="{0FCF536C-FF3D-3F47-BCE9-92D6B4565253}" destId="{B91920C0-DEA7-0347-B02E-D2FD1E846488}" srcOrd="0" destOrd="0" presId="urn:microsoft.com/office/officeart/2005/8/layout/process1"/>
    <dgm:cxn modelId="{65BEB7F7-11F1-4748-8DD9-C3C013244005}" type="presParOf" srcId="{064564E7-0843-AC4F-91F8-3D64FD1F677F}" destId="{646E4706-D4C1-FF49-92FB-F4C45371F171}" srcOrd="0" destOrd="0" presId="urn:microsoft.com/office/officeart/2005/8/layout/process1"/>
    <dgm:cxn modelId="{8CD852E1-C3C2-2140-80CE-C43452B09649}" type="presParOf" srcId="{064564E7-0843-AC4F-91F8-3D64FD1F677F}" destId="{D94900EA-FEFB-B344-AAA3-F4F110BD7E42}" srcOrd="1" destOrd="0" presId="urn:microsoft.com/office/officeart/2005/8/layout/process1"/>
    <dgm:cxn modelId="{550488D8-AB0F-9F4F-810B-BD529C6B045E}" type="presParOf" srcId="{D94900EA-FEFB-B344-AAA3-F4F110BD7E42}" destId="{62983DD0-E10F-CC4F-8A4F-C2DE536C0EBA}" srcOrd="0" destOrd="0" presId="urn:microsoft.com/office/officeart/2005/8/layout/process1"/>
    <dgm:cxn modelId="{E1BCFB05-CE68-3548-91C0-69CCE7C3AC2F}" type="presParOf" srcId="{064564E7-0843-AC4F-91F8-3D64FD1F677F}" destId="{46E234F9-DBEB-3C4A-B809-65587FC78E8D}" srcOrd="2" destOrd="0" presId="urn:microsoft.com/office/officeart/2005/8/layout/process1"/>
    <dgm:cxn modelId="{3816E09D-BB3E-7342-A797-2FE24DFE5B57}" type="presParOf" srcId="{064564E7-0843-AC4F-91F8-3D64FD1F677F}" destId="{45F9F307-DB9A-B641-AC46-703B4C1A0C24}" srcOrd="3" destOrd="0" presId="urn:microsoft.com/office/officeart/2005/8/layout/process1"/>
    <dgm:cxn modelId="{4A4CC231-E250-7C40-8809-E1BDD0336B86}" type="presParOf" srcId="{45F9F307-DB9A-B641-AC46-703B4C1A0C24}" destId="{680C6C25-C8D3-CD4F-A2B7-A081D6530CCB}" srcOrd="0" destOrd="0" presId="urn:microsoft.com/office/officeart/2005/8/layout/process1"/>
    <dgm:cxn modelId="{BA6C9B4B-E05F-8842-AF5A-2CFC2F472AF6}" type="presParOf" srcId="{064564E7-0843-AC4F-91F8-3D64FD1F677F}" destId="{219C6958-E1AA-EC40-8BA3-295D67E1799A}" srcOrd="4" destOrd="0" presId="urn:microsoft.com/office/officeart/2005/8/layout/process1"/>
    <dgm:cxn modelId="{1E849CB2-BA45-7C45-AD04-CD5E53B214CD}" type="presParOf" srcId="{064564E7-0843-AC4F-91F8-3D64FD1F677F}" destId="{B91920C0-DEA7-0347-B02E-D2FD1E846488}" srcOrd="5" destOrd="0" presId="urn:microsoft.com/office/officeart/2005/8/layout/process1"/>
    <dgm:cxn modelId="{7282885C-3B85-3645-B730-963C63AAC594}" type="presParOf" srcId="{B91920C0-DEA7-0347-B02E-D2FD1E846488}" destId="{ADB86C00-0DF2-9C4D-B9D1-C386C0E42B6B}" srcOrd="0" destOrd="0" presId="urn:microsoft.com/office/officeart/2005/8/layout/process1"/>
    <dgm:cxn modelId="{9352E18D-F051-5140-8F14-904C429DF2DF}" type="presParOf" srcId="{064564E7-0843-AC4F-91F8-3D64FD1F677F}" destId="{41907A6E-3169-3C43-BC6F-2ED9E77AF0A7}" srcOrd="6" destOrd="0" presId="urn:microsoft.com/office/officeart/2005/8/layout/process1"/>
    <dgm:cxn modelId="{EA992627-287C-994C-BD56-B19E5835CA4A}" type="presParOf" srcId="{064564E7-0843-AC4F-91F8-3D64FD1F677F}" destId="{7D65E06B-BD80-4241-B855-DB37095BCB61}" srcOrd="7" destOrd="0" presId="urn:microsoft.com/office/officeart/2005/8/layout/process1"/>
    <dgm:cxn modelId="{0784EFAD-C6EB-AB41-8A6B-99B8AC85D4C6}" type="presParOf" srcId="{7D65E06B-BD80-4241-B855-DB37095BCB61}" destId="{6048353A-718F-C641-873D-E0C2CC08CFB6}" srcOrd="0" destOrd="0" presId="urn:microsoft.com/office/officeart/2005/8/layout/process1"/>
    <dgm:cxn modelId="{27134974-A421-9746-B65A-A83D2A3A5B04}" type="presParOf" srcId="{064564E7-0843-AC4F-91F8-3D64FD1F677F}" destId="{0A78C606-C798-AC49-B191-7F3676BE8BA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4706-D4C1-FF49-92FB-F4C45371F171}">
      <dsp:nvSpPr>
        <dsp:cNvPr id="0" name=""/>
        <dsp:cNvSpPr/>
      </dsp:nvSpPr>
      <dsp:spPr>
        <a:xfrm>
          <a:off x="4911" y="1547486"/>
          <a:ext cx="1522511" cy="95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Seed Keywords</a:t>
          </a:r>
        </a:p>
      </dsp:txBody>
      <dsp:txXfrm>
        <a:off x="32921" y="1575496"/>
        <a:ext cx="1466491" cy="900307"/>
      </dsp:txXfrm>
    </dsp:sp>
    <dsp:sp modelId="{D94900EA-FEFB-B344-AAA3-F4F110BD7E42}">
      <dsp:nvSpPr>
        <dsp:cNvPr id="0" name=""/>
        <dsp:cNvSpPr/>
      </dsp:nvSpPr>
      <dsp:spPr>
        <a:xfrm>
          <a:off x="1679674" y="1836858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79674" y="1912374"/>
        <a:ext cx="225940" cy="226550"/>
      </dsp:txXfrm>
    </dsp:sp>
    <dsp:sp modelId="{46E234F9-DBEB-3C4A-B809-65587FC78E8D}">
      <dsp:nvSpPr>
        <dsp:cNvPr id="0" name=""/>
        <dsp:cNvSpPr/>
      </dsp:nvSpPr>
      <dsp:spPr>
        <a:xfrm>
          <a:off x="2136427" y="1547486"/>
          <a:ext cx="1522511" cy="956327"/>
        </a:xfrm>
        <a:prstGeom prst="roundRect">
          <a:avLst>
            <a:gd name="adj" fmla="val 10000"/>
          </a:avLst>
        </a:prstGeom>
        <a:solidFill>
          <a:schemeClr val="accent4">
            <a:hueOff val="5105759"/>
            <a:satOff val="-5996"/>
            <a:lumOff val="23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Candidate Tweets</a:t>
          </a:r>
        </a:p>
      </dsp:txBody>
      <dsp:txXfrm>
        <a:off x="2164437" y="1575496"/>
        <a:ext cx="1466491" cy="900307"/>
      </dsp:txXfrm>
    </dsp:sp>
    <dsp:sp modelId="{45F9F307-DB9A-B641-AC46-703B4C1A0C24}">
      <dsp:nvSpPr>
        <dsp:cNvPr id="0" name=""/>
        <dsp:cNvSpPr/>
      </dsp:nvSpPr>
      <dsp:spPr>
        <a:xfrm>
          <a:off x="3811190" y="1836858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07679"/>
            <a:satOff val="-7995"/>
            <a:lumOff val="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11190" y="1912374"/>
        <a:ext cx="225940" cy="226550"/>
      </dsp:txXfrm>
    </dsp:sp>
    <dsp:sp modelId="{219C6958-E1AA-EC40-8BA3-295D67E1799A}">
      <dsp:nvSpPr>
        <dsp:cNvPr id="0" name=""/>
        <dsp:cNvSpPr/>
      </dsp:nvSpPr>
      <dsp:spPr>
        <a:xfrm>
          <a:off x="4267944" y="1547486"/>
          <a:ext cx="1522511" cy="956327"/>
        </a:xfrm>
        <a:prstGeom prst="roundRect">
          <a:avLst>
            <a:gd name="adj" fmla="val 1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Clustering</a:t>
          </a:r>
        </a:p>
      </dsp:txBody>
      <dsp:txXfrm>
        <a:off x="4295954" y="1575496"/>
        <a:ext cx="1466491" cy="900307"/>
      </dsp:txXfrm>
    </dsp:sp>
    <dsp:sp modelId="{B91920C0-DEA7-0347-B02E-D2FD1E846488}">
      <dsp:nvSpPr>
        <dsp:cNvPr id="0" name=""/>
        <dsp:cNvSpPr/>
      </dsp:nvSpPr>
      <dsp:spPr>
        <a:xfrm>
          <a:off x="5942707" y="1836858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15358"/>
            <a:satOff val="-15991"/>
            <a:lumOff val="6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942707" y="1912374"/>
        <a:ext cx="225940" cy="226550"/>
      </dsp:txXfrm>
    </dsp:sp>
    <dsp:sp modelId="{41907A6E-3169-3C43-BC6F-2ED9E77AF0A7}">
      <dsp:nvSpPr>
        <dsp:cNvPr id="0" name=""/>
        <dsp:cNvSpPr/>
      </dsp:nvSpPr>
      <dsp:spPr>
        <a:xfrm>
          <a:off x="6399460" y="1547486"/>
          <a:ext cx="1522511" cy="956327"/>
        </a:xfrm>
        <a:prstGeom prst="roundRect">
          <a:avLst>
            <a:gd name="adj" fmla="val 10000"/>
          </a:avLst>
        </a:prstGeom>
        <a:solidFill>
          <a:schemeClr val="accent4">
            <a:hueOff val="15317278"/>
            <a:satOff val="-17989"/>
            <a:lumOff val="6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Identifier w/ label and keyword</a:t>
          </a:r>
        </a:p>
      </dsp:txBody>
      <dsp:txXfrm>
        <a:off x="6427470" y="1575496"/>
        <a:ext cx="1466491" cy="900307"/>
      </dsp:txXfrm>
    </dsp:sp>
    <dsp:sp modelId="{7D65E06B-BD80-4241-B855-DB37095BCB61}">
      <dsp:nvSpPr>
        <dsp:cNvPr id="0" name=""/>
        <dsp:cNvSpPr/>
      </dsp:nvSpPr>
      <dsp:spPr>
        <a:xfrm>
          <a:off x="8074223" y="1836858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074223" y="1912374"/>
        <a:ext cx="225940" cy="226550"/>
      </dsp:txXfrm>
    </dsp:sp>
    <dsp:sp modelId="{0A78C606-C798-AC49-B191-7F3676BE8BA3}">
      <dsp:nvSpPr>
        <dsp:cNvPr id="0" name=""/>
        <dsp:cNvSpPr/>
      </dsp:nvSpPr>
      <dsp:spPr>
        <a:xfrm>
          <a:off x="8530976" y="1547486"/>
          <a:ext cx="1522511" cy="956327"/>
        </a:xfrm>
        <a:prstGeom prst="roundRect">
          <a:avLst>
            <a:gd name="adj" fmla="val 1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Keyword ranking update</a:t>
          </a:r>
        </a:p>
      </dsp:txBody>
      <dsp:txXfrm>
        <a:off x="8558986" y="1575496"/>
        <a:ext cx="1466491" cy="900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C30D-E503-4595-B6A8-9920398771A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866F-0429-46A6-A722-5537597A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r>
              <a:rPr lang="en-US" baseline="0" smtClean="0"/>
              <a:t> similarity</a:t>
            </a:r>
            <a:r>
              <a:rPr lang="ko-KR" altLang="en-US" baseline="0" smtClean="0"/>
              <a:t>에 반영되는 변화하는 단어의 중요성에 기반해서 </a:t>
            </a:r>
            <a:r>
              <a:rPr lang="en-US" altLang="ko-KR" baseline="0" smtClean="0"/>
              <a:t>dynamic keyword generation</a:t>
            </a:r>
            <a:r>
              <a:rPr lang="ko-KR" altLang="en-US" baseline="0" smtClean="0"/>
              <a:t>을 하였다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59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xmlns="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05205-BC25-654D-A7BB-A49ADFFC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x-none" sz="4000"/>
              <a:t>Semi-Supervised Event-related Tweet Identification with Dynamic Keyword Generation</a:t>
            </a:r>
            <a:br>
              <a:rPr lang="x-none" sz="4000"/>
            </a:b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F65493-F127-E445-B8AF-4FCDA14F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/>
              <a:t>M</a:t>
            </a:r>
            <a:r>
              <a:rPr lang="x-none"/>
              <a:t>inseon kim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319E78-7218-41CD-B68A-8A24B949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0" r="1332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xmlns="" id="{0060CE1A-A2ED-43AC-857D-05822177F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1DC15-FF0B-524D-8B13-656DF432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Sentence </a:t>
            </a:r>
            <a:r>
              <a:rPr lang="x-none" smtClean="0"/>
              <a:t>importance </a:t>
            </a:r>
            <a:r>
              <a:rPr lang="x-none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51068-6A46-9249-AA34-14582CAA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x-none" sz="2400" b="1" dirty="0"/>
              <a:t>Sentence Importance Score</a:t>
            </a:r>
            <a:r>
              <a:rPr lang="x-none"/>
              <a:t>: </a:t>
            </a:r>
            <a:r>
              <a:rPr lang="en-US" smtClean="0"/>
              <a:t>multiplication of </a:t>
            </a:r>
            <a:r>
              <a:rPr lang="en-US" b="1" i="1" u="sng" smtClean="0"/>
              <a:t>fs(w) </a:t>
            </a:r>
            <a:r>
              <a:rPr lang="en-US" altLang="ko-KR" smtClean="0"/>
              <a:t>for each word:</a:t>
            </a:r>
            <a:r>
              <a:rPr lang="ko-KR" altLang="en-US" smtClean="0"/>
              <a:t> </a:t>
            </a:r>
            <a:r>
              <a:rPr lang="en-US" altLang="ko-KR" b="1" i="1" dirty="0">
                <a:solidFill>
                  <a:srgbClr val="FF0000"/>
                </a:solidFill>
              </a:rPr>
              <a:t>I(</a:t>
            </a:r>
            <a:r>
              <a:rPr lang="en-US" altLang="ko-KR" b="1" i="1" dirty="0" err="1">
                <a:solidFill>
                  <a:srgbClr val="FF0000"/>
                </a:solidFill>
              </a:rPr>
              <a:t>ti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</a:p>
          <a:p>
            <a:endParaRPr lang="x-none" dirty="0"/>
          </a:p>
          <a:p>
            <a:endParaRPr lang="x-none" dirty="0"/>
          </a:p>
          <a:p>
            <a:pPr marL="0" indent="0">
              <a:buNone/>
            </a:pPr>
            <a:r>
              <a:rPr lang="x-none" dirty="0"/>
              <a:t> </a:t>
            </a:r>
          </a:p>
          <a:p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83FD9D-C518-1443-B819-E054A38B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86" y="2715986"/>
            <a:ext cx="2823029" cy="789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94779C-5929-9441-BC2D-C5D9B1A15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04" y="3588081"/>
            <a:ext cx="5486400" cy="287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953ED03-D93F-0B4F-9D86-5135305570C9}"/>
              </a:ext>
            </a:extLst>
          </p:cNvPr>
          <p:cNvSpPr/>
          <p:nvPr/>
        </p:nvSpPr>
        <p:spPr>
          <a:xfrm>
            <a:off x="2307771" y="6128080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74E1EEE-1C86-324F-A91A-137DC7303C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76" t="48530" r="19578" b="-3603"/>
          <a:stretch/>
        </p:blipFill>
        <p:spPr>
          <a:xfrm>
            <a:off x="5971599" y="5861691"/>
            <a:ext cx="3323064" cy="825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7054C5-552A-2747-9127-620A9775187B}"/>
              </a:ext>
            </a:extLst>
          </p:cNvPr>
          <p:cNvSpPr txBox="1"/>
          <p:nvPr/>
        </p:nvSpPr>
        <p:spPr>
          <a:xfrm>
            <a:off x="1707867" y="63938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label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47381D-7BF8-DD4D-84C7-FEFF49B378FD}"/>
              </a:ext>
            </a:extLst>
          </p:cNvPr>
          <p:cNvCxnSpPr>
            <a:stCxn id="13" idx="3"/>
          </p:cNvCxnSpPr>
          <p:nvPr/>
        </p:nvCxnSpPr>
        <p:spPr>
          <a:xfrm flipV="1">
            <a:off x="2554514" y="6258874"/>
            <a:ext cx="3730172" cy="1224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0ECC68-D8A4-724D-83CC-E038F485F6D5}"/>
              </a:ext>
            </a:extLst>
          </p:cNvPr>
          <p:cNvSpPr/>
          <p:nvPr/>
        </p:nvSpPr>
        <p:spPr>
          <a:xfrm>
            <a:off x="2491303" y="3515187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E3124E4-B488-9A4C-8C66-693C3388B6BC}"/>
              </a:ext>
            </a:extLst>
          </p:cNvPr>
          <p:cNvSpPr/>
          <p:nvPr/>
        </p:nvSpPr>
        <p:spPr>
          <a:xfrm>
            <a:off x="4078515" y="3534179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3F2AEDC-B7A0-754C-BF92-5535FD3F357F}"/>
              </a:ext>
            </a:extLst>
          </p:cNvPr>
          <p:cNvSpPr/>
          <p:nvPr/>
        </p:nvSpPr>
        <p:spPr>
          <a:xfrm>
            <a:off x="4078515" y="3901336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19C0952-2FFA-9641-9997-15EBC1EC6615}"/>
              </a:ext>
            </a:extLst>
          </p:cNvPr>
          <p:cNvSpPr/>
          <p:nvPr/>
        </p:nvSpPr>
        <p:spPr>
          <a:xfrm>
            <a:off x="4818743" y="3927697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0BA5F23-6BA6-9A42-9CD1-0594B684DE41}"/>
              </a:ext>
            </a:extLst>
          </p:cNvPr>
          <p:cNvSpPr/>
          <p:nvPr/>
        </p:nvSpPr>
        <p:spPr>
          <a:xfrm>
            <a:off x="4819974" y="3534179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96667F2-D548-D344-84BB-4EE8030259D8}"/>
              </a:ext>
            </a:extLst>
          </p:cNvPr>
          <p:cNvSpPr/>
          <p:nvPr/>
        </p:nvSpPr>
        <p:spPr>
          <a:xfrm>
            <a:off x="3604332" y="5195917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1736B0F-5655-364A-A7B4-CCC403F753D4}"/>
              </a:ext>
            </a:extLst>
          </p:cNvPr>
          <p:cNvSpPr/>
          <p:nvPr/>
        </p:nvSpPr>
        <p:spPr>
          <a:xfrm>
            <a:off x="3604332" y="5716114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/>
          <p:cNvSpPr txBox="1"/>
          <p:nvPr/>
        </p:nvSpPr>
        <p:spPr>
          <a:xfrm>
            <a:off x="6662057" y="2640333"/>
            <a:ext cx="235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word importance score</a:t>
            </a:r>
            <a:endParaRPr lang="en-US" sz="1600"/>
          </a:p>
        </p:txBody>
      </p:sp>
      <p:sp>
        <p:nvSpPr>
          <p:cNvPr id="17" name="갈매기형 수장 16"/>
          <p:cNvSpPr/>
          <p:nvPr/>
        </p:nvSpPr>
        <p:spPr>
          <a:xfrm>
            <a:off x="7924801" y="3167693"/>
            <a:ext cx="275772" cy="2760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0573" y="3105652"/>
            <a:ext cx="3010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Coherence &amp; Relevance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74AF90-DE00-EB41-BCC1-3BB22BC20E91}"/>
              </a:ext>
            </a:extLst>
          </p:cNvPr>
          <p:cNvSpPr/>
          <p:nvPr/>
        </p:nvSpPr>
        <p:spPr>
          <a:xfrm>
            <a:off x="7636358" y="5967453"/>
            <a:ext cx="246743" cy="286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7" name="TextBox 26"/>
          <p:cNvSpPr txBox="1"/>
          <p:nvPr/>
        </p:nvSpPr>
        <p:spPr>
          <a:xfrm>
            <a:off x="7474381" y="5557521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Label for tweet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33357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8E82C-7BBB-1048-A175-D717F30B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x-none" dirty="0"/>
              <a:t>etermination of chang</a:t>
            </a:r>
            <a:r>
              <a:rPr lang="en-US" dirty="0"/>
              <a:t>e</a:t>
            </a:r>
            <a:r>
              <a:rPr lang="x-none" dirty="0"/>
              <a:t>able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9AF25-0BBB-1643-86B1-42C968CE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Sentence Importance Score</a:t>
            </a:r>
            <a:r>
              <a:rPr lang="ko-KR" altLang="en-US" smtClean="0"/>
              <a:t>를 가장 높일확률이 높은 트윗에 대해서만 </a:t>
            </a:r>
            <a:r>
              <a:rPr lang="en-US" altLang="ko-KR" smtClean="0"/>
              <a:t>label change</a:t>
            </a:r>
            <a:endParaRPr lang="x-none" b="1" dirty="0"/>
          </a:p>
          <a:p>
            <a:endParaRPr lang="x-none" dirty="0"/>
          </a:p>
          <a:p>
            <a:r>
              <a:rPr lang="ko-KR" altLang="en-US" dirty="0"/>
              <a:t>과거에 정의한 </a:t>
            </a:r>
            <a:r>
              <a:rPr lang="en-US" altLang="ko-KR" dirty="0"/>
              <a:t>clusters</a:t>
            </a:r>
            <a:r>
              <a:rPr lang="ko-KR" altLang="en-US" dirty="0"/>
              <a:t>중에서 다음 조건을 </a:t>
            </a:r>
            <a:r>
              <a:rPr lang="ko-KR" altLang="en-US"/>
              <a:t>만족하는 </a:t>
            </a:r>
            <a:r>
              <a:rPr lang="ko-KR" altLang="en-US" smtClean="0"/>
              <a:t>클러스터 중 </a:t>
            </a:r>
            <a:r>
              <a:rPr lang="en-US" altLang="ko-KR" smtClean="0"/>
              <a:t>objective function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    maximize</a:t>
            </a:r>
            <a:r>
              <a:rPr lang="ko-KR" altLang="en-US" smtClean="0"/>
              <a:t>하는 </a:t>
            </a:r>
            <a:r>
              <a:rPr lang="en-US" altLang="ko-KR" smtClean="0"/>
              <a:t>positive clusters</a:t>
            </a:r>
            <a:r>
              <a:rPr lang="ko-KR" altLang="en-US" smtClean="0"/>
              <a:t> 선정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/>
              <a:t>모든 트윗은 </a:t>
            </a:r>
            <a:r>
              <a:rPr lang="en-US" altLang="ko-KR" smtClean="0"/>
              <a:t>classifier</a:t>
            </a:r>
            <a:r>
              <a:rPr lang="ko-KR" altLang="en-US" smtClean="0"/>
              <a:t>에 의해 </a:t>
            </a:r>
            <a:r>
              <a:rPr lang="en-US" altLang="ko-KR" smtClean="0"/>
              <a:t>negative</a:t>
            </a:r>
            <a:r>
              <a:rPr lang="ko-KR" altLang="en-US" smtClean="0"/>
              <a:t>로 분류되어야 한다</a:t>
            </a:r>
            <a:endParaRPr lang="en-US" altLang="ko-KR" smtClean="0"/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/>
              <a:t>적어도 </a:t>
            </a:r>
            <a:r>
              <a:rPr lang="ko-KR" altLang="en-US" dirty="0"/>
              <a:t>트윗 한 개 이상의 트윗은 </a:t>
            </a:r>
            <a:r>
              <a:rPr lang="en-US" altLang="ko-KR" dirty="0"/>
              <a:t>top ranked keywords</a:t>
            </a:r>
            <a:r>
              <a:rPr lang="ko-KR" altLang="en-US" dirty="0" err="1"/>
              <a:t>를</a:t>
            </a:r>
            <a:r>
              <a:rPr lang="ko-KR" altLang="en-US" dirty="0"/>
              <a:t> 포함해야 한다</a:t>
            </a:r>
            <a:r>
              <a:rPr lang="en-US" altLang="ko-KR" dirty="0"/>
              <a:t>.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altLang="ko-KR" dirty="0"/>
              <a:t>Average distance of cluster</a:t>
            </a:r>
            <a:r>
              <a:rPr lang="ko-KR" altLang="en-US" dirty="0"/>
              <a:t>가 상위 </a:t>
            </a:r>
            <a:r>
              <a:rPr lang="en-US" altLang="ko-KR" dirty="0"/>
              <a:t>H</a:t>
            </a:r>
            <a:r>
              <a:rPr lang="ko-KR" altLang="en-US" dirty="0"/>
              <a:t>개 안의 값을 가져야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617220" lvl="1" indent="-342900">
              <a:buFont typeface="+mj-lt"/>
              <a:buAutoNum type="arabicParenR"/>
            </a:pPr>
            <a:endParaRPr lang="en-US" altLang="ko-KR" dirty="0"/>
          </a:p>
          <a:p>
            <a:r>
              <a:rPr lang="en-US" altLang="ko-KR" dirty="0"/>
              <a:t>Change label from N </a:t>
            </a:r>
            <a:r>
              <a:rPr lang="en-US" altLang="ko-KR"/>
              <a:t>to </a:t>
            </a:r>
            <a:r>
              <a:rPr lang="en-US" altLang="ko-KR" smtClean="0"/>
              <a:t>P(</a:t>
            </a:r>
            <a:r>
              <a:rPr lang="ko-KR" altLang="en-US" smtClean="0"/>
              <a:t>클러스터 단위</a:t>
            </a:r>
            <a:r>
              <a:rPr lang="en-US" altLang="ko-KR" smtClean="0"/>
              <a:t>) </a:t>
            </a:r>
            <a:r>
              <a:rPr lang="en-US" altLang="ko-KR" dirty="0"/>
              <a:t>and added into training data</a:t>
            </a:r>
          </a:p>
          <a:p>
            <a:r>
              <a:rPr lang="en-US" altLang="ko-KR" dirty="0"/>
              <a:t>To avoid</a:t>
            </a:r>
            <a:r>
              <a:rPr lang="ko-KR" altLang="en-US" dirty="0"/>
              <a:t> </a:t>
            </a:r>
            <a:r>
              <a:rPr lang="en-US" altLang="ko-KR" dirty="0"/>
              <a:t>imbalance,</a:t>
            </a:r>
            <a:r>
              <a:rPr lang="ko-KR" altLang="en-US" dirty="0"/>
              <a:t> 동일한 개수의 클러스터가 사람에 </a:t>
            </a:r>
            <a:r>
              <a:rPr lang="ko-KR" altLang="en-US"/>
              <a:t>의해서 </a:t>
            </a:r>
            <a:r>
              <a:rPr lang="en-US" altLang="ko-KR" smtClean="0"/>
              <a:t>labeled 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smtClean="0"/>
              <a:t>(</a:t>
            </a:r>
            <a:r>
              <a:rPr lang="en-US" altLang="ko-KR" smtClean="0"/>
              <a:t>svm hyperplance</a:t>
            </a:r>
            <a:r>
              <a:rPr lang="ko-KR" altLang="en-US" smtClean="0"/>
              <a:t>과 가장 가까운 클러스터</a:t>
            </a:r>
            <a:r>
              <a:rPr lang="en-US" altLang="ko-KR" smtClean="0"/>
              <a:t>)</a:t>
            </a:r>
            <a:endParaRPr lang="en-US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9009578" y="3283858"/>
            <a:ext cx="2820153" cy="1738086"/>
          </a:xfrm>
          <a:prstGeom prst="wedgeRoundRectCallout">
            <a:avLst>
              <a:gd name="adj1" fmla="val -43050"/>
              <a:gd name="adj2" fmla="val 67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/>
              <a:t>“</a:t>
            </a:r>
            <a:r>
              <a:rPr lang="ko-KR" altLang="en-US" sz="1200" b="1"/>
              <a:t> </a:t>
            </a:r>
            <a:r>
              <a:rPr lang="en-US" altLang="ko-KR" sz="1200" b="1"/>
              <a:t>Uncertainty Sampling ”: </a:t>
            </a:r>
            <a:r>
              <a:rPr lang="ko-KR" altLang="en-US" sz="1200"/>
              <a:t>모델이 학습하면서 불확실성이 큰 데이터에 대해 사람이 직접보고 </a:t>
            </a:r>
            <a:r>
              <a:rPr lang="en-US" altLang="ko-KR" sz="1200"/>
              <a:t>labeling</a:t>
            </a:r>
            <a:r>
              <a:rPr lang="ko-KR" altLang="en-US" sz="1200"/>
              <a:t>하고 이를 다시 모델이 학습하는 방식 </a:t>
            </a:r>
            <a:r>
              <a:rPr lang="en-US" altLang="ko-KR" sz="1200"/>
              <a:t>(</a:t>
            </a:r>
            <a:r>
              <a:rPr lang="ko-KR" altLang="en-US" sz="1200"/>
              <a:t>가장 확률이 낮은 </a:t>
            </a:r>
            <a:r>
              <a:rPr lang="en-US" altLang="ko-KR" sz="1200"/>
              <a:t>data set</a:t>
            </a:r>
            <a:r>
              <a:rPr lang="ko-KR" altLang="en-US" sz="1200"/>
              <a:t>을 샘플링</a:t>
            </a:r>
            <a:r>
              <a:rPr lang="en-US" altLang="ko-KR" sz="120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7552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311BB-0222-C94D-9C59-5564647C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Dynamic keyword graph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8D597-A655-9745-B3AF-402FD708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 smtClean="0"/>
              <a:t>효과적인 </a:t>
            </a:r>
            <a:r>
              <a:rPr lang="en-US" altLang="ko-KR" smtClean="0"/>
              <a:t>keyword set </a:t>
            </a:r>
            <a:r>
              <a:rPr lang="ko-KR" altLang="en-US" smtClean="0"/>
              <a:t>업테이트</a:t>
            </a: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새롭게 </a:t>
            </a:r>
            <a:r>
              <a:rPr lang="ko-KR" altLang="en-US" dirty="0"/>
              <a:t>나타난 단어들 </a:t>
            </a:r>
            <a:r>
              <a:rPr lang="en-US" altLang="ko-KR" dirty="0"/>
              <a:t>w/ </a:t>
            </a:r>
            <a:r>
              <a:rPr lang="x-none" dirty="0"/>
              <a:t>high importance scores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과거에 비해서 중요성이 높아지고 </a:t>
            </a:r>
            <a:r>
              <a:rPr lang="en-US" altLang="ko-KR" dirty="0"/>
              <a:t>neighbors</a:t>
            </a:r>
            <a:r>
              <a:rPr lang="ko-KR" altLang="en-US" dirty="0"/>
              <a:t>의 </a:t>
            </a:r>
            <a:r>
              <a:rPr lang="en-US" altLang="ko-KR" dirty="0"/>
              <a:t>quality</a:t>
            </a:r>
            <a:r>
              <a:rPr lang="ko-KR" altLang="en-US" dirty="0"/>
              <a:t>가 좋아진 단어들에 대해서 </a:t>
            </a:r>
            <a:r>
              <a:rPr lang="en-US" altLang="ko-KR" dirty="0"/>
              <a:t>update</a:t>
            </a:r>
            <a:r>
              <a:rPr lang="ko-KR" altLang="en-US" dirty="0"/>
              <a:t>가 이루어져야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However, </a:t>
            </a:r>
            <a:r>
              <a:rPr lang="ko-KR" altLang="en-US" dirty="0"/>
              <a:t>중요도가 높더라도 과거의 단어와 유사한 맥락에서만 쓰이는 단어는 도움이 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 단어의 </a:t>
            </a:r>
            <a:r>
              <a:rPr lang="en-US" altLang="ko-KR" b="1" dirty="0">
                <a:solidFill>
                  <a:srgbClr val="FF0000"/>
                </a:solidFill>
              </a:rPr>
              <a:t>configuration similarity</a:t>
            </a:r>
            <a:r>
              <a:rPr lang="en-US" altLang="ko-KR" dirty="0"/>
              <a:t>(</a:t>
            </a:r>
            <a:r>
              <a:rPr lang="ko-KR" altLang="en-US" dirty="0"/>
              <a:t>주변 이웃의 구조 유사성</a:t>
            </a:r>
            <a:r>
              <a:rPr lang="en-US" altLang="ko-KR" dirty="0"/>
              <a:t>)</a:t>
            </a:r>
            <a:r>
              <a:rPr lang="ko-KR" altLang="en-US" dirty="0"/>
              <a:t>을 측정하여 </a:t>
            </a:r>
            <a:r>
              <a:rPr lang="en-US" altLang="ko-KR" dirty="0"/>
              <a:t>semantic changes over time</a:t>
            </a:r>
            <a:r>
              <a:rPr lang="ko-KR" altLang="en-US" dirty="0"/>
              <a:t>을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86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311BB-0222-C94D-9C59-5564647C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Dynamic keyword graph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8D597-A655-9745-B3AF-402FD708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C</a:t>
            </a:r>
            <a:r>
              <a:rPr lang="en-US" altLang="ko-KR" sz="2400" b="1" smtClean="0">
                <a:solidFill>
                  <a:srgbClr val="FF0000"/>
                </a:solidFill>
              </a:rPr>
              <a:t>onfiguration similarity</a:t>
            </a:r>
          </a:p>
          <a:p>
            <a:pPr marL="274320" lvl="1" indent="0">
              <a:buNone/>
            </a:pPr>
            <a:r>
              <a:rPr lang="en-US" altLang="ko-KR" sz="2200" smtClean="0"/>
              <a:t>: </a:t>
            </a:r>
            <a:r>
              <a:rPr lang="ko-KR" altLang="en-US" sz="2200" smtClean="0"/>
              <a:t>각각의 </a:t>
            </a:r>
            <a:r>
              <a:rPr lang="en-US" altLang="ko-KR" sz="2200" smtClean="0"/>
              <a:t>time window</a:t>
            </a:r>
            <a:r>
              <a:rPr lang="ko-KR" altLang="en-US" sz="2200" smtClean="0"/>
              <a:t>마다</a:t>
            </a:r>
            <a:r>
              <a:rPr lang="en-US" altLang="ko-KR" sz="2200" smtClean="0"/>
              <a:t>, </a:t>
            </a:r>
            <a:r>
              <a:rPr lang="ko-KR" altLang="en-US" sz="2200" smtClean="0"/>
              <a:t>단어와 주변 단어 사이는 </a:t>
            </a:r>
            <a:r>
              <a:rPr lang="en-US" altLang="ko-KR" sz="2200" smtClean="0"/>
              <a:t>similarity vector</a:t>
            </a:r>
            <a:r>
              <a:rPr lang="ko-KR" altLang="en-US" sz="2200" smtClean="0"/>
              <a:t>를 구성한다</a:t>
            </a:r>
            <a:r>
              <a:rPr lang="en-US" altLang="ko-KR" sz="2200" smtClean="0"/>
              <a:t>.  </a:t>
            </a:r>
            <a:r>
              <a:rPr lang="ko-KR" altLang="en-US" sz="2200" smtClean="0"/>
              <a:t>두 기간 사이 </a:t>
            </a:r>
            <a:r>
              <a:rPr lang="ko-KR" altLang="en-US" sz="2200" smtClean="0"/>
              <a:t>코사인 유사도 </a:t>
            </a:r>
            <a:r>
              <a:rPr lang="en-US" altLang="ko-KR" sz="2200" smtClean="0"/>
              <a:t>semantic</a:t>
            </a:r>
            <a:r>
              <a:rPr lang="ko-KR" altLang="en-US" sz="2200" smtClean="0"/>
              <a:t>의 변화를 의미한다</a:t>
            </a:r>
            <a:r>
              <a:rPr lang="en-US" altLang="ko-KR" sz="2200" smtClean="0"/>
              <a:t>.</a:t>
            </a:r>
            <a:endParaRPr lang="en-US" altLang="ko-KR" sz="2200" dirty="0"/>
          </a:p>
          <a:p>
            <a:r>
              <a:rPr lang="en-US" altLang="ko-KR" smtClean="0"/>
              <a:t>The word graph also changes over time</a:t>
            </a:r>
            <a:endParaRPr lang="en-US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E6EC9476-E365-ED4B-89C2-BE701BFA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129" y="3809309"/>
            <a:ext cx="6587742" cy="2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98219-13ED-2440-810D-FF6117C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Dynamic keyword graph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7417C-5FB2-884E-B0DF-40ECBF51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 smtClean="0"/>
              <a:t>정적인 </a:t>
            </a:r>
            <a:r>
              <a:rPr lang="ko-KR" altLang="en-US" dirty="0"/>
              <a:t>그래프를 가정하고 있기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smtClean="0"/>
              <a:t> </a:t>
            </a:r>
            <a:r>
              <a:rPr lang="en-US" altLang="ko-KR" smtClean="0"/>
              <a:t>top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/>
              <a:t>keywords</a:t>
            </a:r>
            <a:r>
              <a:rPr lang="ko-KR" altLang="en-US" smtClean="0"/>
              <a:t>을</a:t>
            </a:r>
            <a:r>
              <a:rPr lang="en-US" altLang="ko-KR" smtClean="0"/>
              <a:t> dynamic keyword generation</a:t>
            </a:r>
            <a:r>
              <a:rPr lang="ko-KR" altLang="en-US" smtClean="0"/>
              <a:t>을 위해서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각각의 단어에 대해 이웃단어의 집합을 고정시킨다</a:t>
            </a:r>
            <a:r>
              <a:rPr lang="en-US" altLang="ko-KR" smtClean="0"/>
              <a:t>.</a:t>
            </a:r>
            <a:endParaRPr lang="en-US" altLang="ko-KR" smtClean="0"/>
          </a:p>
          <a:p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4" y="4456103"/>
            <a:ext cx="7619868" cy="162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4504" y="5926829"/>
            <a:ext cx="791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</a:t>
            </a:r>
            <a:r>
              <a:rPr lang="en-US" smtClean="0"/>
              <a:t>no </a:t>
            </a:r>
            <a:r>
              <a:rPr lang="en-US"/>
              <a:t>edge between word </a:t>
            </a:r>
            <a:r>
              <a:rPr lang="en-US" b="1"/>
              <a:t>w</a:t>
            </a:r>
            <a:r>
              <a:rPr lang="en-US"/>
              <a:t> and </a:t>
            </a:r>
            <a:r>
              <a:rPr lang="en-US" b="1"/>
              <a:t>k</a:t>
            </a:r>
            <a:r>
              <a:rPr lang="en-US"/>
              <a:t>, the edge weight sim(w,k) </a:t>
            </a:r>
            <a:r>
              <a:rPr lang="en-US"/>
              <a:t>= </a:t>
            </a:r>
            <a:r>
              <a:rPr lang="en-US" smtClean="0"/>
              <a:t>0 </a:t>
            </a:r>
            <a:br>
              <a:rPr lang="en-US" smtClean="0"/>
            </a:br>
            <a:r>
              <a:rPr lang="en-US"/>
              <a:t>* </a:t>
            </a:r>
            <a:r>
              <a:rPr lang="en-US" b="1" smtClean="0"/>
              <a:t>m</a:t>
            </a:r>
            <a:r>
              <a:rPr lang="en-US" smtClean="0"/>
              <a:t> </a:t>
            </a:r>
            <a:r>
              <a:rPr lang="en-US"/>
              <a:t>is the number of words in </a:t>
            </a:r>
            <a:r>
              <a:rPr lang="en-US"/>
              <a:t>keyword </a:t>
            </a:r>
            <a:r>
              <a:rPr lang="en-US" smtClean="0"/>
              <a:t>set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39F0D-6668-394E-8700-963E7AF9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x-none" dirty="0"/>
              <a:t>Configuration similarity</a:t>
            </a:r>
            <a:r>
              <a:rPr lang="ko-KR" altLang="en-US" dirty="0"/>
              <a:t>는 두개의 </a:t>
            </a:r>
            <a:r>
              <a:rPr lang="en-US" altLang="ko-KR" dirty="0"/>
              <a:t>vector</a:t>
            </a:r>
            <a:r>
              <a:rPr lang="ko-KR" altLang="en-US" dirty="0"/>
              <a:t>사이의 코사인 </a:t>
            </a:r>
            <a:r>
              <a:rPr lang="ko-KR" altLang="en-US" dirty="0" err="1"/>
              <a:t>유사도로</a:t>
            </a:r>
            <a:r>
              <a:rPr lang="ko-KR" altLang="en-US" dirty="0"/>
              <a:t> 계산된다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  <a:p>
            <a:r>
              <a:rPr lang="ko-KR" altLang="en-US" dirty="0"/>
              <a:t>새롭게 출현한 단어의 대해서는 </a:t>
            </a:r>
            <a:r>
              <a:rPr lang="en-US" altLang="ko-KR" dirty="0"/>
              <a:t>top-ranked word</a:t>
            </a:r>
            <a:r>
              <a:rPr lang="ko-KR" altLang="en-US" dirty="0"/>
              <a:t>에 대한 </a:t>
            </a:r>
            <a:r>
              <a:rPr lang="en-US" altLang="ko-KR" dirty="0"/>
              <a:t>re-rank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사용후</a:t>
            </a:r>
            <a:r>
              <a:rPr lang="ko-KR" altLang="en-US" dirty="0"/>
              <a:t> </a:t>
            </a:r>
            <a:r>
              <a:rPr lang="en-US" altLang="ko-KR" dirty="0"/>
              <a:t>keyword set</a:t>
            </a:r>
            <a:r>
              <a:rPr lang="ko-KR" altLang="en-US" dirty="0"/>
              <a:t>에 추가</a:t>
            </a:r>
            <a:endParaRPr lang="x-none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sz="1600" dirty="0"/>
              <a:t>Ranking position = Preference of words with dissimilar neighbors * ranking position comparison</a:t>
            </a:r>
            <a:endParaRPr lang="en-US" altLang="ko-KR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A03AC7-8ADC-0340-9807-54F63C620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413" y="4692902"/>
            <a:ext cx="7111406" cy="1822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41CABB-7CF2-C746-9DB3-C3A08964E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684" y="2729893"/>
            <a:ext cx="4342739" cy="474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897464-A035-5045-9A22-657EB7105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684" y="4315317"/>
            <a:ext cx="5061586" cy="6418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A3A3538-20F5-9C4C-BF02-795806E4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Dynamic keyword graph</a:t>
            </a:r>
            <a:endParaRPr lang="x-none" dirty="0"/>
          </a:p>
        </p:txBody>
      </p:sp>
      <p:sp>
        <p:nvSpPr>
          <p:cNvPr id="15" name="타원 14"/>
          <p:cNvSpPr/>
          <p:nvPr/>
        </p:nvSpPr>
        <p:spPr>
          <a:xfrm>
            <a:off x="7321776" y="5428612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317819" y="5604001"/>
            <a:ext cx="811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75" y="5150756"/>
            <a:ext cx="2830300" cy="78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90917" y="5911579"/>
            <a:ext cx="3711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Co-occurrence extent of the fixed set </a:t>
            </a:r>
            <a:br>
              <a:rPr lang="en-US" sz="1600" smtClean="0"/>
            </a:br>
            <a:r>
              <a:rPr lang="en-US" sz="1600" smtClean="0"/>
              <a:t>of neighbors over all the neighbors</a:t>
            </a:r>
            <a:endParaRPr lang="en-US" sz="1600"/>
          </a:p>
        </p:txBody>
      </p:sp>
      <p:sp>
        <p:nvSpPr>
          <p:cNvPr id="19" name="타원 18"/>
          <p:cNvSpPr/>
          <p:nvPr/>
        </p:nvSpPr>
        <p:spPr>
          <a:xfrm>
            <a:off x="1428975" y="5445828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꺾인 연결선 10"/>
          <p:cNvCxnSpPr>
            <a:stCxn id="15" idx="0"/>
          </p:cNvCxnSpPr>
          <p:nvPr/>
        </p:nvCxnSpPr>
        <p:spPr>
          <a:xfrm rot="16200000" flipV="1">
            <a:off x="4866140" y="2474954"/>
            <a:ext cx="12700" cy="5907316"/>
          </a:xfrm>
          <a:prstGeom prst="bentConnector4">
            <a:avLst>
              <a:gd name="adj1" fmla="val 2657142"/>
              <a:gd name="adj2" fmla="val 996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2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A762D-DF03-004F-B542-F44EAA1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x-none" dirty="0"/>
              <a:t>xperiment 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126E9-B7EF-2346-9D67-9DFE008C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Based on Precision, Recall, F1 measure, the proposed method outperforms all baslines on all three datasets</a:t>
            </a:r>
          </a:p>
          <a:p>
            <a:r>
              <a:rPr lang="ko-KR" altLang="en-US" smtClean="0"/>
              <a:t>라벨 추론의 과정</a:t>
            </a:r>
            <a:r>
              <a:rPr lang="en-US" altLang="ko-KR" smtClean="0"/>
              <a:t>(maximization step)</a:t>
            </a:r>
            <a:r>
              <a:rPr lang="ko-KR" altLang="en-US" smtClean="0"/>
              <a:t>은 모델 성능향상에 도움을 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모든 데이터를 고려하지 않기에</a:t>
            </a:r>
            <a:r>
              <a:rPr lang="en-US" altLang="ko-KR"/>
              <a:t> </a:t>
            </a:r>
            <a:r>
              <a:rPr lang="en-US" altLang="ko-KR" smtClean="0"/>
              <a:t>precision</a:t>
            </a:r>
            <a:r>
              <a:rPr lang="ko-KR" altLang="en-US" smtClean="0"/>
              <a:t>과 </a:t>
            </a:r>
            <a:r>
              <a:rPr lang="en-US" altLang="ko-KR" smtClean="0"/>
              <a:t>recall</a:t>
            </a:r>
            <a:r>
              <a:rPr lang="ko-KR" altLang="en-US" smtClean="0"/>
              <a:t>이 편향적이지 않으며</a:t>
            </a:r>
            <a:r>
              <a:rPr lang="en-US" altLang="ko-KR" smtClean="0"/>
              <a:t>, </a:t>
            </a:r>
            <a:r>
              <a:rPr lang="en-US" altLang="ko-KR" smtClean="0"/>
              <a:t>wordload</a:t>
            </a:r>
            <a:r>
              <a:rPr lang="ko-KR" altLang="en-US" smtClean="0"/>
              <a:t>에 민감하게 성능이 변하지 않는다</a:t>
            </a:r>
            <a:r>
              <a:rPr lang="en-US" altLang="ko-KR" smtClean="0"/>
              <a:t>.</a:t>
            </a:r>
            <a:endParaRPr lang="x-none" dirty="0"/>
          </a:p>
          <a:p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0857" y="4083011"/>
            <a:ext cx="10560061" cy="2694607"/>
            <a:chOff x="870856" y="3535073"/>
            <a:chExt cx="10560061" cy="2694607"/>
          </a:xfrm>
        </p:grpSpPr>
        <p:grpSp>
          <p:nvGrpSpPr>
            <p:cNvPr id="4" name="그룹 3"/>
            <p:cNvGrpSpPr/>
            <p:nvPr/>
          </p:nvGrpSpPr>
          <p:grpSpPr>
            <a:xfrm>
              <a:off x="870856" y="3535073"/>
              <a:ext cx="10560061" cy="2209066"/>
              <a:chOff x="2440668" y="3926114"/>
              <a:chExt cx="7600950" cy="162877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041" b="35659"/>
              <a:stretch/>
            </p:blipFill>
            <p:spPr bwMode="auto">
              <a:xfrm>
                <a:off x="4974318" y="3993016"/>
                <a:ext cx="2533650" cy="14949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851"/>
              <a:stretch/>
            </p:blipFill>
            <p:spPr bwMode="auto">
              <a:xfrm>
                <a:off x="2440668" y="3993016"/>
                <a:ext cx="2533650" cy="1388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988"/>
              <a:stretch/>
            </p:blipFill>
            <p:spPr bwMode="auto">
              <a:xfrm>
                <a:off x="7507968" y="3926114"/>
                <a:ext cx="2533650" cy="1628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5678541"/>
              <a:ext cx="9427997" cy="551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197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x-none" dirty="0"/>
              <a:t>Semi-Supervised </a:t>
            </a:r>
            <a:r>
              <a:rPr lang="x-none" b="1" dirty="0"/>
              <a:t>Expectation</a:t>
            </a:r>
            <a:r>
              <a:rPr lang="x-none" dirty="0"/>
              <a:t> and </a:t>
            </a:r>
            <a:r>
              <a:rPr lang="en-US" b="1" dirty="0"/>
              <a:t>Maximization</a:t>
            </a:r>
            <a:r>
              <a:rPr lang="en-US" dirty="0"/>
              <a:t> mechanism</a:t>
            </a:r>
          </a:p>
          <a:p>
            <a:endParaRPr lang="en-US" dirty="0"/>
          </a:p>
          <a:p>
            <a:r>
              <a:rPr lang="en-US" dirty="0"/>
              <a:t>Leverage </a:t>
            </a:r>
            <a:r>
              <a:rPr lang="en-US" b="1" dirty="0"/>
              <a:t>word properties</a:t>
            </a:r>
          </a:p>
          <a:p>
            <a:endParaRPr lang="en-US" dirty="0"/>
          </a:p>
          <a:p>
            <a:r>
              <a:rPr lang="en-US" dirty="0"/>
              <a:t>Consider word graph changing over time, </a:t>
            </a:r>
            <a:r>
              <a:rPr lang="en-US" b="1" dirty="0"/>
              <a:t>new keywords with few overlap</a:t>
            </a:r>
          </a:p>
          <a:p>
            <a:endParaRPr lang="en-US" dirty="0"/>
          </a:p>
          <a:p>
            <a:r>
              <a:rPr lang="en-US" dirty="0"/>
              <a:t>Outperforms state-of-the-art method on </a:t>
            </a:r>
            <a:r>
              <a:rPr lang="en-US" b="1" dirty="0"/>
              <a:t>tweet identification </a:t>
            </a:r>
            <a:r>
              <a:rPr lang="en-US" dirty="0"/>
              <a:t>and </a:t>
            </a:r>
            <a:r>
              <a:rPr lang="en-US" b="1" dirty="0"/>
              <a:t>keywords generation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Short &amp; Noisy -&gt; Complete set of event related data</a:t>
            </a:r>
            <a:r>
              <a:rPr lang="ko-KR" altLang="en-US" dirty="0"/>
              <a:t>는 </a:t>
            </a:r>
            <a:r>
              <a:rPr lang="en-US" altLang="ko-KR" dirty="0"/>
              <a:t>Challenging</a:t>
            </a:r>
            <a:r>
              <a:rPr lang="ko-KR" altLang="en-US" dirty="0"/>
              <a:t>한 </a:t>
            </a:r>
            <a:r>
              <a:rPr lang="en-US" altLang="ko-KR" dirty="0"/>
              <a:t>issue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 </a:t>
            </a:r>
            <a:r>
              <a:rPr lang="ko-KR" altLang="en-US" dirty="0"/>
              <a:t>측면에서 </a:t>
            </a:r>
            <a:r>
              <a:rPr lang="en-US" altLang="ko-KR" dirty="0"/>
              <a:t>high quality event-related tweet</a:t>
            </a:r>
            <a:r>
              <a:rPr lang="ko-KR" altLang="en-US" dirty="0"/>
              <a:t>을 얻기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/>
              <a:t>Semi-supervised method</a:t>
            </a:r>
            <a:r>
              <a:rPr lang="ko-KR" altLang="en-US" dirty="0"/>
              <a:t>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Dynamically updating keywords along the event evolvement</a:t>
            </a:r>
          </a:p>
          <a:p>
            <a:endParaRPr lang="en-US" altLang="ko-KR" dirty="0"/>
          </a:p>
          <a:p>
            <a:r>
              <a:rPr lang="en-US" altLang="ko-KR" dirty="0"/>
              <a:t>10% outperformance in terms of F1 measure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ED78F-591C-0D48-BAF9-7BD471F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Previous time window</a:t>
            </a:r>
            <a:r>
              <a:rPr lang="ko-KR" altLang="en-US" dirty="0"/>
              <a:t>에서 정의한 </a:t>
            </a:r>
            <a:r>
              <a:rPr lang="en-US" altLang="ko-KR" dirty="0"/>
              <a:t>keywords</a:t>
            </a:r>
            <a:r>
              <a:rPr lang="ko-KR" altLang="en-US" dirty="0"/>
              <a:t> 포함하는</a:t>
            </a:r>
            <a:r>
              <a:rPr lang="en-US" altLang="ko-KR" dirty="0"/>
              <a:t> candidate tweets </a:t>
            </a:r>
            <a:r>
              <a:rPr lang="ko-KR" altLang="en-US" dirty="0"/>
              <a:t>수집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Identifier</a:t>
            </a:r>
            <a:r>
              <a:rPr lang="ko-KR" altLang="en-US" dirty="0"/>
              <a:t> 통해 관심있는 이벤트와 관련된 </a:t>
            </a:r>
            <a:r>
              <a:rPr lang="en-US" altLang="ko-KR" dirty="0"/>
              <a:t>tweets set</a:t>
            </a:r>
            <a:r>
              <a:rPr lang="ko-KR" altLang="en-US" dirty="0"/>
              <a:t>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Challenging Issues</a:t>
            </a:r>
          </a:p>
          <a:p>
            <a:pPr lvl="1">
              <a:buFontTx/>
              <a:buChar char="-"/>
            </a:pPr>
            <a:r>
              <a:rPr lang="en-US" altLang="ko-KR" smtClean="0"/>
              <a:t>Dynamic Keyword </a:t>
            </a:r>
            <a:r>
              <a:rPr lang="en-US" altLang="ko-KR" dirty="0"/>
              <a:t>generation (</a:t>
            </a:r>
            <a:r>
              <a:rPr lang="ko-KR" altLang="en-US" dirty="0"/>
              <a:t>이벤트는 시간에 따라 </a:t>
            </a:r>
            <a:r>
              <a:rPr lang="en-US" altLang="ko-KR" dirty="0"/>
              <a:t>develop &amp; </a:t>
            </a:r>
            <a:r>
              <a:rPr lang="ko-KR" altLang="en-US" dirty="0"/>
              <a:t>각 이벤트는 고유한 특성을 지님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이벤트 관련 </a:t>
            </a:r>
            <a:r>
              <a:rPr lang="ko-KR" altLang="en-US"/>
              <a:t>트윗을 </a:t>
            </a:r>
            <a:r>
              <a:rPr lang="en-US" altLang="ko-KR" smtClean="0"/>
              <a:t>identification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How to deal with?...</a:t>
            </a:r>
          </a:p>
          <a:p>
            <a:pPr lvl="1">
              <a:buFontTx/>
              <a:buChar char="-"/>
            </a:pPr>
            <a:r>
              <a:rPr lang="en-US" altLang="ko-KR" dirty="0"/>
              <a:t>Properties of event representative words (word importance score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/>
              <a:t>Word </a:t>
            </a:r>
            <a:r>
              <a:rPr lang="en-US" altLang="ko-KR" smtClean="0"/>
              <a:t>importance info</a:t>
            </a:r>
            <a:r>
              <a:rPr lang="ko-KR" altLang="en-US" smtClean="0"/>
              <a:t>와 </a:t>
            </a:r>
            <a:r>
              <a:rPr lang="en-US" altLang="ko-KR" dirty="0"/>
              <a:t>Labeled tweets</a:t>
            </a:r>
            <a:r>
              <a:rPr lang="ko-KR" altLang="en-US" dirty="0"/>
              <a:t>을 동시에 활용해서 </a:t>
            </a:r>
            <a:r>
              <a:rPr lang="en-US" altLang="ko-KR" dirty="0"/>
              <a:t>classification</a:t>
            </a:r>
          </a:p>
          <a:p>
            <a:pPr lvl="1">
              <a:buFontTx/>
              <a:buChar char="-"/>
            </a:pPr>
            <a:endParaRPr lang="x-none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3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EA6E2-01E3-364C-BF97-4106596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B9F87-2422-7340-8F3D-629C7390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x-none" sz="2400" dirty="0"/>
              <a:t>Novel dynamic keyword generation based on changing word </a:t>
            </a:r>
            <a:r>
              <a:rPr lang="en-US" sz="2400" dirty="0"/>
              <a:t>importance which consider </a:t>
            </a:r>
            <a:r>
              <a:rPr lang="en-US" sz="2400" dirty="0">
                <a:solidFill>
                  <a:srgbClr val="FF0000"/>
                </a:solidFill>
              </a:rPr>
              <a:t>configuration similarity</a:t>
            </a:r>
          </a:p>
          <a:p>
            <a:endParaRPr lang="en-US" sz="2400" dirty="0"/>
          </a:p>
          <a:p>
            <a:r>
              <a:rPr lang="en-US" sz="2400" dirty="0"/>
              <a:t>Effective </a:t>
            </a:r>
            <a:r>
              <a:rPr lang="en-US" sz="2400" dirty="0">
                <a:solidFill>
                  <a:srgbClr val="FF0000"/>
                </a:solidFill>
              </a:rPr>
              <a:t>semi-supervised</a:t>
            </a:r>
            <a:r>
              <a:rPr lang="en-US" sz="2400" dirty="0"/>
              <a:t> solution based on expectation and maximization</a:t>
            </a:r>
          </a:p>
          <a:p>
            <a:endParaRPr lang="en-US" sz="2400" dirty="0"/>
          </a:p>
          <a:p>
            <a:r>
              <a:rPr lang="en-US" sz="2400" dirty="0"/>
              <a:t>Real-word data evaluation (10% F1 measure outperformance) </a:t>
            </a:r>
            <a:endParaRPr lang="x-none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E524C-3104-4544-AB54-E99E142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The proposed method: </a:t>
            </a:r>
            <a:r>
              <a:rPr lang="en-US" dirty="0" err="1"/>
              <a:t>ssem</a:t>
            </a:r>
            <a:endParaRPr lang="x-non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0351B26-BAE8-724C-A10E-E71114F0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941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2167" y="4659164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w.r.t single word&amp;</a:t>
            </a:r>
          </a:p>
          <a:p>
            <a:r>
              <a:rPr lang="en-US" sz="1100" smtClean="0"/>
              <a:t>Co-occurrence property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929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1F181-957F-2847-82AD-8AB67AC2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x-none" dirty="0"/>
              <a:t>xpectation maximization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7EE58-8B6D-614C-BA15-27F860A4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x-none" dirty="0"/>
              <a:t>Incremental clustering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x-none" dirty="0"/>
              <a:t>Randomly selected </a:t>
            </a:r>
            <a:r>
              <a:rPr lang="x-none" dirty="0">
                <a:solidFill>
                  <a:srgbClr val="FF0000"/>
                </a:solidFill>
              </a:rPr>
              <a:t>2</a:t>
            </a:r>
            <a:r>
              <a:rPr lang="x-none" dirty="0"/>
              <a:t> clusters:</a:t>
            </a:r>
            <a:r>
              <a:rPr lang="ko-KR" altLang="en-US" dirty="0"/>
              <a:t> </a:t>
            </a:r>
            <a:r>
              <a:rPr lang="en-US" altLang="ko-KR" dirty="0"/>
              <a:t>most and least representative keywords set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b="1" dirty="0"/>
              <a:t>Expectation</a:t>
            </a:r>
            <a:r>
              <a:rPr lang="en-US" dirty="0"/>
              <a:t>: I</a:t>
            </a:r>
            <a:r>
              <a:rPr lang="x-none" dirty="0"/>
              <a:t>nitial training data(defined clusters) and obtain </a:t>
            </a:r>
            <a:r>
              <a:rPr lang="x-none"/>
              <a:t>temporal </a:t>
            </a:r>
            <a:r>
              <a:rPr lang="en-US" smtClean="0"/>
              <a:t> </a:t>
            </a:r>
            <a:r>
              <a:rPr lang="x-none" smtClean="0"/>
              <a:t>labels</a:t>
            </a:r>
            <a:endParaRPr lang="x-none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x-none" b="1" dirty="0">
                <a:solidFill>
                  <a:srgbClr val="FF0000"/>
                </a:solidFill>
              </a:rPr>
              <a:t>Maximization</a:t>
            </a:r>
            <a:r>
              <a:rPr lang="x-none" dirty="0"/>
              <a:t>: </a:t>
            </a:r>
            <a:r>
              <a:rPr lang="en-US" dirty="0"/>
              <a:t>M</a:t>
            </a:r>
            <a:r>
              <a:rPr lang="en-US" altLang="ko-KR" dirty="0"/>
              <a:t>aximize </a:t>
            </a:r>
            <a:r>
              <a:rPr lang="en-US" altLang="ko-KR" i="1" u="sng" dirty="0"/>
              <a:t>sentence importance score</a:t>
            </a:r>
            <a:r>
              <a:rPr lang="en-US" altLang="ko-KR" dirty="0"/>
              <a:t> by adjusting tweets labels which determine the</a:t>
            </a:r>
            <a:r>
              <a:rPr lang="ko-KR" altLang="en-US" dirty="0"/>
              <a:t> </a:t>
            </a:r>
            <a:r>
              <a:rPr lang="en-US" altLang="ko-KR" i="1" u="sng" dirty="0"/>
              <a:t>word importance score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A0FAFC-3B3D-2644-A252-B2176639C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475" y="4757706"/>
            <a:ext cx="5279204" cy="149834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3904E2F1-A409-AE4C-906E-65CBF7C5FB9A}"/>
              </a:ext>
            </a:extLst>
          </p:cNvPr>
          <p:cNvSpPr/>
          <p:nvPr/>
        </p:nvSpPr>
        <p:spPr>
          <a:xfrm>
            <a:off x="6949885" y="5248084"/>
            <a:ext cx="862642" cy="51758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0F3810-2597-EF4F-AF3A-89E24DDB90A4}"/>
              </a:ext>
            </a:extLst>
          </p:cNvPr>
          <p:cNvSpPr txBox="1"/>
          <p:nvPr/>
        </p:nvSpPr>
        <p:spPr>
          <a:xfrm>
            <a:off x="8432441" y="5091377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/>
              <a:t>OBJECTIVE </a:t>
            </a:r>
          </a:p>
          <a:p>
            <a:r>
              <a:rPr lang="x-none" sz="2400" b="1" dirty="0"/>
              <a:t>FUNCTION</a:t>
            </a:r>
          </a:p>
        </p:txBody>
      </p:sp>
      <p:sp>
        <p:nvSpPr>
          <p:cNvPr id="4" name="위로 구부러진 화살표 3"/>
          <p:cNvSpPr/>
          <p:nvPr/>
        </p:nvSpPr>
        <p:spPr>
          <a:xfrm rot="16011701">
            <a:off x="10721721" y="3693426"/>
            <a:ext cx="971550" cy="698991"/>
          </a:xfrm>
          <a:prstGeom prst="curvedUpArrow">
            <a:avLst>
              <a:gd name="adj1" fmla="val 13519"/>
              <a:gd name="adj2" fmla="val 50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818D3-E053-5245-8740-2474F509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x-none" dirty="0"/>
              <a:t>ord importance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2367C-F033-7344-A56F-A02F73DC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x-none" b="1" dirty="0">
                <a:solidFill>
                  <a:srgbClr val="0070C0"/>
                </a:solidFill>
              </a:rPr>
              <a:t>Word Importance score</a:t>
            </a:r>
            <a:r>
              <a:rPr lang="x-none" dirty="0">
                <a:solidFill>
                  <a:srgbClr val="0070C0"/>
                </a:solidFill>
              </a:rPr>
              <a:t>: consider word properties of itself and co-occuring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Single Word Properties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Relevance * Coverage = Quality Score = </a:t>
            </a:r>
            <a:r>
              <a:rPr lang="en-US" i="1" dirty="0" err="1">
                <a:solidFill>
                  <a:srgbClr val="FF0000"/>
                </a:solidFill>
              </a:rPr>
              <a:t>rs</a:t>
            </a:r>
            <a:r>
              <a:rPr lang="en-US" i="1" dirty="0">
                <a:solidFill>
                  <a:srgbClr val="FF0000"/>
                </a:solidFill>
              </a:rPr>
              <a:t>(w)</a:t>
            </a:r>
          </a:p>
          <a:p>
            <a:pPr marL="0" indent="0">
              <a:buNone/>
            </a:pPr>
            <a:r>
              <a:rPr lang="en-US" b="1" dirty="0"/>
              <a:t>Relevance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x-none" dirty="0"/>
              <a:t>tweet label</a:t>
            </a:r>
            <a:r>
              <a:rPr lang="ko-KR" altLang="en-US" dirty="0"/>
              <a:t>에 </a:t>
            </a:r>
            <a:r>
              <a:rPr lang="en-US" altLang="ko-KR" dirty="0"/>
              <a:t>dependent</a:t>
            </a:r>
            <a:r>
              <a:rPr lang="ko-KR" altLang="en-US" dirty="0"/>
              <a:t>한 특성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b="1" dirty="0"/>
              <a:t>Coverage</a:t>
            </a:r>
            <a:r>
              <a:rPr lang="x-none" dirty="0"/>
              <a:t>: </a:t>
            </a:r>
            <a:r>
              <a:rPr lang="ko-KR" altLang="en-US" dirty="0"/>
              <a:t>특정 </a:t>
            </a:r>
            <a:r>
              <a:rPr lang="en-US" altLang="ko-KR" dirty="0"/>
              <a:t>threshold</a:t>
            </a:r>
            <a:r>
              <a:rPr lang="ko-KR" altLang="en-US"/>
              <a:t>미만의 </a:t>
            </a:r>
            <a:r>
              <a:rPr lang="en-US" altLang="ko-KR" smtClean="0"/>
              <a:t>coverage score</a:t>
            </a:r>
            <a:r>
              <a:rPr lang="ko-KR" altLang="en-US" smtClean="0"/>
              <a:t> </a:t>
            </a:r>
            <a:r>
              <a:rPr lang="ko-KR" altLang="en-US"/>
              <a:t>가지는 </a:t>
            </a:r>
            <a:r>
              <a:rPr lang="ko-KR" altLang="en-US" smtClean="0"/>
              <a:t>단어</a:t>
            </a:r>
            <a:endParaRPr lang="en-US" altLang="ko-KR" dirty="0"/>
          </a:p>
          <a:p>
            <a:pPr marL="0" indent="0">
              <a:buNone/>
            </a:pPr>
            <a:endParaRPr lang="x-none" dirty="0"/>
          </a:p>
          <a:p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CCEEF0-8F39-9445-90D4-7ED5B7FAE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1" y="3543589"/>
            <a:ext cx="6353049" cy="915886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xmlns="" id="{4D1DD57E-D628-B046-B5A9-4D5E6B350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1" y="4817163"/>
            <a:ext cx="3334078" cy="122903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829300" y="3543587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6420757" y="3894362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/>
          <p:cNvCxnSpPr>
            <a:stCxn id="5" idx="6"/>
          </p:cNvCxnSpPr>
          <p:nvPr/>
        </p:nvCxnSpPr>
        <p:spPr>
          <a:xfrm flipV="1">
            <a:off x="6825343" y="3718974"/>
            <a:ext cx="1657350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416800" y="4069749"/>
            <a:ext cx="106589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96993" y="3632752"/>
            <a:ext cx="212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Num. of pos/neg tweets</a:t>
            </a:r>
            <a:br>
              <a:rPr lang="en-US" sz="1400" smtClean="0"/>
            </a:br>
            <a:r>
              <a:rPr lang="en-US" sz="1400" smtClean="0"/>
              <a:t>containing word </a:t>
            </a:r>
            <a:r>
              <a:rPr lang="en-US" sz="1400" b="1" i="1" smtClean="0"/>
              <a:t>w</a:t>
            </a:r>
            <a:endParaRPr lang="en-US" sz="1400" b="1" i="1"/>
          </a:p>
        </p:txBody>
      </p:sp>
      <p:sp>
        <p:nvSpPr>
          <p:cNvPr id="19" name="타원 18"/>
          <p:cNvSpPr/>
          <p:nvPr/>
        </p:nvSpPr>
        <p:spPr>
          <a:xfrm>
            <a:off x="2868839" y="4882240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864882" y="5057627"/>
            <a:ext cx="106589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9970" y="4882240"/>
            <a:ext cx="294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Num. of tweets containing word </a:t>
            </a:r>
            <a:r>
              <a:rPr lang="en-US" sz="1400" b="1" i="1" smtClean="0"/>
              <a:t>w</a:t>
            </a:r>
          </a:p>
          <a:p>
            <a:r>
              <a:rPr lang="en-US" sz="1400" smtClean="0"/>
              <a:t> in current time window</a:t>
            </a:r>
            <a:endParaRPr lang="en-US" sz="1400" b="1" i="1"/>
          </a:p>
        </p:txBody>
      </p:sp>
    </p:spTree>
    <p:extLst>
      <p:ext uri="{BB962C8B-B14F-4D97-AF65-F5344CB8AC3E}">
        <p14:creationId xmlns:p14="http://schemas.microsoft.com/office/powerpoint/2010/main" val="9967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64109-9CDA-0B46-B67F-BAED9C65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x-none" dirty="0"/>
              <a:t>ord importance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FA993-60F9-0B46-8051-0782A4B7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x-none" sz="2400" b="1" dirty="0"/>
              <a:t>Word Co-Occurrence Property</a:t>
            </a:r>
          </a:p>
          <a:p>
            <a:pPr lvl="1"/>
            <a:r>
              <a:rPr lang="x-none" b="1" dirty="0"/>
              <a:t>Node</a:t>
            </a:r>
            <a:r>
              <a:rPr lang="x-none" dirty="0"/>
              <a:t>: word in collected tweet set</a:t>
            </a:r>
          </a:p>
          <a:p>
            <a:pPr lvl="1"/>
            <a:r>
              <a:rPr lang="x-none" b="1" dirty="0"/>
              <a:t>Node Weight</a:t>
            </a:r>
            <a:r>
              <a:rPr lang="x-none" dirty="0"/>
              <a:t>: Quality score of the word(Relevance * Coverage)</a:t>
            </a:r>
          </a:p>
          <a:p>
            <a:pPr lvl="1"/>
            <a:r>
              <a:rPr lang="x-none" b="1" dirty="0"/>
              <a:t>Edge</a:t>
            </a:r>
            <a:r>
              <a:rPr lang="x-none" dirty="0"/>
              <a:t>: </a:t>
            </a:r>
            <a:r>
              <a:rPr lang="ko-KR" altLang="en-US" dirty="0"/>
              <a:t>두개의 노드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가 동시에 </a:t>
            </a:r>
            <a:r>
              <a:rPr lang="en-US" altLang="ko-KR" dirty="0"/>
              <a:t>tweet</a:t>
            </a:r>
            <a:r>
              <a:rPr lang="ko-KR" altLang="en-US" dirty="0"/>
              <a:t>에 출현 시 생성</a:t>
            </a:r>
            <a:endParaRPr lang="en-US" altLang="ko-KR" dirty="0"/>
          </a:p>
          <a:p>
            <a:pPr lvl="1"/>
            <a:r>
              <a:rPr lang="en-US" altLang="ko-KR" b="1" dirty="0"/>
              <a:t>Edge Weight</a:t>
            </a:r>
            <a:r>
              <a:rPr lang="en-US" altLang="ko-KR"/>
              <a:t>: </a:t>
            </a:r>
            <a:r>
              <a:rPr lang="en-US" altLang="ko-KR" smtClean="0"/>
              <a:t>PMI(association) </a:t>
            </a:r>
            <a:r>
              <a:rPr lang="en-US" altLang="ko-KR" dirty="0"/>
              <a:t>between two words = </a:t>
            </a:r>
            <a:r>
              <a:rPr lang="en-US" altLang="ko-KR" i="1" dirty="0">
                <a:solidFill>
                  <a:srgbClr val="FF0000"/>
                </a:solidFill>
              </a:rPr>
              <a:t>sim(w, u)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x-none" dirty="0"/>
          </a:p>
          <a:p>
            <a:pPr marL="457200" indent="-457200">
              <a:buFont typeface="+mj-lt"/>
              <a:buAutoNum type="arabicPeriod" startAt="3"/>
            </a:pPr>
            <a:r>
              <a:rPr lang="x-none" sz="2400" b="1" dirty="0"/>
              <a:t>The word importance Score</a:t>
            </a:r>
            <a:r>
              <a:rPr lang="x-none" dirty="0"/>
              <a:t>:</a:t>
            </a:r>
            <a:r>
              <a:rPr lang="x-none" i="1" dirty="0">
                <a:solidFill>
                  <a:srgbClr val="FF0000"/>
                </a:solidFill>
              </a:rPr>
              <a:t> </a:t>
            </a:r>
            <a:r>
              <a:rPr lang="x-none" sz="2400" b="1" i="1" dirty="0">
                <a:solidFill>
                  <a:srgbClr val="FF0000"/>
                </a:solidFill>
              </a:rPr>
              <a:t>fs(w)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5BBB0D-EFC2-FE42-B46E-EDCCF8CA6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863" y="3985227"/>
            <a:ext cx="5620531" cy="85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A0B698-C631-394B-AC04-FB6271662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863" y="5312228"/>
            <a:ext cx="6555250" cy="85997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427006" y="2216029"/>
            <a:ext cx="4780489" cy="733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Nodes in a graph are influenced by its neighbor nodes -&gt; same in word context</a:t>
            </a:r>
          </a:p>
        </p:txBody>
      </p:sp>
      <p:sp>
        <p:nvSpPr>
          <p:cNvPr id="13" name="타원 12"/>
          <p:cNvSpPr/>
          <p:nvPr/>
        </p:nvSpPr>
        <p:spPr>
          <a:xfrm>
            <a:off x="5099957" y="3980585"/>
            <a:ext cx="996043" cy="350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6096000" y="4155972"/>
            <a:ext cx="1657350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53350" y="4006196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Num. of tweets</a:t>
            </a:r>
            <a:br>
              <a:rPr lang="en-US" sz="1400" smtClean="0"/>
            </a:br>
            <a:r>
              <a:rPr lang="en-US" sz="1400" smtClean="0"/>
              <a:t>containing word </a:t>
            </a:r>
            <a:r>
              <a:rPr lang="en-US" sz="1400" b="1" i="1" smtClean="0"/>
              <a:t>w,v</a:t>
            </a:r>
            <a:endParaRPr lang="en-US" sz="1400" b="1" i="1"/>
          </a:p>
        </p:txBody>
      </p:sp>
    </p:spTree>
    <p:extLst>
      <p:ext uri="{BB962C8B-B14F-4D97-AF65-F5344CB8AC3E}">
        <p14:creationId xmlns:p14="http://schemas.microsoft.com/office/powerpoint/2010/main" val="122397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55D7-DDEC-3E45-8760-7E979E8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eXPECTATION MAXIMIZATION IDENTIFIER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00626884-DA4A-844D-83CC-8224D3A4C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31742" y="2183551"/>
            <a:ext cx="10096506" cy="4274730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4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{AB176F13-62E2-AE4B-83FD-35A640CAE1DA}tf10001070</Template>
  <TotalTime>1175</TotalTime>
  <Words>730</Words>
  <Application>Microsoft Office PowerPoint</Application>
  <PresentationFormat>사용자 지정</PresentationFormat>
  <Paragraphs>121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Wood Type</vt:lpstr>
      <vt:lpstr>Semi-Supervised Event-related Tweet Identification with Dynamic Keyword Generation </vt:lpstr>
      <vt:lpstr>abstract</vt:lpstr>
      <vt:lpstr>INTRODUCTION</vt:lpstr>
      <vt:lpstr> cONTRIBUTIONS</vt:lpstr>
      <vt:lpstr>The proposed method: ssem</vt:lpstr>
      <vt:lpstr>Expectation maximization identifier</vt:lpstr>
      <vt:lpstr>Word importance score</vt:lpstr>
      <vt:lpstr>Word importance score</vt:lpstr>
      <vt:lpstr>eXPECTATION MAXIMIZATION IDENTIFIER</vt:lpstr>
      <vt:lpstr>Sentence importance score</vt:lpstr>
      <vt:lpstr>Determination of changeable tweets</vt:lpstr>
      <vt:lpstr>Dynamic keyword graph</vt:lpstr>
      <vt:lpstr>Dynamic keyword graph</vt:lpstr>
      <vt:lpstr>Dynamic keyword graph</vt:lpstr>
      <vt:lpstr>Dynamic keyword graph</vt:lpstr>
      <vt:lpstr>Experiment -data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Event-related Tweet Identification with Dynamic Keyword Generation </dc:title>
  <dc:creator>KIM MINSEON</dc:creator>
  <cp:lastModifiedBy>admin</cp:lastModifiedBy>
  <cp:revision>56</cp:revision>
  <dcterms:created xsi:type="dcterms:W3CDTF">2021-09-02T16:38:35Z</dcterms:created>
  <dcterms:modified xsi:type="dcterms:W3CDTF">2021-09-17T02:02:50Z</dcterms:modified>
</cp:coreProperties>
</file>