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58" r:id="rId4"/>
    <p:sldId id="277" r:id="rId5"/>
    <p:sldId id="260" r:id="rId6"/>
    <p:sldId id="278" r:id="rId7"/>
    <p:sldId id="263" r:id="rId8"/>
    <p:sldId id="271" r:id="rId9"/>
    <p:sldId id="280" r:id="rId10"/>
    <p:sldId id="281" r:id="rId11"/>
    <p:sldId id="282" r:id="rId12"/>
    <p:sldId id="279" r:id="rId13"/>
    <p:sldId id="285" r:id="rId14"/>
    <p:sldId id="283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65981" autoAdjust="0"/>
  </p:normalViewPr>
  <p:slideViewPr>
    <p:cSldViewPr snapToGrid="0" snapToObjects="1">
      <p:cViewPr varScale="1">
        <p:scale>
          <a:sx n="81" d="100"/>
          <a:sy n="81" d="100"/>
        </p:scale>
        <p:origin x="18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9C30D-E503-4595-B6A8-9920398771AA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866F-0429-46A6-A722-5537597A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오늘 발표한 논문은 </a:t>
            </a:r>
            <a:r>
              <a:rPr lang="en-US" altLang="ko-KR" dirty="0"/>
              <a:t>2018</a:t>
            </a:r>
            <a:r>
              <a:rPr lang="ko-KR" altLang="en-US" dirty="0"/>
              <a:t>년에 발표된 </a:t>
            </a:r>
            <a:r>
              <a:rPr lang="en-US" altLang="ko-KR" dirty="0"/>
              <a:t>in-situ ai</a:t>
            </a:r>
            <a:r>
              <a:rPr lang="ko-KR" altLang="en-US" dirty="0"/>
              <a:t>라는 논문입니다</a:t>
            </a:r>
            <a:r>
              <a:rPr lang="en-US" altLang="ko-KR" dirty="0"/>
              <a:t>.</a:t>
            </a:r>
            <a:r>
              <a:rPr lang="ko-KR" altLang="en-US" dirty="0"/>
              <a:t> 이 논문은 </a:t>
            </a:r>
            <a:r>
              <a:rPr lang="en-US" altLang="ko-KR" dirty="0" err="1"/>
              <a:t>iot</a:t>
            </a:r>
            <a:r>
              <a:rPr lang="ko-KR" altLang="en-US" dirty="0"/>
              <a:t>시스템에서 </a:t>
            </a:r>
            <a:r>
              <a:rPr lang="en-US" altLang="ko-KR" dirty="0"/>
              <a:t>autonomous</a:t>
            </a:r>
            <a:r>
              <a:rPr lang="ko-KR" altLang="en-US" dirty="0"/>
              <a:t>하고 </a:t>
            </a:r>
            <a:r>
              <a:rPr lang="en-US" altLang="ko-KR" dirty="0"/>
              <a:t>incremental</a:t>
            </a:r>
            <a:r>
              <a:rPr lang="ko-KR" altLang="en-US" dirty="0"/>
              <a:t>한 </a:t>
            </a:r>
            <a:r>
              <a:rPr lang="ko-KR" altLang="en-US" dirty="0" err="1"/>
              <a:t>딥러닝을</a:t>
            </a:r>
            <a:r>
              <a:rPr lang="ko-KR" altLang="en-US" dirty="0"/>
              <a:t> 위한 방법론 및 아키텍처를 제안합니다</a:t>
            </a:r>
            <a:r>
              <a:rPr lang="en-US" altLang="ko-KR" dirty="0"/>
              <a:t>.</a:t>
            </a:r>
            <a:r>
              <a:rPr lang="ko-KR" altLang="en-US" dirty="0"/>
              <a:t> 논문이 길어서 최대한 쉽게 설명하려고 노력하였습니다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Co-running </a:t>
            </a:r>
            <a:r>
              <a:rPr lang="en-US" dirty="0" err="1"/>
              <a:t>mode에서는</a:t>
            </a:r>
            <a:r>
              <a:rPr lang="en-US" dirty="0"/>
              <a:t> </a:t>
            </a:r>
            <a:r>
              <a:rPr lang="en-US" dirty="0" err="1"/>
              <a:t>당연하게도</a:t>
            </a:r>
            <a:r>
              <a:rPr lang="en-US" dirty="0"/>
              <a:t> </a:t>
            </a:r>
            <a:r>
              <a:rPr lang="en-US" dirty="0" err="1"/>
              <a:t>두개의</a:t>
            </a:r>
            <a:r>
              <a:rPr 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사이에 간섭이 발생하게 됩니다</a:t>
            </a:r>
            <a:r>
              <a:rPr lang="en-US" altLang="ko-KR" dirty="0"/>
              <a:t>. </a:t>
            </a:r>
            <a:r>
              <a:rPr lang="ko-KR" altLang="en-US" dirty="0"/>
              <a:t>이 경우에는 </a:t>
            </a:r>
            <a:r>
              <a:rPr lang="en-US" altLang="ko-KR" dirty="0"/>
              <a:t>single-running mode</a:t>
            </a:r>
            <a:r>
              <a:rPr lang="ko-KR" altLang="en-US" dirty="0"/>
              <a:t>와 다르게 </a:t>
            </a:r>
            <a:r>
              <a:rPr lang="en-US" altLang="ko-KR" dirty="0" err="1"/>
              <a:t>fpga</a:t>
            </a:r>
            <a:r>
              <a:rPr lang="ko-KR" altLang="en-US" dirty="0" err="1"/>
              <a:t>를</a:t>
            </a:r>
            <a:r>
              <a:rPr lang="ko-KR" altLang="en-US" dirty="0"/>
              <a:t> 채택합니다</a:t>
            </a:r>
            <a:r>
              <a:rPr lang="en-US" altLang="ko-KR" dirty="0"/>
              <a:t>. </a:t>
            </a:r>
            <a:r>
              <a:rPr lang="ko-KR" altLang="en-US" dirty="0"/>
              <a:t>그 이유는 그림 </a:t>
            </a:r>
            <a:r>
              <a:rPr lang="en-US" altLang="ko-KR" dirty="0"/>
              <a:t>16</a:t>
            </a:r>
            <a:r>
              <a:rPr lang="ko-KR" altLang="en-US" dirty="0"/>
              <a:t>에서 설명됩니다</a:t>
            </a:r>
            <a:r>
              <a:rPr lang="en-US" altLang="ko-KR" dirty="0"/>
              <a:t>. </a:t>
            </a:r>
            <a:r>
              <a:rPr lang="en-US" altLang="ko-KR" dirty="0" err="1"/>
              <a:t>Fpga</a:t>
            </a:r>
            <a:r>
              <a:rPr lang="ko-KR" altLang="en-US" dirty="0"/>
              <a:t>는 두가지 </a:t>
            </a:r>
            <a:r>
              <a:rPr lang="en-US" altLang="ko-KR" dirty="0"/>
              <a:t>task</a:t>
            </a:r>
            <a:r>
              <a:rPr lang="ko-KR" altLang="en-US" dirty="0"/>
              <a:t>사이에 </a:t>
            </a:r>
            <a:r>
              <a:rPr lang="en-US" altLang="ko-KR" dirty="0"/>
              <a:t>hardware </a:t>
            </a:r>
            <a:r>
              <a:rPr lang="ko-KR" altLang="en-US" dirty="0"/>
              <a:t>리소스를 분리하여 간섭을 줄일 수 있습니다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inference task</a:t>
            </a:r>
            <a:r>
              <a:rPr lang="ko-KR" altLang="en-US" dirty="0"/>
              <a:t>의 </a:t>
            </a:r>
            <a:r>
              <a:rPr lang="en-US" altLang="ko-KR" dirty="0"/>
              <a:t>time model</a:t>
            </a:r>
            <a:r>
              <a:rPr lang="ko-KR" altLang="en-US" dirty="0"/>
              <a:t>의 시간적 제약을 보장하기 위함과 동시에 에너지 효율성을 위해</a:t>
            </a:r>
            <a:r>
              <a:rPr lang="en-US" altLang="ko-KR" dirty="0"/>
              <a:t> weight sharing </a:t>
            </a:r>
            <a:r>
              <a:rPr lang="ko-KR" altLang="en-US" dirty="0"/>
              <a:t>전략을 채택할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Co-running mode</a:t>
            </a:r>
            <a:r>
              <a:rPr lang="ko-KR" altLang="en-US" dirty="0"/>
              <a:t>에서 </a:t>
            </a:r>
            <a:r>
              <a:rPr lang="en-US" altLang="ko-KR" dirty="0"/>
              <a:t>interference</a:t>
            </a:r>
            <a:r>
              <a:rPr lang="ko-KR" altLang="en-US" dirty="0" err="1"/>
              <a:t>를</a:t>
            </a:r>
            <a:r>
              <a:rPr lang="ko-KR" altLang="en-US" dirty="0"/>
              <a:t> 방지하고 </a:t>
            </a:r>
            <a:r>
              <a:rPr lang="en-US" altLang="ko-KR" dirty="0"/>
              <a:t>dedicated computing resource</a:t>
            </a:r>
            <a:r>
              <a:rPr lang="ko-KR" altLang="en-US" dirty="0" err="1"/>
              <a:t>를</a:t>
            </a:r>
            <a:r>
              <a:rPr lang="ko-KR" altLang="en-US" dirty="0"/>
              <a:t> 보장하기 위해 </a:t>
            </a:r>
            <a:r>
              <a:rPr lang="en-US" altLang="ko-KR" dirty="0"/>
              <a:t>convolution engine</a:t>
            </a:r>
            <a:r>
              <a:rPr lang="ko-KR" altLang="en-US" dirty="0"/>
              <a:t>을 복제하고 각 </a:t>
            </a:r>
            <a:r>
              <a:rPr lang="en-US" altLang="ko-KR" dirty="0"/>
              <a:t>convolution engine</a:t>
            </a:r>
            <a:r>
              <a:rPr lang="ko-KR" altLang="en-US" dirty="0"/>
              <a:t>을 각</a:t>
            </a:r>
            <a:r>
              <a:rPr lang="en-US" altLang="ko-KR" dirty="0"/>
              <a:t> task</a:t>
            </a:r>
            <a:r>
              <a:rPr lang="ko-KR" altLang="en-US" dirty="0"/>
              <a:t>에 할당하는 방식을 채택합니다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 </a:t>
            </a:r>
            <a:r>
              <a:rPr lang="en-US" altLang="ko-KR" dirty="0"/>
              <a:t>17</a:t>
            </a:r>
            <a:r>
              <a:rPr lang="ko-KR" altLang="en-US" dirty="0"/>
              <a:t>에서 </a:t>
            </a:r>
            <a:r>
              <a:rPr lang="ko-KR" altLang="en-US" dirty="0" err="1"/>
              <a:t>볼수있듯이</a:t>
            </a:r>
            <a:r>
              <a:rPr lang="ko-KR" altLang="en-US" dirty="0"/>
              <a:t> </a:t>
            </a:r>
            <a:r>
              <a:rPr lang="en-US" altLang="ko-KR" dirty="0"/>
              <a:t>diagnosis task</a:t>
            </a:r>
            <a:r>
              <a:rPr lang="ko-KR" altLang="en-US" dirty="0"/>
              <a:t>는 </a:t>
            </a:r>
            <a:r>
              <a:rPr lang="en-US" altLang="ko-KR" dirty="0"/>
              <a:t>9</a:t>
            </a:r>
            <a:r>
              <a:rPr lang="ko-KR" altLang="en-US" dirty="0"/>
              <a:t>개의 독립적인 </a:t>
            </a:r>
            <a:r>
              <a:rPr lang="en-US" altLang="ko-KR" dirty="0"/>
              <a:t>input patches</a:t>
            </a:r>
            <a:r>
              <a:rPr lang="ko-KR" altLang="en-US" dirty="0" err="1"/>
              <a:t>를</a:t>
            </a:r>
            <a:r>
              <a:rPr lang="ko-KR" altLang="en-US" dirty="0"/>
              <a:t> 포함하고 있고 각각은 서로 다른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convolution engine</a:t>
            </a:r>
            <a:r>
              <a:rPr lang="ko-KR" altLang="en-US" dirty="0"/>
              <a:t>에 할당된다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비록</a:t>
            </a:r>
            <a:r>
              <a:rPr lang="en-US" altLang="ko-KR" dirty="0"/>
              <a:t>, diagnosis</a:t>
            </a:r>
            <a:r>
              <a:rPr lang="en-US" altLang="ko-KR" baseline="0" dirty="0"/>
              <a:t> task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input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inference task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partition </a:t>
            </a:r>
            <a:r>
              <a:rPr lang="ko-KR" altLang="en-US" baseline="0" dirty="0"/>
              <a:t>이지만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두 가지 </a:t>
            </a:r>
            <a:r>
              <a:rPr lang="en-US" altLang="ko-KR" baseline="0" dirty="0"/>
              <a:t>input </a:t>
            </a:r>
            <a:r>
              <a:rPr lang="ko-KR" altLang="en-US" baseline="0" dirty="0"/>
              <a:t>모두 </a:t>
            </a:r>
            <a:r>
              <a:rPr lang="en-US" altLang="ko-KR" baseline="0" dirty="0"/>
              <a:t>channel</a:t>
            </a:r>
            <a:r>
              <a:rPr lang="ko-KR" altLang="en-US" baseline="0" dirty="0"/>
              <a:t>의 개수는 동일하다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convolution engine</a:t>
            </a:r>
            <a:r>
              <a:rPr lang="ko-KR" altLang="en-US" baseline="0" dirty="0"/>
              <a:t>을 실행하기위해서 동일한 </a:t>
            </a:r>
            <a:r>
              <a:rPr lang="en-US" altLang="ko-KR" baseline="0" dirty="0"/>
              <a:t>unrolling parameter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사용 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하지만 </a:t>
            </a:r>
            <a:r>
              <a:rPr lang="en-US" altLang="ko-KR" baseline="0" dirty="0" err="1"/>
              <a:t>unifrom</a:t>
            </a:r>
            <a:r>
              <a:rPr lang="en-US" altLang="ko-KR" baseline="0" dirty="0"/>
              <a:t> </a:t>
            </a:r>
            <a:r>
              <a:rPr lang="ko-KR" altLang="en-US" baseline="0" dirty="0"/>
              <a:t>한 </a:t>
            </a:r>
            <a:r>
              <a:rPr lang="en-US" altLang="ko-KR" baseline="0" dirty="0"/>
              <a:t>unrolling strategy</a:t>
            </a:r>
            <a:r>
              <a:rPr lang="ko-KR" altLang="en-US" baseline="0" dirty="0"/>
              <a:t>의 경우 두 </a:t>
            </a:r>
            <a:r>
              <a:rPr lang="en-US" altLang="ko-KR" baseline="0" dirty="0"/>
              <a:t>task</a:t>
            </a:r>
            <a:r>
              <a:rPr lang="ko-KR" altLang="en-US" baseline="0" dirty="0"/>
              <a:t>모두에게 동일한 컴퓨팅 리소스를 할당하므로 </a:t>
            </a:r>
            <a:r>
              <a:rPr lang="en-US" altLang="ko-KR" baseline="0" dirty="0"/>
              <a:t>diagnosis task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conv </a:t>
            </a:r>
            <a:r>
              <a:rPr lang="ko-KR" altLang="en-US" baseline="0" dirty="0"/>
              <a:t>엔진의 경우 사이클의 </a:t>
            </a:r>
            <a:r>
              <a:rPr lang="en-US" altLang="ko-KR" baseline="0" dirty="0"/>
              <a:t>75%</a:t>
            </a:r>
            <a:r>
              <a:rPr lang="ko-KR" altLang="en-US" baseline="0" dirty="0"/>
              <a:t>에서 사용되지 않는다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이를 방지하기 위해서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컴퓨팅 리소스를 </a:t>
            </a:r>
            <a:r>
              <a:rPr lang="en-US" altLang="ko-KR" baseline="0" dirty="0"/>
              <a:t>computational load</a:t>
            </a:r>
            <a:r>
              <a:rPr lang="ko-KR" altLang="en-US" baseline="0" dirty="0"/>
              <a:t>에 기반하여 분배해야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그것은</a:t>
            </a:r>
            <a:r>
              <a:rPr lang="en-US" altLang="ko-KR" baseline="0" dirty="0"/>
              <a:t> output feature map size</a:t>
            </a:r>
            <a:r>
              <a:rPr lang="ko-KR" altLang="en-US" baseline="0" dirty="0"/>
              <a:t>에 비례할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그림 </a:t>
            </a:r>
            <a:r>
              <a:rPr lang="en-US" altLang="ko-KR" baseline="0" dirty="0"/>
              <a:t>18</a:t>
            </a:r>
            <a:r>
              <a:rPr lang="ko-KR" altLang="en-US" baseline="0" dirty="0"/>
              <a:t>의 왼쪽에 보면 </a:t>
            </a:r>
            <a:r>
              <a:rPr lang="en-US" altLang="ko-KR" baseline="0" dirty="0"/>
              <a:t>14x14</a:t>
            </a:r>
            <a:r>
              <a:rPr lang="ko-KR" altLang="en-US" baseline="0" dirty="0"/>
              <a:t>개의 </a:t>
            </a:r>
            <a:r>
              <a:rPr lang="en-US" altLang="ko-KR" baseline="0" dirty="0"/>
              <a:t>output </a:t>
            </a:r>
            <a:r>
              <a:rPr lang="ko-KR" altLang="en-US" baseline="0" dirty="0"/>
              <a:t>뉴런을 </a:t>
            </a:r>
            <a:r>
              <a:rPr lang="en-US" altLang="ko-KR" baseline="0" dirty="0"/>
              <a:t>unrolling </a:t>
            </a:r>
            <a:r>
              <a:rPr lang="ko-KR" altLang="en-US" baseline="0" dirty="0" err="1"/>
              <a:t>하는것을</a:t>
            </a:r>
            <a:r>
              <a:rPr lang="ko-KR" altLang="en-US" baseline="0" dirty="0"/>
              <a:t> 알 수 있습니다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하나의 </a:t>
            </a:r>
            <a:r>
              <a:rPr lang="en-US" altLang="ko-KR" baseline="0" dirty="0"/>
              <a:t>process element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kernel weight</a:t>
            </a:r>
            <a:r>
              <a:rPr lang="ko-KR" altLang="en-US" baseline="0" dirty="0"/>
              <a:t>가 나머지 모든 </a:t>
            </a:r>
            <a:r>
              <a:rPr lang="en-US" altLang="ko-KR" baseline="0" dirty="0"/>
              <a:t>process element</a:t>
            </a:r>
            <a:r>
              <a:rPr lang="ko-KR" altLang="en-US" baseline="0" dirty="0"/>
              <a:t>들에게 </a:t>
            </a:r>
            <a:r>
              <a:rPr lang="en-US" altLang="ko-KR" baseline="0" dirty="0"/>
              <a:t>broadcast </a:t>
            </a:r>
            <a:r>
              <a:rPr lang="ko-KR" altLang="en-US" baseline="0" dirty="0"/>
              <a:t>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각각의 </a:t>
            </a:r>
            <a:r>
              <a:rPr lang="en-US" altLang="ko-KR" baseline="0" dirty="0"/>
              <a:t>input</a:t>
            </a:r>
            <a:r>
              <a:rPr lang="ko-KR" altLang="en-US" baseline="0" dirty="0"/>
              <a:t>에 대해서 </a:t>
            </a:r>
            <a:r>
              <a:rPr lang="en-US" altLang="ko-KR" baseline="0" dirty="0"/>
              <a:t>inference task</a:t>
            </a:r>
            <a:r>
              <a:rPr lang="ko-KR" altLang="en-US" baseline="0" dirty="0"/>
              <a:t>의 </a:t>
            </a:r>
            <a:r>
              <a:rPr lang="en-US" altLang="ko-KR" baseline="0" dirty="0"/>
              <a:t>computational load</a:t>
            </a:r>
            <a:r>
              <a:rPr lang="ko-KR" altLang="en-US" baseline="0" dirty="0"/>
              <a:t>가 </a:t>
            </a:r>
            <a:r>
              <a:rPr lang="en-US" altLang="ko-KR" baseline="0" dirty="0"/>
              <a:t>diagnosis task (7x7)</a:t>
            </a:r>
            <a:r>
              <a:rPr lang="ko-KR" altLang="en-US" baseline="0" dirty="0"/>
              <a:t>에 비해서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배 이므로 할당되는 컴퓨팅 리소스 또한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배가 되어야합니다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이를 통해서 두 </a:t>
            </a:r>
            <a:r>
              <a:rPr lang="en-US" altLang="ko-KR" baseline="0" dirty="0"/>
              <a:t>task</a:t>
            </a:r>
            <a:r>
              <a:rPr lang="ko-KR" altLang="en-US" baseline="0" dirty="0"/>
              <a:t>가 동일한 </a:t>
            </a:r>
            <a:r>
              <a:rPr lang="ko-KR" altLang="en-US" baseline="0" dirty="0" err="1"/>
              <a:t>시간내에</a:t>
            </a:r>
            <a:r>
              <a:rPr lang="ko-KR" altLang="en-US" baseline="0" dirty="0"/>
              <a:t> 수행되고 </a:t>
            </a:r>
            <a:r>
              <a:rPr lang="en-US" altLang="ko-KR" baseline="0" dirty="0"/>
              <a:t>idleness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방지합니다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따라서 요약하자면 그림 </a:t>
            </a:r>
            <a:r>
              <a:rPr lang="en-US" altLang="ko-KR" baseline="0" dirty="0"/>
              <a:t>18</a:t>
            </a:r>
            <a:r>
              <a:rPr lang="ko-KR" altLang="en-US" baseline="0" dirty="0"/>
              <a:t>에서 </a:t>
            </a:r>
            <a:r>
              <a:rPr lang="ko-KR" altLang="en-US" baseline="0" dirty="0" err="1"/>
              <a:t>알수</a:t>
            </a:r>
            <a:r>
              <a:rPr lang="ko-KR" altLang="en-US" baseline="0" dirty="0"/>
              <a:t> 있듯이 다른 </a:t>
            </a:r>
            <a:r>
              <a:rPr lang="en-US" altLang="ko-KR" baseline="0" dirty="0"/>
              <a:t>convolution engine</a:t>
            </a:r>
            <a:r>
              <a:rPr lang="ko-KR" altLang="en-US" baseline="0" dirty="0"/>
              <a:t>사이에 </a:t>
            </a:r>
            <a:r>
              <a:rPr lang="en-US" altLang="ko-KR" baseline="0" dirty="0"/>
              <a:t>weight sharing</a:t>
            </a:r>
            <a:r>
              <a:rPr lang="ko-KR" altLang="en-US" baseline="0" dirty="0"/>
              <a:t>과 하나의 </a:t>
            </a:r>
            <a:r>
              <a:rPr lang="en-US" altLang="ko-KR" baseline="0" dirty="0"/>
              <a:t>convolution engine</a:t>
            </a:r>
            <a:r>
              <a:rPr lang="ko-KR" altLang="en-US" baseline="0" dirty="0"/>
              <a:t>사이의 </a:t>
            </a:r>
            <a:r>
              <a:rPr lang="en-US" altLang="ko-KR" baseline="0" dirty="0"/>
              <a:t>weight-sharing </a:t>
            </a:r>
            <a:r>
              <a:rPr lang="ko-KR" altLang="en-US" baseline="0" dirty="0"/>
              <a:t>총 두가지 단계에 걸쳐서 </a:t>
            </a:r>
            <a:r>
              <a:rPr lang="en-US" altLang="ko-KR" baseline="0" dirty="0"/>
              <a:t>weight sharing</a:t>
            </a:r>
            <a:r>
              <a:rPr lang="ko-KR" altLang="en-US" baseline="0" dirty="0"/>
              <a:t>이 일어나고 저자는 이를 </a:t>
            </a:r>
            <a:r>
              <a:rPr lang="en-US" altLang="ko-KR" baseline="0" dirty="0" err="1"/>
              <a:t>wss</a:t>
            </a:r>
            <a:r>
              <a:rPr lang="en-US" altLang="ko-KR" baseline="0" dirty="0"/>
              <a:t>(weight-share-share)</a:t>
            </a:r>
            <a:r>
              <a:rPr lang="ko-KR" altLang="en-US" baseline="0" dirty="0"/>
              <a:t>의 구조라고 칭하였습니다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6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/>
              <a:t>WSS </a:t>
            </a:r>
            <a:r>
              <a:rPr lang="ko-KR" altLang="en-US" dirty="0"/>
              <a:t>그룹사이에는 가중치의 공유를 통해 </a:t>
            </a:r>
            <a:r>
              <a:rPr lang="en-US" altLang="ko-KR" dirty="0"/>
              <a:t>multiple output feature map</a:t>
            </a:r>
            <a:r>
              <a:rPr lang="ko-KR" altLang="en-US" dirty="0"/>
              <a:t>을 </a:t>
            </a:r>
            <a:r>
              <a:rPr lang="ko-KR" altLang="en-US" dirty="0" err="1"/>
              <a:t>벙렬적으로</a:t>
            </a:r>
            <a:r>
              <a:rPr lang="ko-KR" altLang="en-US" dirty="0"/>
              <a:t> 생성할 수 </a:t>
            </a:r>
            <a:r>
              <a:rPr lang="ko-KR" altLang="en-US" dirty="0" err="1"/>
              <a:t>있는반면</a:t>
            </a:r>
            <a:r>
              <a:rPr lang="en-US" altLang="ko-KR" dirty="0"/>
              <a:t>, fully connected layer</a:t>
            </a:r>
            <a:r>
              <a:rPr lang="ko-KR" altLang="en-US" dirty="0"/>
              <a:t>는 각각의 </a:t>
            </a:r>
            <a:r>
              <a:rPr lang="en-US" altLang="ko-KR" dirty="0"/>
              <a:t>output neuron </a:t>
            </a:r>
            <a:r>
              <a:rPr lang="ko-KR" altLang="en-US" dirty="0"/>
              <a:t>이 다른 커널을 가지고 있기때문에 가중치 공유가 불가능하다</a:t>
            </a:r>
            <a:r>
              <a:rPr lang="en-US" altLang="ko-KR" dirty="0"/>
              <a:t>. </a:t>
            </a:r>
            <a:r>
              <a:rPr lang="ko-KR" altLang="en-US" dirty="0"/>
              <a:t>따라서 전체 파이프라인은 </a:t>
            </a:r>
            <a:r>
              <a:rPr lang="en-US" altLang="ko-KR" dirty="0"/>
              <a:t>weight-share share</a:t>
            </a:r>
            <a:r>
              <a:rPr lang="ko-KR" altLang="en-US" dirty="0"/>
              <a:t>과 </a:t>
            </a:r>
            <a:r>
              <a:rPr lang="en-US" altLang="ko-KR" dirty="0"/>
              <a:t>no-weight sharing</a:t>
            </a:r>
            <a:r>
              <a:rPr lang="ko-KR" altLang="en-US" dirty="0"/>
              <a:t> 두가지로 구성이 되고</a:t>
            </a:r>
            <a:r>
              <a:rPr lang="en-US" altLang="ko-KR" dirty="0"/>
              <a:t>,</a:t>
            </a:r>
            <a:r>
              <a:rPr lang="ko-KR" altLang="en-US" dirty="0"/>
              <a:t> 두개는 </a:t>
            </a:r>
            <a:r>
              <a:rPr lang="en-US" altLang="ko-KR" dirty="0"/>
              <a:t>batch processing</a:t>
            </a:r>
            <a:r>
              <a:rPr lang="ko-KR" altLang="en-US" dirty="0"/>
              <a:t>을 통해서 동일한 시간 내에 처리 가능한 </a:t>
            </a:r>
            <a:r>
              <a:rPr lang="en-US" altLang="ko-KR" dirty="0"/>
              <a:t>parallel</a:t>
            </a:r>
            <a:r>
              <a:rPr lang="ko-KR" altLang="en-US" dirty="0"/>
              <a:t>한 파이프라인을 구성하게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제안하는 모델에 대한 </a:t>
            </a:r>
            <a:r>
              <a:rPr lang="en-US" altLang="ko-KR" dirty="0"/>
              <a:t>evaluation</a:t>
            </a:r>
            <a:r>
              <a:rPr lang="ko-KR" altLang="en-US" dirty="0"/>
              <a:t> 부분을 간략하게 설명하겠습니다</a:t>
            </a:r>
            <a:r>
              <a:rPr lang="en-US" altLang="ko-KR" dirty="0"/>
              <a:t>.</a:t>
            </a:r>
            <a:r>
              <a:rPr lang="ko-KR" altLang="en-US" dirty="0"/>
              <a:t> 그림 </a:t>
            </a:r>
            <a:r>
              <a:rPr lang="en-US" altLang="ko-KR" dirty="0"/>
              <a:t>21</a:t>
            </a:r>
            <a:r>
              <a:rPr lang="ko-KR" altLang="en-US" dirty="0"/>
              <a:t>을 보시면</a:t>
            </a:r>
            <a:r>
              <a:rPr lang="en-US" altLang="ko-KR" dirty="0"/>
              <a:t>,</a:t>
            </a:r>
            <a:r>
              <a:rPr lang="ko-KR" altLang="en-US" dirty="0"/>
              <a:t> 먼저 </a:t>
            </a:r>
            <a:r>
              <a:rPr lang="en-US" altLang="ko-KR" dirty="0"/>
              <a:t>single-running mode</a:t>
            </a:r>
            <a:r>
              <a:rPr lang="ko-KR" altLang="en-US" dirty="0"/>
              <a:t>에서 제안하는 </a:t>
            </a:r>
            <a:r>
              <a:rPr lang="en-US" altLang="ko-KR" dirty="0"/>
              <a:t>batch</a:t>
            </a:r>
            <a:r>
              <a:rPr lang="ko-KR" altLang="en-US" dirty="0"/>
              <a:t>기반 처리 방식이 </a:t>
            </a:r>
            <a:r>
              <a:rPr lang="en-US" altLang="ko-KR" dirty="0"/>
              <a:t>non-batching </a:t>
            </a:r>
            <a:r>
              <a:rPr lang="ko-KR" altLang="en-US" dirty="0"/>
              <a:t>방법에 비해 </a:t>
            </a:r>
            <a:r>
              <a:rPr lang="en-US" altLang="ko-KR" dirty="0"/>
              <a:t>3</a:t>
            </a:r>
            <a:r>
              <a:rPr lang="ko-KR" altLang="en-US" dirty="0"/>
              <a:t>배 이상 빠른 처리속도를 보여 주었고 이는 </a:t>
            </a:r>
            <a:r>
              <a:rPr lang="en-US" altLang="ko-KR" dirty="0" err="1"/>
              <a:t>alexnet</a:t>
            </a:r>
            <a:r>
              <a:rPr lang="ko-KR" altLang="en-US" dirty="0"/>
              <a:t>에서 가장 극명하게 드러났습니다</a:t>
            </a:r>
            <a:r>
              <a:rPr lang="en-US" altLang="ko-KR" dirty="0"/>
              <a:t>.</a:t>
            </a:r>
            <a:r>
              <a:rPr lang="ko-KR" altLang="en-US" dirty="0"/>
              <a:t> 또한 제안하는 모델의 성능이 </a:t>
            </a:r>
            <a:r>
              <a:rPr lang="en-US" altLang="ko-KR" dirty="0" err="1"/>
              <a:t>alexnet</a:t>
            </a:r>
            <a:r>
              <a:rPr lang="ko-KR" altLang="en-US" dirty="0"/>
              <a:t>과 </a:t>
            </a:r>
            <a:r>
              <a:rPr lang="en-US" altLang="ko-KR" dirty="0" err="1"/>
              <a:t>vggnet</a:t>
            </a:r>
            <a:r>
              <a:rPr lang="ko-KR" altLang="en-US" dirty="0"/>
              <a:t>에서 둘다 최고의 성능에 근사한 결과 값을 보였습니다</a:t>
            </a:r>
            <a:r>
              <a:rPr lang="en-US" altLang="ko-KR" dirty="0"/>
              <a:t>.</a:t>
            </a:r>
          </a:p>
          <a:p>
            <a:r>
              <a:rPr lang="en-US" dirty="0"/>
              <a:t>Co –running mode</a:t>
            </a:r>
            <a:r>
              <a:rPr lang="ko-KR" altLang="en-US" dirty="0"/>
              <a:t>에서는 </a:t>
            </a:r>
            <a:r>
              <a:rPr lang="en-US" altLang="ko-KR" dirty="0"/>
              <a:t>two-level shared architecture</a:t>
            </a:r>
            <a:r>
              <a:rPr lang="ko-KR" altLang="en-US" dirty="0" err="1"/>
              <a:t>를</a:t>
            </a:r>
            <a:r>
              <a:rPr lang="ko-KR" altLang="en-US" dirty="0"/>
              <a:t> 평가하기 위해</a:t>
            </a:r>
            <a:r>
              <a:rPr lang="en-US" altLang="ko-KR" dirty="0"/>
              <a:t>,</a:t>
            </a:r>
            <a:r>
              <a:rPr lang="ko-KR" altLang="en-US" dirty="0"/>
              <a:t> 모든 </a:t>
            </a:r>
            <a:r>
              <a:rPr lang="en-US" altLang="ko-KR" dirty="0"/>
              <a:t>CONV</a:t>
            </a:r>
            <a:r>
              <a:rPr lang="ko-KR" altLang="en-US" dirty="0"/>
              <a:t> </a:t>
            </a:r>
            <a:r>
              <a:rPr lang="en-US" altLang="ko-KR" dirty="0"/>
              <a:t>layers</a:t>
            </a:r>
            <a:r>
              <a:rPr lang="ko-KR" altLang="en-US" dirty="0"/>
              <a:t>에서 런타임을 비교하였습니다</a:t>
            </a:r>
            <a:r>
              <a:rPr lang="en-US" altLang="ko-KR" dirty="0"/>
              <a:t>.</a:t>
            </a:r>
            <a:r>
              <a:rPr lang="ko-KR" altLang="en-US" dirty="0"/>
              <a:t> 그림 </a:t>
            </a:r>
            <a:r>
              <a:rPr lang="en-US" altLang="ko-KR" dirty="0"/>
              <a:t>22</a:t>
            </a:r>
            <a:r>
              <a:rPr lang="ko-KR" altLang="en-US" dirty="0"/>
              <a:t>이 나타내듯이 모든 경우에 대해서 </a:t>
            </a:r>
            <a:r>
              <a:rPr lang="en-US" altLang="ko-KR" dirty="0" err="1"/>
              <a:t>wss</a:t>
            </a:r>
            <a:r>
              <a:rPr lang="ko-KR" altLang="en-US" dirty="0"/>
              <a:t>방식이  </a:t>
            </a:r>
            <a:r>
              <a:rPr lang="en-US" altLang="ko-KR" dirty="0"/>
              <a:t>weight sharing</a:t>
            </a:r>
            <a:r>
              <a:rPr lang="ko-KR" altLang="en-US" dirty="0"/>
              <a:t>의 최적화에 기반하여 다른 두개 구조에 비해서 뛰어난 성능을 보여주었습니다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그림 </a:t>
            </a:r>
            <a:r>
              <a:rPr lang="en-US" altLang="ko-KR" dirty="0"/>
              <a:t>23</a:t>
            </a:r>
            <a:r>
              <a:rPr lang="ko-KR" altLang="en-US" dirty="0"/>
              <a:t>은 파이프라인 전체적인 성능 즉</a:t>
            </a:r>
            <a:r>
              <a:rPr lang="en-US" altLang="ko-KR" dirty="0"/>
              <a:t>,</a:t>
            </a:r>
            <a:r>
              <a:rPr lang="ko-KR" altLang="en-US" dirty="0"/>
              <a:t> 처리량을 보여줍니다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Nws</a:t>
            </a:r>
            <a:r>
              <a:rPr lang="ko-KR" altLang="en-US" dirty="0"/>
              <a:t>기반 방식은 배치 </a:t>
            </a:r>
            <a:r>
              <a:rPr lang="en-US" altLang="ko-KR" dirty="0"/>
              <a:t>optimization</a:t>
            </a:r>
            <a:r>
              <a:rPr lang="ko-KR" altLang="en-US" dirty="0"/>
              <a:t>이 불가능함으로 </a:t>
            </a:r>
            <a:r>
              <a:rPr lang="en-US" altLang="ko-KR" dirty="0"/>
              <a:t>latency</a:t>
            </a:r>
            <a:r>
              <a:rPr lang="ko-KR" altLang="en-US" dirty="0"/>
              <a:t>에 대한 제한이 좀더 </a:t>
            </a:r>
            <a:r>
              <a:rPr lang="ko-KR" altLang="en-US" dirty="0" err="1"/>
              <a:t>느슨해져도</a:t>
            </a:r>
            <a:r>
              <a:rPr lang="ko-KR" altLang="en-US" dirty="0"/>
              <a:t> 증가하지 못합니다</a:t>
            </a:r>
            <a:r>
              <a:rPr lang="en-US" altLang="ko-KR" dirty="0"/>
              <a:t>.</a:t>
            </a:r>
            <a:r>
              <a:rPr lang="ko-KR" altLang="en-US" dirty="0"/>
              <a:t> 나머지 세 모델은 모두 증가하는 양상을 보이지만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wss-nws</a:t>
            </a:r>
            <a:r>
              <a:rPr lang="ko-KR" altLang="en-US" dirty="0"/>
              <a:t>라는 제안하는 구조에서 가장 높은 </a:t>
            </a:r>
            <a:r>
              <a:rPr lang="en-US" altLang="ko-KR" dirty="0"/>
              <a:t>processing throughput</a:t>
            </a:r>
            <a:r>
              <a:rPr lang="ko-KR" altLang="en-US" dirty="0"/>
              <a:t>을 관찰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그림들은 처음에 </a:t>
            </a:r>
            <a:r>
              <a:rPr lang="en-US" altLang="ko-KR" dirty="0"/>
              <a:t>10</a:t>
            </a:r>
            <a:r>
              <a:rPr lang="ko-KR" altLang="en-US" dirty="0"/>
              <a:t>만개의 데이터부터 </a:t>
            </a:r>
            <a:r>
              <a:rPr lang="en-US" altLang="ko-KR" dirty="0"/>
              <a:t>20</a:t>
            </a:r>
            <a:r>
              <a:rPr lang="ko-KR" altLang="en-US" dirty="0"/>
              <a:t>만개 </a:t>
            </a:r>
            <a:r>
              <a:rPr lang="en-US" altLang="ko-KR" dirty="0"/>
              <a:t>40</a:t>
            </a:r>
            <a:r>
              <a:rPr lang="ko-KR" altLang="en-US" dirty="0"/>
              <a:t>만개 </a:t>
            </a:r>
            <a:r>
              <a:rPr lang="en-US" altLang="ko-KR" dirty="0"/>
              <a:t>80</a:t>
            </a:r>
            <a:r>
              <a:rPr lang="ko-KR" altLang="en-US" dirty="0"/>
              <a:t>만개 </a:t>
            </a:r>
            <a:r>
              <a:rPr lang="en-US" altLang="ko-KR" dirty="0"/>
              <a:t>160</a:t>
            </a:r>
            <a:r>
              <a:rPr lang="ko-KR" altLang="en-US" dirty="0"/>
              <a:t>만개의 데이터를 학습시키면서 나타난 결과들을 요약합니다</a:t>
            </a:r>
            <a:r>
              <a:rPr lang="en-US" altLang="ko-KR" dirty="0"/>
              <a:t>.</a:t>
            </a:r>
            <a:r>
              <a:rPr lang="ko-KR" altLang="en-US" dirty="0"/>
              <a:t> 먼저 제안된 방법은 </a:t>
            </a:r>
            <a:r>
              <a:rPr lang="en-US" altLang="ko-KR" dirty="0"/>
              <a:t>24</a:t>
            </a:r>
            <a:r>
              <a:rPr lang="ko-KR" altLang="en-US" dirty="0" err="1"/>
              <a:t>번그림의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의 구조이고 이는 전이 학습의 </a:t>
            </a:r>
            <a:r>
              <a:rPr lang="en-US" altLang="ko-KR" dirty="0"/>
              <a:t>overhead</a:t>
            </a:r>
            <a:r>
              <a:rPr lang="ko-KR" altLang="en-US" dirty="0" err="1"/>
              <a:t>를</a:t>
            </a:r>
            <a:r>
              <a:rPr lang="ko-KR" altLang="en-US" dirty="0"/>
              <a:t> 줄이기 위해서 </a:t>
            </a:r>
            <a:r>
              <a:rPr lang="en-US" altLang="ko-KR" dirty="0"/>
              <a:t>weight sharing</a:t>
            </a:r>
            <a:r>
              <a:rPr lang="ko-KR" altLang="en-US" dirty="0"/>
              <a:t>기법을 차용합니다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테이블은 우리의 방법이 데이터 이동을 </a:t>
            </a:r>
            <a:r>
              <a:rPr lang="en-US" altLang="ko-KR" dirty="0"/>
              <a:t>120</a:t>
            </a:r>
            <a:r>
              <a:rPr lang="ko-KR" altLang="en-US" dirty="0"/>
              <a:t>만개에 </a:t>
            </a:r>
            <a:r>
              <a:rPr lang="ko-KR" altLang="en-US" dirty="0" err="1"/>
              <a:t>이르렀을때</a:t>
            </a:r>
            <a:r>
              <a:rPr lang="ko-KR" altLang="en-US" dirty="0"/>
              <a:t> </a:t>
            </a:r>
            <a:r>
              <a:rPr lang="en-US" altLang="ko-KR" dirty="0"/>
              <a:t>71%</a:t>
            </a:r>
            <a:r>
              <a:rPr lang="ko-KR" altLang="en-US" dirty="0"/>
              <a:t>나 줄이는 효과를 가져왔다는 것을 보입니다</a:t>
            </a:r>
            <a:r>
              <a:rPr lang="en-US" altLang="ko-KR" dirty="0"/>
              <a:t>.</a:t>
            </a:r>
            <a:r>
              <a:rPr lang="ko-KR" altLang="en-US" dirty="0"/>
              <a:t> 또한 그림 </a:t>
            </a:r>
            <a:r>
              <a:rPr lang="en-US" altLang="ko-KR" dirty="0"/>
              <a:t>25</a:t>
            </a:r>
            <a:r>
              <a:rPr lang="ko-KR" altLang="en-US" dirty="0"/>
              <a:t>는 </a:t>
            </a:r>
            <a:r>
              <a:rPr lang="ko-KR" altLang="en-US" dirty="0" err="1"/>
              <a:t>클라우드에서의</a:t>
            </a:r>
            <a:r>
              <a:rPr lang="ko-KR" altLang="en-US" dirty="0"/>
              <a:t> 에너지 소비량과 모델 업데이트 소요 시간을 앞선 그림 </a:t>
            </a:r>
            <a:r>
              <a:rPr lang="en-US" altLang="ko-KR" dirty="0"/>
              <a:t>24</a:t>
            </a:r>
            <a:r>
              <a:rPr lang="ko-KR" altLang="en-US" dirty="0"/>
              <a:t>에 나타난 </a:t>
            </a:r>
            <a:r>
              <a:rPr lang="en-US" altLang="ko-KR" dirty="0"/>
              <a:t>4</a:t>
            </a:r>
            <a:r>
              <a:rPr lang="ko-KR" altLang="en-US" dirty="0"/>
              <a:t>개의 구조 별로 보입니다</a:t>
            </a:r>
            <a:r>
              <a:rPr lang="en-US" altLang="ko-KR" dirty="0"/>
              <a:t>.</a:t>
            </a:r>
            <a:r>
              <a:rPr lang="ko-KR" altLang="en-US" dirty="0"/>
              <a:t> 이를 </a:t>
            </a:r>
            <a:r>
              <a:rPr lang="ko-KR" altLang="en-US" dirty="0" err="1"/>
              <a:t>해석하였을때</a:t>
            </a:r>
            <a:r>
              <a:rPr lang="en-US" altLang="ko-KR" dirty="0"/>
              <a:t>,</a:t>
            </a:r>
            <a:r>
              <a:rPr lang="ko-KR" altLang="en-US" dirty="0"/>
              <a:t> 제안된 아키텍처가 가장 적은 에너지를 소비함을 </a:t>
            </a:r>
            <a:r>
              <a:rPr lang="ko-KR" altLang="en-US" dirty="0" err="1"/>
              <a:t>알수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r>
              <a:rPr lang="ko-KR" altLang="en-US" dirty="0"/>
              <a:t> 이유는 다음과 같습니다 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ko-KR" altLang="en-US" dirty="0" err="1"/>
              <a:t>재학습을</a:t>
            </a:r>
            <a:r>
              <a:rPr lang="ko-KR" altLang="en-US" dirty="0"/>
              <a:t> 위한 데이터의 감소와 </a:t>
            </a:r>
            <a:r>
              <a:rPr lang="en-US" altLang="ko-KR" dirty="0"/>
              <a:t>2)</a:t>
            </a:r>
            <a:r>
              <a:rPr lang="ko-KR" altLang="en-US" dirty="0"/>
              <a:t> </a:t>
            </a:r>
            <a:r>
              <a:rPr lang="ko-KR" altLang="en-US" dirty="0" err="1"/>
              <a:t>전이학습이</a:t>
            </a:r>
            <a:r>
              <a:rPr lang="ko-KR" altLang="en-US" dirty="0"/>
              <a:t> </a:t>
            </a:r>
            <a:r>
              <a:rPr lang="en-US" altLang="ko-KR" dirty="0"/>
              <a:t>weight sharing</a:t>
            </a:r>
            <a:r>
              <a:rPr lang="ko-KR" altLang="en-US" dirty="0"/>
              <a:t>을 통해 마지막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에 대해서만 일어나기 때문입니다</a:t>
            </a:r>
            <a:r>
              <a:rPr lang="en-US" altLang="ko-KR" dirty="0"/>
              <a:t>.</a:t>
            </a:r>
            <a:r>
              <a:rPr lang="ko-KR" altLang="en-US" dirty="0"/>
              <a:t> 또한 누적된 데이터가 많을 수록 기존 모델에 비해서 더 큰 </a:t>
            </a:r>
            <a:r>
              <a:rPr lang="en-US" altLang="ko-KR" dirty="0"/>
              <a:t>runtime </a:t>
            </a:r>
            <a:r>
              <a:rPr lang="ko-KR" altLang="en-US" dirty="0"/>
              <a:t>시간의 효율성을 보였습니다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3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제안하는 </a:t>
            </a:r>
            <a:r>
              <a:rPr lang="ko-KR" altLang="en-US" dirty="0" err="1"/>
              <a:t>아키첵터는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와 </a:t>
            </a:r>
            <a:r>
              <a:rPr lang="en-US" altLang="ko-KR" dirty="0"/>
              <a:t>cloud</a:t>
            </a:r>
            <a:r>
              <a:rPr lang="ko-KR" altLang="en-US" dirty="0"/>
              <a:t> 두가지 부분으로 구성되어있습니다</a:t>
            </a:r>
            <a:r>
              <a:rPr lang="en-US" altLang="ko-KR" dirty="0"/>
              <a:t>.</a:t>
            </a:r>
            <a:r>
              <a:rPr lang="ko-KR" altLang="en-US" dirty="0"/>
              <a:t> 먼저 </a:t>
            </a:r>
            <a:r>
              <a:rPr lang="ko-KR" altLang="en-US" dirty="0" err="1"/>
              <a:t>클라우드에서</a:t>
            </a:r>
            <a:r>
              <a:rPr lang="ko-KR" altLang="en-US" dirty="0"/>
              <a:t> </a:t>
            </a:r>
            <a:r>
              <a:rPr lang="en-US" altLang="ko-KR" dirty="0"/>
              <a:t>unsupervised pre-training method</a:t>
            </a:r>
            <a:r>
              <a:rPr lang="ko-KR" altLang="en-US" dirty="0" err="1"/>
              <a:t>를</a:t>
            </a:r>
            <a:r>
              <a:rPr lang="ko-KR" altLang="en-US" dirty="0"/>
              <a:t> 활용하여 </a:t>
            </a:r>
            <a:r>
              <a:rPr lang="en-US" altLang="ko-KR" dirty="0" err="1"/>
              <a:t>iot</a:t>
            </a:r>
            <a:r>
              <a:rPr lang="en-US" altLang="ko-KR" dirty="0"/>
              <a:t> raw data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특징을 추출합니다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그런후에</a:t>
            </a:r>
            <a:r>
              <a:rPr lang="ko-KR" altLang="en-US" dirty="0"/>
              <a:t> </a:t>
            </a:r>
            <a:r>
              <a:rPr lang="en-US" altLang="ko-KR" dirty="0"/>
              <a:t>inference </a:t>
            </a:r>
            <a:r>
              <a:rPr lang="en-US" altLang="ko-KR" dirty="0" err="1"/>
              <a:t>nework</a:t>
            </a:r>
            <a:r>
              <a:rPr lang="ko-KR" altLang="en-US" dirty="0"/>
              <a:t>가 추출된 특징들에 기반해 소량의 데이터만으로도 학습됩니다</a:t>
            </a:r>
            <a:r>
              <a:rPr lang="en-US" altLang="ko-KR" dirty="0"/>
              <a:t>.</a:t>
            </a:r>
            <a:r>
              <a:rPr lang="ko-KR" altLang="en-US" dirty="0"/>
              <a:t> 즉</a:t>
            </a:r>
            <a:r>
              <a:rPr lang="en-US" altLang="ko-KR" dirty="0"/>
              <a:t>,</a:t>
            </a:r>
            <a:r>
              <a:rPr lang="ko-KR" altLang="en-US" dirty="0"/>
              <a:t> 전이 학습이 이루어집니다</a:t>
            </a:r>
            <a:r>
              <a:rPr lang="en-US" altLang="ko-KR" dirty="0"/>
              <a:t>.</a:t>
            </a:r>
            <a:r>
              <a:rPr lang="ko-KR" altLang="en-US" dirty="0"/>
              <a:t> 또한 </a:t>
            </a:r>
            <a:r>
              <a:rPr lang="en-US" altLang="ko-KR" dirty="0"/>
              <a:t>node</a:t>
            </a:r>
            <a:r>
              <a:rPr lang="ko-KR" altLang="en-US" dirty="0"/>
              <a:t>에서 </a:t>
            </a:r>
            <a:r>
              <a:rPr lang="ko-KR" altLang="en-US" dirty="0" err="1"/>
              <a:t>또하나의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 err="1"/>
              <a:t>를</a:t>
            </a:r>
            <a:r>
              <a:rPr lang="ko-KR" altLang="en-US" dirty="0"/>
              <a:t> 수행하게 되는데 이는 </a:t>
            </a:r>
            <a:r>
              <a:rPr lang="en-US" altLang="ko-KR" dirty="0"/>
              <a:t>valuable</a:t>
            </a:r>
            <a:r>
              <a:rPr lang="ko-KR" altLang="en-US" dirty="0"/>
              <a:t>한 데이터를 식별하여 그들만 </a:t>
            </a:r>
            <a:r>
              <a:rPr lang="en-US" altLang="ko-KR" dirty="0"/>
              <a:t>incremental learning</a:t>
            </a:r>
            <a:r>
              <a:rPr lang="ko-KR" altLang="en-US" dirty="0"/>
              <a:t>을 위해 </a:t>
            </a:r>
            <a:r>
              <a:rPr lang="en-US" altLang="ko-KR" dirty="0"/>
              <a:t>cloud</a:t>
            </a:r>
            <a:r>
              <a:rPr lang="ko-KR" altLang="en-US" dirty="0"/>
              <a:t>로 보내는 작업을 수행합니다</a:t>
            </a:r>
            <a:r>
              <a:rPr lang="en-US" altLang="ko-KR" dirty="0"/>
              <a:t>. </a:t>
            </a:r>
            <a:r>
              <a:rPr lang="ko-KR" altLang="en-US" dirty="0"/>
              <a:t>이러한 방식에 기반하여 지속적으로 변화하는 환경에서 </a:t>
            </a:r>
            <a:r>
              <a:rPr lang="en-US" altLang="ko-KR" dirty="0"/>
              <a:t>in-situ system</a:t>
            </a:r>
            <a:r>
              <a:rPr lang="ko-KR" altLang="en-US" dirty="0"/>
              <a:t>은 최소한의 이동을 가지고 적용할 수 있게 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다량의 </a:t>
            </a:r>
            <a:r>
              <a:rPr lang="en-US" altLang="ko-KR" dirty="0" err="1"/>
              <a:t>iot</a:t>
            </a:r>
            <a:r>
              <a:rPr lang="ko-KR" altLang="en-US" dirty="0"/>
              <a:t>에서 생성되는 </a:t>
            </a:r>
            <a:r>
              <a:rPr lang="en-US" altLang="ko-KR" dirty="0"/>
              <a:t>raw data</a:t>
            </a:r>
            <a:r>
              <a:rPr lang="ko-KR" altLang="en-US" dirty="0"/>
              <a:t>의 특성상 우리는 </a:t>
            </a:r>
            <a:r>
              <a:rPr lang="ko-KR" altLang="en-US" dirty="0" err="1"/>
              <a:t>딥러닝은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방식으로 </a:t>
            </a:r>
            <a:r>
              <a:rPr lang="ko-KR" altLang="en-US" dirty="0" err="1"/>
              <a:t>동작해야하며</a:t>
            </a:r>
            <a:r>
              <a:rPr lang="en-US" altLang="ko-KR" dirty="0"/>
              <a:t>,</a:t>
            </a:r>
            <a:r>
              <a:rPr lang="ko-KR" altLang="en-US" dirty="0"/>
              <a:t> 제한된 데이터의 량으로 정확도의 향상이 </a:t>
            </a:r>
            <a:r>
              <a:rPr lang="ko-KR" altLang="en-US" dirty="0" err="1"/>
              <a:t>이루어져야합니다</a:t>
            </a:r>
            <a:r>
              <a:rPr lang="en-US" altLang="ko-KR" dirty="0"/>
              <a:t>,</a:t>
            </a:r>
            <a:r>
              <a:rPr lang="ko-KR" altLang="en-US" dirty="0"/>
              <a:t> 따라서 어떻게 비지도 학습이 이루어 </a:t>
            </a:r>
            <a:r>
              <a:rPr lang="ko-KR" altLang="en-US" dirty="0" err="1"/>
              <a:t>졌는지에</a:t>
            </a:r>
            <a:r>
              <a:rPr lang="ko-KR" altLang="en-US" dirty="0"/>
              <a:t> 대해 먼저 소개하겠습니다</a:t>
            </a:r>
            <a:r>
              <a:rPr lang="en-US" altLang="ko-KR" dirty="0"/>
              <a:t>.</a:t>
            </a:r>
            <a:r>
              <a:rPr lang="ko-KR" altLang="en-US" dirty="0"/>
              <a:t> 비록 모든 데이터를 </a:t>
            </a:r>
            <a:r>
              <a:rPr lang="en-US" altLang="ko-KR" dirty="0"/>
              <a:t>labeling</a:t>
            </a:r>
            <a:r>
              <a:rPr lang="ko-KR" altLang="en-US" dirty="0"/>
              <a:t>하는 것은 비실용적이더라도</a:t>
            </a:r>
            <a:r>
              <a:rPr lang="en-US" altLang="ko-KR" dirty="0"/>
              <a:t>,</a:t>
            </a:r>
            <a:r>
              <a:rPr lang="ko-KR" altLang="en-US" dirty="0"/>
              <a:t> 우리는 비지도 학습을 위해서 </a:t>
            </a:r>
            <a:r>
              <a:rPr lang="ko-KR" altLang="en-US" dirty="0" err="1"/>
              <a:t>활용할수</a:t>
            </a:r>
            <a:r>
              <a:rPr lang="ko-KR" altLang="en-US" dirty="0"/>
              <a:t> 있는 </a:t>
            </a:r>
            <a:r>
              <a:rPr lang="en-US" altLang="ko-KR" dirty="0"/>
              <a:t>spatial context</a:t>
            </a:r>
            <a:r>
              <a:rPr lang="ko-KR" altLang="en-US" dirty="0"/>
              <a:t>라는 </a:t>
            </a:r>
            <a:r>
              <a:rPr lang="en-US" altLang="ko-KR" dirty="0"/>
              <a:t>supervisory signal</a:t>
            </a:r>
            <a:r>
              <a:rPr lang="ko-KR" altLang="en-US" dirty="0"/>
              <a:t>을 </a:t>
            </a:r>
            <a:r>
              <a:rPr lang="en-US" altLang="ko-KR" dirty="0" err="1"/>
              <a:t>iot</a:t>
            </a:r>
            <a:r>
              <a:rPr lang="en-US" altLang="ko-KR" dirty="0"/>
              <a:t> data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추출할 수 있습니다</a:t>
            </a:r>
            <a:r>
              <a:rPr lang="en-US" altLang="ko-KR" dirty="0"/>
              <a:t>.</a:t>
            </a:r>
            <a:r>
              <a:rPr lang="ko-KR" altLang="en-US" dirty="0"/>
              <a:t>  이미지를 </a:t>
            </a:r>
            <a:r>
              <a:rPr lang="en-US" altLang="ko-KR" dirty="0"/>
              <a:t>9</a:t>
            </a:r>
            <a:r>
              <a:rPr lang="ko-KR" altLang="en-US" dirty="0"/>
              <a:t>개의 타일로 나누고</a:t>
            </a:r>
            <a:r>
              <a:rPr lang="en-US" altLang="ko-KR" dirty="0"/>
              <a:t>, 100</a:t>
            </a:r>
            <a:r>
              <a:rPr lang="ko-KR" altLang="en-US" dirty="0"/>
              <a:t>개의 </a:t>
            </a:r>
            <a:r>
              <a:rPr lang="en-US" altLang="ko-KR" dirty="0"/>
              <a:t>predefined</a:t>
            </a:r>
            <a:r>
              <a:rPr lang="ko-KR" altLang="en-US" dirty="0"/>
              <a:t>된 </a:t>
            </a:r>
            <a:r>
              <a:rPr lang="ko-KR" altLang="en-US" dirty="0" err="1"/>
              <a:t>순열조합중</a:t>
            </a:r>
            <a:r>
              <a:rPr lang="ko-KR" altLang="en-US" dirty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선택된 하나의 순열에 의해 재배치됩니다</a:t>
            </a:r>
            <a:r>
              <a:rPr lang="en-US" altLang="ko-KR" dirty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비지도 학습을 통해서 선택된 순열의 </a:t>
            </a:r>
            <a:r>
              <a:rPr lang="en-US" altLang="ko-KR" dirty="0"/>
              <a:t>index</a:t>
            </a:r>
            <a:r>
              <a:rPr lang="ko-KR" altLang="en-US" dirty="0" err="1"/>
              <a:t>를</a:t>
            </a:r>
            <a:r>
              <a:rPr lang="ko-KR" altLang="en-US" dirty="0"/>
              <a:t> 예측하도록 학습합니다</a:t>
            </a:r>
            <a:r>
              <a:rPr lang="en-US" altLang="ko-KR" dirty="0"/>
              <a:t>. </a:t>
            </a:r>
            <a:r>
              <a:rPr lang="ko-KR" altLang="en-US" dirty="0"/>
              <a:t>위 그림</a:t>
            </a:r>
            <a:r>
              <a:rPr lang="en-US" altLang="ko-KR" dirty="0"/>
              <a:t>3</a:t>
            </a:r>
            <a:r>
              <a:rPr lang="ko-KR" altLang="en-US" dirty="0"/>
              <a:t>의 경우에는 </a:t>
            </a:r>
            <a:r>
              <a:rPr lang="en-US" altLang="ko-KR" dirty="0"/>
              <a:t>1</a:t>
            </a:r>
            <a:r>
              <a:rPr lang="ko-KR" altLang="en-US" dirty="0"/>
              <a:t>번 클래스가 </a:t>
            </a:r>
            <a:r>
              <a:rPr lang="ko-KR" altLang="en-US" dirty="0" err="1"/>
              <a:t>될것입니다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모델의 </a:t>
            </a:r>
            <a:r>
              <a:rPr lang="en-US" altLang="ko-KR" dirty="0"/>
              <a:t>output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개의 클래스에 대한 각각의 </a:t>
            </a:r>
            <a:r>
              <a:rPr lang="ko-KR" altLang="en-US" dirty="0" err="1"/>
              <a:t>확률값이</a:t>
            </a:r>
            <a:r>
              <a:rPr lang="ko-KR" altLang="en-US" dirty="0"/>
              <a:t> </a:t>
            </a:r>
            <a:r>
              <a:rPr lang="ko-KR" altLang="en-US" dirty="0" err="1"/>
              <a:t>될것이고</a:t>
            </a:r>
            <a:r>
              <a:rPr lang="en-US" altLang="ko-KR" dirty="0"/>
              <a:t>, </a:t>
            </a:r>
            <a:r>
              <a:rPr lang="ko-KR" altLang="en-US" dirty="0"/>
              <a:t>각 클래스는 순열의 조합의 하나의 인덱스에 </a:t>
            </a:r>
            <a:r>
              <a:rPr lang="ko-KR" altLang="en-US" dirty="0" err="1"/>
              <a:t>매칭될것입니다</a:t>
            </a:r>
            <a:r>
              <a:rPr lang="en-US" altLang="ko-KR" dirty="0"/>
              <a:t>. </a:t>
            </a:r>
            <a:r>
              <a:rPr lang="ko-KR" altLang="en-US" dirty="0"/>
              <a:t>모델의 학습이 끝나면</a:t>
            </a:r>
            <a:r>
              <a:rPr lang="en-US" altLang="ko-KR" dirty="0"/>
              <a:t>, 9</a:t>
            </a:r>
            <a:r>
              <a:rPr lang="ko-KR" altLang="en-US" dirty="0"/>
              <a:t>개의 타일에 대한 상대적인 위치를 모델이 잘 인지 할 수 </a:t>
            </a:r>
            <a:r>
              <a:rPr lang="ko-KR" altLang="en-US" dirty="0" err="1"/>
              <a:t>있을것입니다</a:t>
            </a:r>
            <a:r>
              <a:rPr lang="en-US" altLang="ko-KR" dirty="0"/>
              <a:t>. </a:t>
            </a:r>
            <a:r>
              <a:rPr lang="ko-KR" altLang="en-US" dirty="0"/>
              <a:t>최근 연구는 이러한 </a:t>
            </a:r>
            <a:r>
              <a:rPr lang="en-US" altLang="ko-KR" dirty="0"/>
              <a:t>context prediction</a:t>
            </a:r>
            <a:r>
              <a:rPr lang="en-US" altLang="ko-KR" baseline="0" dirty="0"/>
              <a:t> </a:t>
            </a:r>
            <a:r>
              <a:rPr lang="ko-KR" altLang="en-US" baseline="0" dirty="0"/>
              <a:t>작업이 </a:t>
            </a:r>
            <a:r>
              <a:rPr lang="en-US" altLang="ko-KR" baseline="0" dirty="0"/>
              <a:t>object recognition </a:t>
            </a:r>
            <a:r>
              <a:rPr lang="ko-KR" altLang="en-US" baseline="0" dirty="0"/>
              <a:t>작업의 정확도를 높이는것과 </a:t>
            </a:r>
            <a:r>
              <a:rPr lang="ko-KR" altLang="en-US" baseline="0" dirty="0" err="1"/>
              <a:t>관련있음을</a:t>
            </a:r>
            <a:r>
              <a:rPr lang="ko-KR" altLang="en-US" baseline="0" dirty="0"/>
              <a:t> 밝혔습니다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오른쪽 그림은 논문에서 제안하는 전체적인 프레임워크의 구성이다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dirty="0" err="1"/>
              <a:t>Sptial</a:t>
            </a:r>
            <a:r>
              <a:rPr lang="en-US" baseline="0" dirty="0"/>
              <a:t> context</a:t>
            </a:r>
            <a:r>
              <a:rPr lang="ko-KR" altLang="en-US" baseline="0" dirty="0"/>
              <a:t>의 정보를 활용해서 </a:t>
            </a:r>
            <a:r>
              <a:rPr lang="en-US" altLang="ko-KR" baseline="0" dirty="0"/>
              <a:t>unsupervised network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학습시킨다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추출된 특징들은 </a:t>
            </a:r>
            <a:r>
              <a:rPr lang="en-US" altLang="ko-KR" baseline="0" dirty="0"/>
              <a:t>object recognition</a:t>
            </a:r>
            <a:r>
              <a:rPr lang="ko-KR" altLang="en-US" baseline="0" dirty="0"/>
              <a:t>과 같이 </a:t>
            </a:r>
            <a:r>
              <a:rPr lang="en-US" altLang="ko-KR" baseline="0" dirty="0"/>
              <a:t>target inference network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구현하기 위해 각 노드로 전달된다</a:t>
            </a:r>
            <a:r>
              <a:rPr lang="en-US" altLang="ko-KR" baseline="0" dirty="0"/>
              <a:t>. General</a:t>
            </a:r>
            <a:r>
              <a:rPr lang="ko-KR" altLang="en-US" baseline="0" dirty="0"/>
              <a:t>하게 </a:t>
            </a:r>
            <a:r>
              <a:rPr lang="en-US" altLang="ko-KR" baseline="0" dirty="0"/>
              <a:t>applicable</a:t>
            </a:r>
            <a:r>
              <a:rPr lang="ko-KR" altLang="en-US" baseline="0" dirty="0"/>
              <a:t>한 처음</a:t>
            </a:r>
            <a:r>
              <a:rPr lang="en-US" altLang="ko-KR" baseline="0" dirty="0"/>
              <a:t> n layer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그대로 </a:t>
            </a:r>
            <a:r>
              <a:rPr lang="en-US" altLang="ko-KR" baseline="0" dirty="0"/>
              <a:t>target inference network</a:t>
            </a:r>
            <a:r>
              <a:rPr lang="ko-KR" altLang="en-US" baseline="0" dirty="0"/>
              <a:t>에 적용시키는 식으로 기존의 </a:t>
            </a:r>
            <a:r>
              <a:rPr lang="en-US" altLang="ko-KR" baseline="0" dirty="0"/>
              <a:t>feature</a:t>
            </a:r>
            <a:r>
              <a:rPr lang="ko-KR" altLang="en-US" baseline="0" dirty="0"/>
              <a:t>에 대한 정보를 활용하여 제한된 양의 라벨 데이터를 이용하여 학습시키는 것입니다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또한</a:t>
            </a:r>
            <a:r>
              <a:rPr lang="en-US" altLang="ko-KR" baseline="0" dirty="0"/>
              <a:t>,</a:t>
            </a:r>
            <a:r>
              <a:rPr lang="ko-KR" altLang="en-US" baseline="0" dirty="0"/>
              <a:t> </a:t>
            </a:r>
            <a:r>
              <a:rPr lang="en-US" baseline="0" dirty="0"/>
              <a:t>Diagnosis task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위한 비지도 </a:t>
            </a:r>
            <a:r>
              <a:rPr lang="ko-KR" altLang="en-US" baseline="0" dirty="0" err="1"/>
              <a:t>학습모델을</a:t>
            </a:r>
            <a:r>
              <a:rPr lang="ko-KR" altLang="en-US" baseline="0" dirty="0"/>
              <a:t> 동시에 </a:t>
            </a:r>
            <a:r>
              <a:rPr lang="en-US" altLang="ko-KR" baseline="0" dirty="0" err="1"/>
              <a:t>iot</a:t>
            </a:r>
            <a:r>
              <a:rPr lang="en-US" altLang="ko-KR" baseline="0" dirty="0"/>
              <a:t> node</a:t>
            </a:r>
            <a:r>
              <a:rPr lang="ko-KR" altLang="en-US" baseline="0" dirty="0"/>
              <a:t>에서 적용함으로써</a:t>
            </a:r>
            <a:r>
              <a:rPr lang="en-US" altLang="ko-KR" baseline="0" dirty="0"/>
              <a:t>, valuable</a:t>
            </a:r>
            <a:r>
              <a:rPr lang="ko-KR" altLang="en-US" baseline="0" dirty="0"/>
              <a:t>한 데이터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 fails to be recognized</a:t>
            </a:r>
            <a:r>
              <a:rPr lang="ko-KR" altLang="en-US" baseline="0" dirty="0"/>
              <a:t>된 데이터만 </a:t>
            </a:r>
            <a:r>
              <a:rPr lang="ko-KR" altLang="en-US" baseline="0" dirty="0" err="1"/>
              <a:t>클라우드로</a:t>
            </a:r>
            <a:r>
              <a:rPr lang="ko-KR" altLang="en-US" baseline="0" dirty="0"/>
              <a:t> 전송하여 추가적인 </a:t>
            </a:r>
            <a:r>
              <a:rPr lang="en-US" altLang="ko-KR" baseline="0" dirty="0"/>
              <a:t>incremental training</a:t>
            </a:r>
            <a:r>
              <a:rPr lang="ko-KR" altLang="en-US" baseline="0" dirty="0"/>
              <a:t>에 활용하여 </a:t>
            </a:r>
            <a:r>
              <a:rPr lang="en-US" altLang="ko-KR" baseline="0" dirty="0"/>
              <a:t>network overhead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낮춤과 동시에 </a:t>
            </a:r>
            <a:r>
              <a:rPr lang="en-US" altLang="ko-KR" baseline="0" dirty="0"/>
              <a:t>dynamic</a:t>
            </a:r>
            <a:r>
              <a:rPr lang="ko-KR" altLang="en-US" baseline="0" dirty="0"/>
              <a:t>한 환경에서의 정확도 향상에 대응합니다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다음은 세가지 관점에서 본 논문에서 제안하는 프레임워크를 평가하였습니다</a:t>
            </a:r>
            <a:r>
              <a:rPr lang="en-US" altLang="ko-KR"/>
              <a:t>.</a:t>
            </a:r>
          </a:p>
          <a:p>
            <a:pPr marL="228600" indent="-228600">
              <a:buAutoNum type="arabicPeriod"/>
            </a:pPr>
            <a:r>
              <a:rPr lang="ko-KR" altLang="en-US"/>
              <a:t>설명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설명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설명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먼저 그림 </a:t>
            </a:r>
            <a:r>
              <a:rPr lang="en-US" altLang="ko-KR"/>
              <a:t>5</a:t>
            </a:r>
            <a:r>
              <a:rPr lang="ko-KR" altLang="en-US"/>
              <a:t>는 첫 번째 질문에 대한 답을 나타냅니다</a:t>
            </a:r>
            <a:r>
              <a:rPr lang="en-US" altLang="ko-KR"/>
              <a:t>. </a:t>
            </a:r>
            <a:r>
              <a:rPr lang="ko-KR" altLang="en-US"/>
              <a:t>회색선은 </a:t>
            </a:r>
            <a:r>
              <a:rPr lang="en-US" altLang="ko-KR"/>
              <a:t>100,000</a:t>
            </a:r>
            <a:r>
              <a:rPr lang="ko-KR" altLang="en-US"/>
              <a:t>개의 제한된 라벨 데이터를 사용하였을때의 정확도입니다</a:t>
            </a:r>
            <a:r>
              <a:rPr lang="en-US" altLang="ko-KR"/>
              <a:t>. </a:t>
            </a:r>
            <a:r>
              <a:rPr lang="ko-KR" altLang="en-US"/>
              <a:t>다른 두개의 선은 같은 양의 데이터를 이용하여 전이학습을 적용하였을때의 정확도 입니다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pre-train</a:t>
            </a:r>
            <a:r>
              <a:rPr lang="ko-KR" altLang="en-US"/>
              <a:t>된 모델을 사용한 경우</a:t>
            </a:r>
            <a:r>
              <a:rPr lang="en-US" altLang="ko-KR"/>
              <a:t>, 30%</a:t>
            </a:r>
            <a:r>
              <a:rPr lang="ko-KR" altLang="en-US"/>
              <a:t>의 정확도 향상이 있었음과 </a:t>
            </a:r>
            <a:r>
              <a:rPr lang="en-US" altLang="ko-KR"/>
              <a:t>pre-train </a:t>
            </a:r>
            <a:r>
              <a:rPr lang="ko-KR" altLang="en-US"/>
              <a:t>모델의 정확도 또한 전이 학습의 정확도에 영향을 미치는것을 알 수 있습니다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그림 </a:t>
            </a:r>
            <a:r>
              <a:rPr lang="en-US" altLang="ko-KR"/>
              <a:t>6</a:t>
            </a:r>
            <a:r>
              <a:rPr lang="ko-KR" altLang="en-US"/>
              <a:t>은 </a:t>
            </a:r>
            <a:r>
              <a:rPr lang="en-US" altLang="ko-KR"/>
              <a:t>2</a:t>
            </a:r>
            <a:r>
              <a:rPr lang="ko-KR" altLang="en-US"/>
              <a:t>번 질문에 대한 답을 보여줍니다</a:t>
            </a:r>
            <a:r>
              <a:rPr lang="en-US" altLang="ko-KR"/>
              <a:t>. </a:t>
            </a:r>
            <a:r>
              <a:rPr lang="ko-KR" altLang="en-US"/>
              <a:t>그림에서 </a:t>
            </a:r>
            <a:r>
              <a:rPr lang="en-US" altLang="ko-KR"/>
              <a:t>conv-</a:t>
            </a:r>
            <a:r>
              <a:rPr lang="ko-KR" altLang="en-US"/>
              <a:t>뒤에 붙는 숫자는 해당 </a:t>
            </a:r>
            <a:r>
              <a:rPr lang="en-US" altLang="ko-KR"/>
              <a:t>n</a:t>
            </a:r>
            <a:r>
              <a:rPr lang="ko-KR" altLang="en-US"/>
              <a:t>번째 레이어까지를 </a:t>
            </a:r>
            <a:r>
              <a:rPr lang="en-US" altLang="ko-KR"/>
              <a:t>fix</a:t>
            </a:r>
            <a:r>
              <a:rPr lang="ko-KR" altLang="en-US"/>
              <a:t>하고 그 뒤의 </a:t>
            </a:r>
            <a:r>
              <a:rPr lang="en-US" altLang="ko-KR"/>
              <a:t>subsequent</a:t>
            </a:r>
            <a:r>
              <a:rPr lang="ko-KR" altLang="en-US"/>
              <a:t>한 레이어를 학습했을때의 결과를 나타냅니다</a:t>
            </a:r>
            <a:r>
              <a:rPr lang="en-US" altLang="ko-KR"/>
              <a:t>. Conv-0</a:t>
            </a:r>
            <a:r>
              <a:rPr lang="ko-KR" altLang="en-US"/>
              <a:t>의 경우 </a:t>
            </a:r>
            <a:r>
              <a:rPr lang="en-US" altLang="ko-KR"/>
              <a:t>59%</a:t>
            </a:r>
            <a:r>
              <a:rPr lang="ko-KR" altLang="en-US"/>
              <a:t>로 모델의 성능이 가장 높지만 학습시간이 매우 많이 소요됩니다</a:t>
            </a:r>
            <a:r>
              <a:rPr lang="en-US" altLang="ko-KR"/>
              <a:t>. Conv3</a:t>
            </a:r>
            <a:r>
              <a:rPr lang="ko-KR" altLang="en-US"/>
              <a:t>의 경우 </a:t>
            </a:r>
            <a:r>
              <a:rPr lang="en-US" altLang="ko-KR"/>
              <a:t>1,2,3</a:t>
            </a:r>
            <a:r>
              <a:rPr lang="ko-KR" altLang="en-US"/>
              <a:t>번째</a:t>
            </a:r>
            <a:r>
              <a:rPr lang="ko-KR" altLang="en-US" baseline="0"/>
              <a:t> 레이어를 고정하여 전이학습을 수행하게 되는데 이때의 결과가 흥미 롭습니다</a:t>
            </a:r>
            <a:r>
              <a:rPr lang="en-US" altLang="ko-KR" baseline="0"/>
              <a:t>. </a:t>
            </a:r>
            <a:r>
              <a:rPr lang="ko-KR" altLang="en-US" baseline="0"/>
              <a:t>무려 </a:t>
            </a:r>
            <a:r>
              <a:rPr lang="en-US" altLang="ko-KR" baseline="0"/>
              <a:t>56%</a:t>
            </a:r>
            <a:r>
              <a:rPr lang="ko-KR" altLang="en-US" baseline="0"/>
              <a:t>의 결과로</a:t>
            </a:r>
            <a:r>
              <a:rPr lang="en-US" altLang="ko-KR" baseline="0"/>
              <a:t>, </a:t>
            </a:r>
            <a:r>
              <a:rPr lang="ko-KR" altLang="en-US" baseline="0"/>
              <a:t>이는 즉 처음 </a:t>
            </a:r>
            <a:r>
              <a:rPr lang="en-US" altLang="ko-KR" baseline="0"/>
              <a:t>3</a:t>
            </a:r>
            <a:r>
              <a:rPr lang="ko-KR" altLang="en-US" baseline="0"/>
              <a:t>개의 초기 에이어가 충분히 </a:t>
            </a:r>
            <a:r>
              <a:rPr lang="en-US" altLang="ko-KR" baseline="0"/>
              <a:t>inference task</a:t>
            </a:r>
            <a:r>
              <a:rPr lang="ko-KR" altLang="en-US" baseline="0"/>
              <a:t>에 </a:t>
            </a:r>
            <a:r>
              <a:rPr lang="en-US" altLang="ko-KR" baseline="0"/>
              <a:t>applicable</a:t>
            </a:r>
            <a:r>
              <a:rPr lang="ko-KR" altLang="en-US" baseline="0"/>
              <a:t>함을 나타냅니다</a:t>
            </a:r>
            <a:r>
              <a:rPr lang="en-US" altLang="ko-KR" baseline="0"/>
              <a:t>. </a:t>
            </a:r>
            <a:r>
              <a:rPr lang="ko-KR" altLang="en-US" baseline="0"/>
              <a:t>또한 </a:t>
            </a:r>
            <a:r>
              <a:rPr lang="en-US" altLang="ko-KR" baseline="0"/>
              <a:t>conv-0</a:t>
            </a:r>
            <a:r>
              <a:rPr lang="ko-KR" altLang="en-US" baseline="0"/>
              <a:t>과 비교하였을때 </a:t>
            </a:r>
            <a:r>
              <a:rPr lang="en-US" altLang="ko-KR" baseline="0"/>
              <a:t>1.7</a:t>
            </a:r>
            <a:r>
              <a:rPr lang="ko-KR" altLang="en-US" baseline="0"/>
              <a:t>배의 학습 속도의 향상을 동시에 이끌어 낼수있습니다</a:t>
            </a:r>
            <a:r>
              <a:rPr lang="en-US" altLang="ko-KR" baseline="0"/>
              <a:t>.</a:t>
            </a:r>
          </a:p>
          <a:p>
            <a:pPr marL="0" indent="0">
              <a:buNone/>
            </a:pPr>
            <a:endParaRPr lang="en-US" baseline="0"/>
          </a:p>
          <a:p>
            <a:pPr marL="0" indent="0">
              <a:buNone/>
            </a:pPr>
            <a:r>
              <a:rPr lang="ko-KR" altLang="en-US" baseline="0"/>
              <a:t>그림 </a:t>
            </a:r>
            <a:r>
              <a:rPr lang="en-US" altLang="ko-KR" baseline="0"/>
              <a:t>7</a:t>
            </a:r>
            <a:r>
              <a:rPr lang="ko-KR" altLang="en-US" baseline="0"/>
              <a:t>은 </a:t>
            </a:r>
            <a:r>
              <a:rPr lang="en-US" altLang="ko-KR" baseline="0"/>
              <a:t>3</a:t>
            </a:r>
            <a:r>
              <a:rPr lang="ko-KR" altLang="en-US" baseline="0"/>
              <a:t>번 질문에 대한 답입니다</a:t>
            </a:r>
            <a:r>
              <a:rPr lang="en-US" altLang="ko-KR" baseline="0"/>
              <a:t>. Net-50k</a:t>
            </a:r>
            <a:r>
              <a:rPr lang="ko-KR" altLang="en-US" baseline="0"/>
              <a:t>는 </a:t>
            </a:r>
            <a:r>
              <a:rPr lang="en-US" altLang="ko-KR" baseline="0"/>
              <a:t>20</a:t>
            </a:r>
            <a:r>
              <a:rPr lang="ko-KR" altLang="en-US" baseline="0"/>
              <a:t>만개의 초기 데이터중 </a:t>
            </a:r>
            <a:r>
              <a:rPr lang="en-US" altLang="ko-KR" baseline="0"/>
              <a:t>5</a:t>
            </a:r>
            <a:r>
              <a:rPr lang="ko-KR" altLang="en-US" baseline="0"/>
              <a:t>만개를 학습했을때의 정확도를 나타냅니다</a:t>
            </a:r>
            <a:r>
              <a:rPr lang="en-US" altLang="ko-KR" baseline="0"/>
              <a:t>. Net-err</a:t>
            </a:r>
            <a:r>
              <a:rPr lang="ko-KR" altLang="en-US" baseline="0"/>
              <a:t>는 본 논문에서 채택한 방식인 </a:t>
            </a:r>
            <a:r>
              <a:rPr lang="en-US" altLang="ko-KR" baseline="0"/>
              <a:t>incorrect</a:t>
            </a:r>
            <a:r>
              <a:rPr lang="ko-KR" altLang="en-US" baseline="0"/>
              <a:t>한 결과값을 가지는 샘플들만 이용해서 </a:t>
            </a:r>
            <a:r>
              <a:rPr lang="en-US" altLang="ko-KR" baseline="0"/>
              <a:t>fine-tuning</a:t>
            </a:r>
            <a:r>
              <a:rPr lang="ko-KR" altLang="en-US" baseline="0"/>
              <a:t>을 하여 재학습한 결과입니다</a:t>
            </a:r>
            <a:r>
              <a:rPr lang="en-US" altLang="ko-KR" baseline="0"/>
              <a:t>. Net-50k-150k</a:t>
            </a:r>
            <a:r>
              <a:rPr lang="ko-KR" altLang="en-US" baseline="0"/>
              <a:t>와 </a:t>
            </a:r>
            <a:r>
              <a:rPr lang="en-US" altLang="ko-KR" baseline="0"/>
              <a:t>200k</a:t>
            </a:r>
            <a:r>
              <a:rPr lang="ko-KR" altLang="en-US" baseline="0"/>
              <a:t>는 각각 나머지 </a:t>
            </a:r>
            <a:r>
              <a:rPr lang="en-US" altLang="ko-KR" baseline="0"/>
              <a:t>15</a:t>
            </a:r>
            <a:r>
              <a:rPr lang="ko-KR" altLang="en-US" baseline="0"/>
              <a:t>만개와 전체 </a:t>
            </a:r>
            <a:r>
              <a:rPr lang="en-US" altLang="ko-KR" baseline="0"/>
              <a:t>20</a:t>
            </a:r>
            <a:r>
              <a:rPr lang="ko-KR" altLang="en-US" baseline="0"/>
              <a:t>만개 를 전부 </a:t>
            </a:r>
            <a:r>
              <a:rPr lang="en-US" altLang="ko-KR" baseline="0"/>
              <a:t>fine-tuning</a:t>
            </a:r>
            <a:r>
              <a:rPr lang="ko-KR" altLang="en-US" baseline="0"/>
              <a:t>에 이용한것입니다</a:t>
            </a:r>
            <a:r>
              <a:rPr lang="en-US" altLang="ko-KR" baseline="0"/>
              <a:t>. </a:t>
            </a:r>
            <a:r>
              <a:rPr lang="ko-KR" altLang="en-US" baseline="0"/>
              <a:t>이 때 그래프를 확인하였을때 정확도에 큰 차이가 없는 반면 </a:t>
            </a:r>
            <a:r>
              <a:rPr lang="en-US" altLang="ko-KR" baseline="0"/>
              <a:t>training iterations</a:t>
            </a:r>
            <a:r>
              <a:rPr lang="ko-KR" altLang="en-US" baseline="0"/>
              <a:t>에서는 많은 차이가 발생함을 알 수 있습니다</a:t>
            </a:r>
            <a:r>
              <a:rPr lang="en-US" altLang="ko-KR" baseline="0"/>
              <a:t>. </a:t>
            </a:r>
            <a:r>
              <a:rPr lang="ko-KR" altLang="en-US" baseline="0"/>
              <a:t>즉</a:t>
            </a:r>
            <a:r>
              <a:rPr lang="en-US" altLang="ko-KR" baseline="0"/>
              <a:t>, </a:t>
            </a:r>
            <a:r>
              <a:rPr lang="ko-KR" altLang="en-US" baseline="0"/>
              <a:t>질문에 대한 답은 </a:t>
            </a:r>
            <a:r>
              <a:rPr lang="en-US" altLang="ko-KR" baseline="0"/>
              <a:t>yes</a:t>
            </a:r>
            <a:r>
              <a:rPr lang="ko-KR" altLang="en-US" baseline="0"/>
              <a:t>가 되는것입니다</a:t>
            </a:r>
            <a:r>
              <a:rPr lang="en-US" altLang="ko-KR" baseline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Inference task</a:t>
            </a:r>
            <a:r>
              <a:rPr lang="ko-KR" altLang="en-US" dirty="0"/>
              <a:t>와 </a:t>
            </a:r>
            <a:r>
              <a:rPr lang="en-US" altLang="ko-KR" dirty="0"/>
              <a:t>diagnosis task</a:t>
            </a:r>
            <a:r>
              <a:rPr lang="ko-KR" altLang="en-US" dirty="0"/>
              <a:t>에 대해서 간략하게 </a:t>
            </a:r>
            <a:r>
              <a:rPr lang="ko-KR" altLang="en-US" dirty="0" err="1"/>
              <a:t>소개한후에</a:t>
            </a:r>
            <a:r>
              <a:rPr lang="ko-KR" altLang="en-US" dirty="0"/>
              <a:t> 그들의 특징에 대해서 소개하겠습니다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 inference task</a:t>
            </a:r>
            <a:r>
              <a:rPr lang="ko-KR" altLang="en-US" dirty="0"/>
              <a:t>는 </a:t>
            </a:r>
            <a:r>
              <a:rPr lang="en-US" altLang="ko-KR" dirty="0"/>
              <a:t>online task</a:t>
            </a:r>
            <a:r>
              <a:rPr lang="ko-KR" altLang="en-US" dirty="0"/>
              <a:t>로 최대한 빠르게 </a:t>
            </a:r>
            <a:r>
              <a:rPr lang="ko-KR" altLang="en-US" dirty="0" err="1"/>
              <a:t>처리되어야하는</a:t>
            </a:r>
            <a:r>
              <a:rPr lang="ko-KR" altLang="en-US" dirty="0"/>
              <a:t> 작업입니다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latency</a:t>
            </a:r>
            <a:r>
              <a:rPr lang="ko-KR" altLang="en-US" dirty="0"/>
              <a:t>와 에너지 효율성이 최적화를 위한 중요한 지표입니다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Diagnosis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의 경우 </a:t>
            </a:r>
            <a:r>
              <a:rPr lang="en-US" altLang="ko-KR" dirty="0"/>
              <a:t>latency</a:t>
            </a:r>
            <a:r>
              <a:rPr lang="ko-KR" altLang="en-US" dirty="0"/>
              <a:t>에 대한 제약이 없을 </a:t>
            </a:r>
            <a:r>
              <a:rPr lang="ko-KR" altLang="en-US" dirty="0" err="1"/>
              <a:t>뿐더라</a:t>
            </a:r>
            <a:r>
              <a:rPr lang="ko-KR" altLang="en-US" dirty="0"/>
              <a:t> </a:t>
            </a:r>
            <a:r>
              <a:rPr lang="en-US" altLang="ko-KR" dirty="0"/>
              <a:t>inference task</a:t>
            </a:r>
            <a:r>
              <a:rPr lang="ko-KR" altLang="en-US" dirty="0"/>
              <a:t>와 동시에 리소스를 공유하므로 </a:t>
            </a:r>
            <a:r>
              <a:rPr lang="en-US" altLang="ko-KR" dirty="0"/>
              <a:t>energy-</a:t>
            </a:r>
            <a:r>
              <a:rPr lang="en-US" altLang="ko-KR" dirty="0" err="1"/>
              <a:t>efficieny</a:t>
            </a:r>
            <a:r>
              <a:rPr lang="ko-KR" altLang="en-US" dirty="0"/>
              <a:t>가 핵심 지표입니다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저자는 두가지 단계에 걸친 </a:t>
            </a:r>
            <a:r>
              <a:rPr lang="en-US" altLang="ko-KR" dirty="0"/>
              <a:t>weight sharing</a:t>
            </a:r>
            <a:r>
              <a:rPr lang="ko-KR" altLang="en-US" dirty="0"/>
              <a:t>을 통해서 전체적인 </a:t>
            </a:r>
            <a:r>
              <a:rPr lang="en-US" altLang="ko-KR" dirty="0"/>
              <a:t>architecture design</a:t>
            </a:r>
            <a:r>
              <a:rPr lang="ko-KR" altLang="en-US" dirty="0"/>
              <a:t>을 </a:t>
            </a:r>
            <a:r>
              <a:rPr lang="en-US" altLang="ko-KR" dirty="0"/>
              <a:t>simplify</a:t>
            </a:r>
            <a:r>
              <a:rPr lang="ko-KR" altLang="en-US" dirty="0"/>
              <a:t>하여 최적화 하고자 하였습니다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Inference task</a:t>
            </a:r>
            <a:r>
              <a:rPr lang="ko-KR" altLang="en-US" dirty="0"/>
              <a:t>는 </a:t>
            </a:r>
            <a:r>
              <a:rPr lang="en-US" altLang="ko-KR" dirty="0"/>
              <a:t>response time</a:t>
            </a:r>
            <a:r>
              <a:rPr lang="ko-KR" altLang="en-US" dirty="0"/>
              <a:t>에 민감하다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latency</a:t>
            </a:r>
            <a:r>
              <a:rPr lang="ko-KR" altLang="en-US" dirty="0" err="1"/>
              <a:t>를</a:t>
            </a:r>
            <a:r>
              <a:rPr lang="ko-KR" altLang="en-US" dirty="0"/>
              <a:t> 줄이기 위해서는 작은 </a:t>
            </a:r>
            <a:r>
              <a:rPr lang="en-US" altLang="ko-KR" dirty="0"/>
              <a:t>batch size</a:t>
            </a:r>
            <a:r>
              <a:rPr lang="ko-KR" altLang="en-US" dirty="0"/>
              <a:t>가 적합합니다</a:t>
            </a:r>
            <a:r>
              <a:rPr lang="en-US" altLang="ko-KR" dirty="0"/>
              <a:t>.</a:t>
            </a:r>
            <a:r>
              <a:rPr lang="ko-KR" altLang="en-US" dirty="0"/>
              <a:t> 하지만 에너지 효율성의 관점에서는 </a:t>
            </a:r>
            <a:r>
              <a:rPr lang="en-US" altLang="ko-KR" dirty="0"/>
              <a:t>fully connected layer weigh</a:t>
            </a:r>
            <a:r>
              <a:rPr lang="ko-KR" altLang="en-US" dirty="0"/>
              <a:t>의 낮은 재활용과 제한된 </a:t>
            </a:r>
            <a:r>
              <a:rPr lang="en-US" altLang="ko-KR" dirty="0"/>
              <a:t>bandwidth</a:t>
            </a:r>
            <a:r>
              <a:rPr lang="ko-KR" altLang="en-US" dirty="0"/>
              <a:t>로 인하여 </a:t>
            </a:r>
            <a:r>
              <a:rPr lang="en-US" altLang="ko-KR" dirty="0"/>
              <a:t>less desirable</a:t>
            </a:r>
            <a:r>
              <a:rPr lang="ko-KR" altLang="en-US" dirty="0"/>
              <a:t>한 문제가 있다</a:t>
            </a:r>
            <a:r>
              <a:rPr lang="en-US" altLang="ko-KR" dirty="0"/>
              <a:t>. </a:t>
            </a:r>
            <a:r>
              <a:rPr lang="ko-KR" altLang="en-US" dirty="0"/>
              <a:t>그림 </a:t>
            </a:r>
            <a:r>
              <a:rPr lang="en-US" altLang="ko-KR" dirty="0"/>
              <a:t>11</a:t>
            </a:r>
            <a:r>
              <a:rPr lang="ko-KR" altLang="en-US" dirty="0"/>
              <a:t>을 보시면 </a:t>
            </a:r>
            <a:r>
              <a:rPr lang="en-US" altLang="ko-KR" dirty="0"/>
              <a:t>latency of inference task</a:t>
            </a:r>
            <a:r>
              <a:rPr lang="ko-KR" altLang="en-US" dirty="0"/>
              <a:t>가 </a:t>
            </a:r>
            <a:r>
              <a:rPr lang="en-US" altLang="ko-KR" dirty="0"/>
              <a:t>batch size</a:t>
            </a:r>
            <a:r>
              <a:rPr lang="ko-KR" altLang="en-US" dirty="0"/>
              <a:t>가 커짐에 따라 똑같이 증가합니다</a:t>
            </a:r>
            <a:r>
              <a:rPr lang="en-US" altLang="ko-KR" dirty="0"/>
              <a:t>. </a:t>
            </a:r>
            <a:r>
              <a:rPr lang="ko-KR" altLang="en-US" dirty="0"/>
              <a:t>또한 그림 </a:t>
            </a:r>
            <a:r>
              <a:rPr lang="en-US" altLang="ko-KR" dirty="0"/>
              <a:t>12</a:t>
            </a:r>
            <a:r>
              <a:rPr lang="ko-KR" altLang="en-US" dirty="0"/>
              <a:t>는 </a:t>
            </a:r>
            <a:r>
              <a:rPr lang="en-US" altLang="ko-KR" dirty="0"/>
              <a:t>inference task</a:t>
            </a:r>
            <a:r>
              <a:rPr lang="ko-KR" altLang="en-US" dirty="0"/>
              <a:t>의 비중이 </a:t>
            </a:r>
            <a:r>
              <a:rPr lang="en-US" altLang="ko-KR" dirty="0"/>
              <a:t>small batch sized</a:t>
            </a:r>
            <a:r>
              <a:rPr lang="ko-KR" altLang="en-US" dirty="0"/>
              <a:t>에서 무려 </a:t>
            </a:r>
            <a:r>
              <a:rPr lang="en-US" altLang="ko-KR" dirty="0"/>
              <a:t>50%</a:t>
            </a:r>
            <a:r>
              <a:rPr lang="ko-KR" altLang="en-US" dirty="0"/>
              <a:t>에 달함을 알 수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inference task</a:t>
            </a:r>
            <a:r>
              <a:rPr lang="ko-KR" altLang="en-US" dirty="0"/>
              <a:t>에서 </a:t>
            </a:r>
            <a:r>
              <a:rPr lang="en-US" altLang="ko-KR" dirty="0" err="1"/>
              <a:t>batchsize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결정할때는</a:t>
            </a:r>
            <a:r>
              <a:rPr lang="ko-KR" altLang="en-US" dirty="0"/>
              <a:t> </a:t>
            </a:r>
            <a:r>
              <a:rPr lang="en-US" altLang="ko-KR" dirty="0"/>
              <a:t>run-time constraint</a:t>
            </a:r>
            <a:r>
              <a:rPr lang="ko-KR" altLang="en-US" dirty="0"/>
              <a:t>안에서 적은 에너지를 소비하는 </a:t>
            </a:r>
            <a:r>
              <a:rPr lang="en-US" altLang="ko-KR" dirty="0"/>
              <a:t>optimal(maximum) batch size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찾는것이</a:t>
            </a:r>
            <a:r>
              <a:rPr lang="ko-KR" altLang="en-US" dirty="0"/>
              <a:t> </a:t>
            </a:r>
            <a:r>
              <a:rPr lang="ko-KR" altLang="en-US" dirty="0" err="1"/>
              <a:t>중요할것입니다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consumption을</a:t>
            </a:r>
            <a:r>
              <a:rPr lang="en-US" dirty="0"/>
              <a:t> </a:t>
            </a:r>
            <a:r>
              <a:rPr lang="en-US" dirty="0" err="1"/>
              <a:t>최소화</a:t>
            </a:r>
            <a:r>
              <a:rPr lang="en-US" dirty="0"/>
              <a:t> </a:t>
            </a:r>
            <a:r>
              <a:rPr lang="en-US" dirty="0" err="1"/>
              <a:t>하기위해</a:t>
            </a:r>
            <a:r>
              <a:rPr lang="en-US" dirty="0"/>
              <a:t> in-</a:t>
            </a:r>
            <a:r>
              <a:rPr lang="en-US" dirty="0" err="1"/>
              <a:t>situ의</a:t>
            </a:r>
            <a:r>
              <a:rPr lang="en-US" dirty="0"/>
              <a:t> </a:t>
            </a:r>
            <a:r>
              <a:rPr lang="en-US" dirty="0" err="1"/>
              <a:t>두개의</a:t>
            </a:r>
            <a:r>
              <a:rPr lang="en-US" dirty="0"/>
              <a:t> </a:t>
            </a:r>
            <a:r>
              <a:rPr lang="en-US" dirty="0" err="1"/>
              <a:t>task는</a:t>
            </a:r>
            <a:r>
              <a:rPr lang="en-US" dirty="0"/>
              <a:t> </a:t>
            </a: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dirty="0" err="1"/>
              <a:t>플랫폼위에서</a:t>
            </a:r>
            <a:r>
              <a:rPr lang="en-US" dirty="0"/>
              <a:t> </a:t>
            </a:r>
            <a:r>
              <a:rPr lang="en-US" dirty="0" err="1"/>
              <a:t>동작합니다</a:t>
            </a:r>
            <a:r>
              <a:rPr lang="en-US" altLang="ko-KR" dirty="0"/>
              <a:t>. Diagnosis task</a:t>
            </a:r>
            <a:r>
              <a:rPr lang="ko-KR" altLang="en-US" dirty="0"/>
              <a:t>의 경우 </a:t>
            </a:r>
            <a:r>
              <a:rPr lang="en-US" altLang="ko-KR" dirty="0"/>
              <a:t>inference task</a:t>
            </a:r>
            <a:r>
              <a:rPr lang="ko-KR" altLang="en-US" dirty="0"/>
              <a:t>와 함께 계속해서 지속적으로 동시에 움직이는지 아니면 특정 시간대에만 </a:t>
            </a:r>
            <a:r>
              <a:rPr lang="en-US" altLang="ko-KR" dirty="0"/>
              <a:t>diagnosis task</a:t>
            </a:r>
            <a:r>
              <a:rPr lang="ko-KR" altLang="en-US" dirty="0"/>
              <a:t>만을 </a:t>
            </a:r>
            <a:r>
              <a:rPr lang="ko-KR" altLang="en-US" dirty="0" err="1"/>
              <a:t>수행하는지여부에</a:t>
            </a:r>
            <a:r>
              <a:rPr lang="ko-KR" altLang="en-US" dirty="0"/>
              <a:t> 따라서 두개의 </a:t>
            </a:r>
            <a:r>
              <a:rPr lang="en-US" altLang="ko-KR" dirty="0"/>
              <a:t>working mode</a:t>
            </a:r>
            <a:r>
              <a:rPr lang="ko-KR" altLang="en-US" dirty="0"/>
              <a:t>로 구분됩니다</a:t>
            </a:r>
            <a:r>
              <a:rPr lang="en-US" altLang="ko-KR" dirty="0"/>
              <a:t>. </a:t>
            </a:r>
          </a:p>
          <a:p>
            <a:r>
              <a:rPr lang="en-US" dirty="0" err="1"/>
              <a:t>먼저</a:t>
            </a:r>
            <a:r>
              <a:rPr lang="en-US" dirty="0"/>
              <a:t> single-running </a:t>
            </a:r>
            <a:r>
              <a:rPr lang="en-US" dirty="0" err="1"/>
              <a:t>mode의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dirty="0"/>
              <a:t> response </a:t>
            </a:r>
            <a:r>
              <a:rPr lang="en-US" dirty="0" err="1"/>
              <a:t>time에</a:t>
            </a:r>
            <a:r>
              <a:rPr lang="en-US" dirty="0"/>
              <a:t> </a:t>
            </a:r>
            <a:r>
              <a:rPr lang="en-US" dirty="0" err="1"/>
              <a:t>영향을</a:t>
            </a:r>
            <a:r>
              <a:rPr lang="en-US" dirty="0"/>
              <a:t> </a:t>
            </a:r>
            <a:r>
              <a:rPr lang="en-US" dirty="0" err="1"/>
              <a:t>받지</a:t>
            </a:r>
            <a:r>
              <a:rPr lang="en-US" dirty="0"/>
              <a:t> </a:t>
            </a:r>
            <a:r>
              <a:rPr lang="en-US" dirty="0" err="1"/>
              <a:t>않으므로</a:t>
            </a:r>
            <a:r>
              <a:rPr lang="en-US" dirty="0"/>
              <a:t> fully connected </a:t>
            </a:r>
            <a:r>
              <a:rPr lang="en-US" dirty="0" err="1"/>
              <a:t>layer에서의</a:t>
            </a:r>
            <a:r>
              <a:rPr lang="en-US" dirty="0"/>
              <a:t> </a:t>
            </a:r>
            <a:r>
              <a:rPr lang="en-US" altLang="ko-KR" dirty="0"/>
              <a:t>efficiency</a:t>
            </a:r>
            <a:r>
              <a:rPr lang="ko-KR" altLang="en-US" dirty="0" err="1"/>
              <a:t>를</a:t>
            </a:r>
            <a:r>
              <a:rPr lang="ko-KR" altLang="en-US" dirty="0"/>
              <a:t> 줄이는 것이 중요합니다</a:t>
            </a:r>
            <a:r>
              <a:rPr lang="en-US" altLang="ko-KR" dirty="0"/>
              <a:t>. </a:t>
            </a:r>
            <a:r>
              <a:rPr lang="ko-KR" altLang="en-US" dirty="0"/>
              <a:t>이때 논문에서는 </a:t>
            </a:r>
            <a:r>
              <a:rPr lang="en-US" altLang="ko-KR" dirty="0" err="1"/>
              <a:t>gpu</a:t>
            </a:r>
            <a:r>
              <a:rPr lang="ko-KR" altLang="en-US" dirty="0"/>
              <a:t>와 </a:t>
            </a:r>
            <a:r>
              <a:rPr lang="en-US" altLang="ko-KR" dirty="0" err="1"/>
              <a:t>fpga</a:t>
            </a:r>
            <a:r>
              <a:rPr lang="en-US" altLang="ko-KR" dirty="0"/>
              <a:t> </a:t>
            </a:r>
            <a:r>
              <a:rPr lang="ko-KR" altLang="en-US" dirty="0"/>
              <a:t>두가지의 하드웨어를 </a:t>
            </a:r>
            <a:r>
              <a:rPr lang="ko-KR" altLang="en-US" dirty="0" err="1"/>
              <a:t>후보군으로</a:t>
            </a:r>
            <a:r>
              <a:rPr lang="ko-KR" altLang="en-US" dirty="0"/>
              <a:t> 선정하였습니다</a:t>
            </a:r>
            <a:r>
              <a:rPr lang="en-US" altLang="ko-KR" dirty="0"/>
              <a:t>. </a:t>
            </a:r>
            <a:r>
              <a:rPr lang="ko-KR" altLang="en-US" dirty="0"/>
              <a:t>그림 </a:t>
            </a:r>
            <a:r>
              <a:rPr lang="en-US" altLang="ko-KR" dirty="0"/>
              <a:t>22</a:t>
            </a:r>
            <a:r>
              <a:rPr lang="ko-KR" altLang="en-US" dirty="0"/>
              <a:t>에 따르면</a:t>
            </a:r>
            <a:r>
              <a:rPr lang="en-US" altLang="ko-KR" dirty="0"/>
              <a:t> Batch size</a:t>
            </a:r>
            <a:r>
              <a:rPr lang="ko-KR" altLang="en-US" dirty="0"/>
              <a:t>가 클수록 </a:t>
            </a:r>
            <a:r>
              <a:rPr lang="en-US" altLang="ko-KR" dirty="0"/>
              <a:t>GPU </a:t>
            </a:r>
            <a:r>
              <a:rPr lang="ko-KR" altLang="en-US" dirty="0"/>
              <a:t>기반 구조에서는 </a:t>
            </a:r>
            <a:r>
              <a:rPr lang="en-US" altLang="ko-KR" baseline="0" dirty="0"/>
              <a:t> </a:t>
            </a:r>
            <a:r>
              <a:rPr lang="en-US" altLang="ko-KR" dirty="0"/>
              <a:t>energy-efficiency</a:t>
            </a:r>
            <a:r>
              <a:rPr lang="ko-KR" altLang="en-US" dirty="0"/>
              <a:t>가 증가하는 반면</a:t>
            </a:r>
            <a:r>
              <a:rPr lang="en-US" altLang="ko-KR" dirty="0"/>
              <a:t>, </a:t>
            </a:r>
            <a:r>
              <a:rPr lang="en-US" altLang="ko-KR" dirty="0" err="1"/>
              <a:t>fpga</a:t>
            </a:r>
            <a:r>
              <a:rPr lang="ko-KR" altLang="en-US" dirty="0"/>
              <a:t>기반 구조에서는 영향을 받지않을 뿐더러 </a:t>
            </a:r>
            <a:r>
              <a:rPr lang="en-US" altLang="ko-KR" dirty="0" err="1"/>
              <a:t>gpu</a:t>
            </a:r>
            <a:r>
              <a:rPr lang="ko-KR" altLang="en-US" dirty="0"/>
              <a:t>기반 구조보다 전체적으로 매우 비효율적입니다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 err="1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single-running mode</a:t>
            </a:r>
            <a:r>
              <a:rPr lang="ko-KR" altLang="en-US" dirty="0"/>
              <a:t>에서는 활용하여 </a:t>
            </a:r>
            <a:r>
              <a:rPr lang="en-US" dirty="0"/>
              <a:t>Out</a:t>
            </a:r>
            <a:r>
              <a:rPr lang="en-US" baseline="0" dirty="0"/>
              <a:t> of memory</a:t>
            </a:r>
            <a:r>
              <a:rPr lang="ko-KR" altLang="en-US" baseline="0" dirty="0"/>
              <a:t>가 나지 않는 선에서 가장 큰 </a:t>
            </a:r>
            <a:r>
              <a:rPr lang="en-US" altLang="ko-KR" baseline="0" dirty="0"/>
              <a:t>batch size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채택하게 됩니다</a:t>
            </a:r>
            <a:r>
              <a:rPr lang="en-US" altLang="ko-KR" baseline="0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59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05205-BC25-654D-A7BB-A49ADFFC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425808"/>
            <a:ext cx="4972511" cy="3106732"/>
          </a:xfrm>
        </p:spPr>
        <p:txBody>
          <a:bodyPr anchor="b">
            <a:normAutofit/>
          </a:bodyPr>
          <a:lstStyle/>
          <a:p>
            <a:br>
              <a:rPr lang="en-US" sz="4000"/>
            </a:br>
            <a:r>
              <a:rPr lang="en-US" sz="4000"/>
              <a:t>IN-situ ai:</a:t>
            </a:r>
            <a:br>
              <a:rPr lang="en-US" sz="4000"/>
            </a:br>
            <a:r>
              <a:rPr lang="en-US" sz="4000"/>
              <a:t>Towards autonomous and incremental deep learning for iot systems</a:t>
            </a:r>
            <a:br>
              <a:rPr lang="x-none" sz="4000"/>
            </a:br>
            <a:endParaRPr lang="x-non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65493-F127-E445-B8AF-4FCDA14F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752631"/>
            <a:ext cx="4972512" cy="1517088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M</a:t>
            </a:r>
            <a:r>
              <a:rPr lang="x-none"/>
              <a:t>inseon kim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19E78-7218-41CD-B68A-8A24B9490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0" r="1332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6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5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Diagnosis 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/>
              <a:t>Two working modes to concurrently run with inference task</a:t>
            </a:r>
            <a:br>
              <a:rPr lang="en-US"/>
            </a:br>
            <a:r>
              <a:rPr lang="en-US"/>
              <a:t>1) Single-running mode	2) Co-running mode</a:t>
            </a:r>
          </a:p>
          <a:p>
            <a:r>
              <a:rPr lang="en-US"/>
              <a:t>Single-running mode</a:t>
            </a:r>
            <a:br>
              <a:rPr lang="en-US"/>
            </a:br>
            <a:r>
              <a:rPr lang="en-US"/>
              <a:t>: response time</a:t>
            </a:r>
            <a:r>
              <a:rPr lang="ko-KR" altLang="en-US"/>
              <a:t>에 영향을 받지 않으므로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FCN layer</a:t>
            </a:r>
            <a:r>
              <a:rPr lang="ko-KR" altLang="en-US"/>
              <a:t>에서의 </a:t>
            </a:r>
            <a:r>
              <a:rPr lang="en-US" altLang="ko-KR"/>
              <a:t>efficiency</a:t>
            </a:r>
            <a:r>
              <a:rPr lang="ko-KR" altLang="en-US"/>
              <a:t>를 줄여야한다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-&gt; Adopt GPU as in-situ platform with</a:t>
            </a:r>
            <a:br>
              <a:rPr lang="en-US" altLang="ko-KR"/>
            </a:br>
            <a:r>
              <a:rPr lang="en-US" altLang="ko-KR"/>
              <a:t>maximum batch size avoiding OOM</a:t>
            </a:r>
            <a:br>
              <a:rPr lang="en-US" altLang="ko-KR"/>
            </a:br>
            <a:r>
              <a:rPr lang="en-US" altLang="ko-KR"/>
              <a:t>at the same time.</a:t>
            </a:r>
            <a:endParaRPr lang="en-US"/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90"/>
          <a:stretch/>
        </p:blipFill>
        <p:spPr bwMode="auto">
          <a:xfrm>
            <a:off x="139700" y="4958081"/>
            <a:ext cx="6527799" cy="15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1574800" y="5181600"/>
            <a:ext cx="1447800" cy="4866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73500" y="584876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5205093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improve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5702" y="5483430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converge</a:t>
            </a:r>
            <a:endParaRPr lang="en-US" sz="1400" b="1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743292" y="3353912"/>
            <a:ext cx="5204533" cy="3383769"/>
            <a:chOff x="6743292" y="3303112"/>
            <a:chExt cx="5204533" cy="338376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292" y="3303112"/>
              <a:ext cx="5115633" cy="3208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11389025" y="6511449"/>
              <a:ext cx="558800" cy="175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31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Diagnosis 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Co-running mode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interference between two tasks is serve (Fig. 16)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FPGA can reduce the interference by separating hardware resource between two tasks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 Leverage the weight sharing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848176" y="4166108"/>
            <a:ext cx="6432257" cy="226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054416" y="4364966"/>
            <a:ext cx="4692770" cy="9316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86983" y="4919870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3X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weights sharing in co-running mode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Duplicate the convolution engine and assign dedicated convolution engine for each task</a:t>
            </a:r>
          </a:p>
          <a:p>
            <a:r>
              <a:rPr lang="en-US" altLang="ko-KR" dirty="0"/>
              <a:t>Same unrolling parameters to implement the convolution engine -&gt; </a:t>
            </a:r>
            <a:r>
              <a:rPr lang="en-US" altLang="ko-KR" dirty="0">
                <a:solidFill>
                  <a:srgbClr val="FF0000"/>
                </a:solidFill>
              </a:rPr>
              <a:t>weight sharing between inference and diagnosis</a:t>
            </a:r>
            <a:r>
              <a:rPr lang="en-US" altLang="ko-KR" dirty="0"/>
              <a:t>, but with resource idleness (CONV engines in diagnosis idle 75%)</a:t>
            </a:r>
          </a:p>
          <a:p>
            <a:r>
              <a:rPr lang="en-US" dirty="0"/>
              <a:t>Output feature map size</a:t>
            </a:r>
            <a:r>
              <a:rPr lang="ko-KR" altLang="en-US" dirty="0"/>
              <a:t>에 기반하여 </a:t>
            </a:r>
            <a:r>
              <a:rPr lang="en-US" altLang="ko-KR" dirty="0"/>
              <a:t>computing resource</a:t>
            </a:r>
            <a:r>
              <a:rPr lang="ko-KR" altLang="en-US" dirty="0" err="1"/>
              <a:t>를</a:t>
            </a:r>
            <a:r>
              <a:rPr lang="ko-KR" altLang="en-US" dirty="0"/>
              <a:t> 배분해야 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Weight sharing in one convolution engine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1975" y="4880900"/>
            <a:ext cx="11099800" cy="1887623"/>
            <a:chOff x="647700" y="4371251"/>
            <a:chExt cx="11099800" cy="1887623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36"/>
            <a:stretch/>
          </p:blipFill>
          <p:spPr bwMode="auto">
            <a:xfrm>
              <a:off x="6197600" y="4371251"/>
              <a:ext cx="5549900" cy="174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647700" y="4371251"/>
              <a:ext cx="5549900" cy="188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직사각형 14"/>
          <p:cNvSpPr/>
          <p:nvPr/>
        </p:nvSpPr>
        <p:spPr>
          <a:xfrm>
            <a:off x="11389025" y="6302416"/>
            <a:ext cx="558800" cy="42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9764872" y="4842800"/>
            <a:ext cx="520700" cy="301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/>
          <p:cNvSpPr/>
          <p:nvPr/>
        </p:nvSpPr>
        <p:spPr>
          <a:xfrm>
            <a:off x="7301072" y="5006803"/>
            <a:ext cx="1610608" cy="1208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62686" y="4691768"/>
            <a:ext cx="246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2 levels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of weight sharing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weights sharing in co-running mode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Weight-Share-Share Group: CONV layers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generate multiple output feature maps in parallel</a:t>
            </a:r>
            <a:endParaRPr lang="en-US" dirty="0"/>
          </a:p>
          <a:p>
            <a:r>
              <a:rPr lang="en-US" dirty="0"/>
              <a:t>No-Weight Sharing</a:t>
            </a:r>
            <a:r>
              <a:rPr lang="en-US" altLang="ko-KR" dirty="0"/>
              <a:t>: FCN layers</a:t>
            </a:r>
          </a:p>
          <a:p>
            <a:r>
              <a:rPr lang="en-US" altLang="ko-KR" dirty="0"/>
              <a:t>WSS and NWS compose parallel pipeline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89025" y="6203940"/>
            <a:ext cx="558800" cy="482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5" y="4278702"/>
            <a:ext cx="5347161" cy="240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998" y="5534750"/>
            <a:ext cx="5607167" cy="1134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evaluation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0" y="2221420"/>
            <a:ext cx="5113102" cy="400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192" y="3290939"/>
            <a:ext cx="5462304" cy="242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9">
            <a:extLst>
              <a:ext uri="{FF2B5EF4-FFF2-40B4-BE49-F238E27FC236}">
                <a16:creationId xmlns:a16="http://schemas.microsoft.com/office/drawing/2014/main" id="{53AEC635-4493-D64B-9CF8-795A486B8271}"/>
              </a:ext>
            </a:extLst>
          </p:cNvPr>
          <p:cNvCxnSpPr>
            <a:cxnSpLocks/>
          </p:cNvCxnSpPr>
          <p:nvPr/>
        </p:nvCxnSpPr>
        <p:spPr>
          <a:xfrm flipV="1">
            <a:off x="1293963" y="2593092"/>
            <a:ext cx="3968150" cy="5296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CBEE32-0349-4A40-8F9D-8B9A06287AB8}"/>
              </a:ext>
            </a:extLst>
          </p:cNvPr>
          <p:cNvSpPr txBox="1"/>
          <p:nvPr/>
        </p:nvSpPr>
        <p:spPr>
          <a:xfrm>
            <a:off x="1291848" y="2805408"/>
            <a:ext cx="120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3X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타원 19">
            <a:extLst>
              <a:ext uri="{FF2B5EF4-FFF2-40B4-BE49-F238E27FC236}">
                <a16:creationId xmlns:a16="http://schemas.microsoft.com/office/drawing/2014/main" id="{E1E30989-53F4-CC40-84BD-D1E993256057}"/>
              </a:ext>
            </a:extLst>
          </p:cNvPr>
          <p:cNvSpPr/>
          <p:nvPr/>
        </p:nvSpPr>
        <p:spPr>
          <a:xfrm>
            <a:off x="1783957" y="4374455"/>
            <a:ext cx="359185" cy="1208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9B5D6BC-A03B-7C4D-BDEF-ABB7903E7FFF}"/>
              </a:ext>
            </a:extLst>
          </p:cNvPr>
          <p:cNvSpPr/>
          <p:nvPr/>
        </p:nvSpPr>
        <p:spPr>
          <a:xfrm>
            <a:off x="3230320" y="4371578"/>
            <a:ext cx="359185" cy="1208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19">
            <a:extLst>
              <a:ext uri="{FF2B5EF4-FFF2-40B4-BE49-F238E27FC236}">
                <a16:creationId xmlns:a16="http://schemas.microsoft.com/office/drawing/2014/main" id="{8A9EE3EB-D785-E246-A9CF-3D9C7D01049D}"/>
              </a:ext>
            </a:extLst>
          </p:cNvPr>
          <p:cNvSpPr/>
          <p:nvPr/>
        </p:nvSpPr>
        <p:spPr>
          <a:xfrm>
            <a:off x="4728440" y="4368702"/>
            <a:ext cx="359185" cy="1208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19">
            <a:extLst>
              <a:ext uri="{FF2B5EF4-FFF2-40B4-BE49-F238E27FC236}">
                <a16:creationId xmlns:a16="http://schemas.microsoft.com/office/drawing/2014/main" id="{74D825F1-8658-1041-991A-6FDF9025162B}"/>
              </a:ext>
            </a:extLst>
          </p:cNvPr>
          <p:cNvSpPr/>
          <p:nvPr/>
        </p:nvSpPr>
        <p:spPr>
          <a:xfrm>
            <a:off x="8557402" y="3319971"/>
            <a:ext cx="1242203" cy="306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40AB78-2558-454E-B3F0-7FCE116CFC42}"/>
              </a:ext>
            </a:extLst>
          </p:cNvPr>
          <p:cNvSpPr txBox="1"/>
          <p:nvPr/>
        </p:nvSpPr>
        <p:spPr>
          <a:xfrm>
            <a:off x="6151471" y="2794958"/>
            <a:ext cx="333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Outperforms in all standards</a:t>
            </a:r>
          </a:p>
        </p:txBody>
      </p:sp>
    </p:spTree>
    <p:extLst>
      <p:ext uri="{BB962C8B-B14F-4D97-AF65-F5344CB8AC3E}">
        <p14:creationId xmlns:p14="http://schemas.microsoft.com/office/powerpoint/2010/main" val="285804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Evaluation and 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9" y="2250849"/>
            <a:ext cx="4660018" cy="443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01" y="4884414"/>
            <a:ext cx="5635830" cy="9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9">
            <a:extLst>
              <a:ext uri="{FF2B5EF4-FFF2-40B4-BE49-F238E27FC236}">
                <a16:creationId xmlns:a16="http://schemas.microsoft.com/office/drawing/2014/main" id="{744A03EF-03B9-4440-96CB-E7B5D13C96C6}"/>
              </a:ext>
            </a:extLst>
          </p:cNvPr>
          <p:cNvCxnSpPr>
            <a:cxnSpLocks/>
          </p:cNvCxnSpPr>
          <p:nvPr/>
        </p:nvCxnSpPr>
        <p:spPr>
          <a:xfrm flipV="1">
            <a:off x="1761718" y="5055079"/>
            <a:ext cx="2974931" cy="9537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9146D-160E-D84D-AA2E-E040FFE01A92}"/>
              </a:ext>
            </a:extLst>
          </p:cNvPr>
          <p:cNvSpPr txBox="1"/>
          <p:nvPr/>
        </p:nvSpPr>
        <p:spPr>
          <a:xfrm>
            <a:off x="6166941" y="3447702"/>
            <a:ext cx="497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Reduce data movement by 28-71%, which further yields 1.4X-3.3X speed up on model update and contributes to 30-70% energy saving</a:t>
            </a:r>
          </a:p>
        </p:txBody>
      </p:sp>
      <p:sp>
        <p:nvSpPr>
          <p:cNvPr id="19" name="타원 19">
            <a:extLst>
              <a:ext uri="{FF2B5EF4-FFF2-40B4-BE49-F238E27FC236}">
                <a16:creationId xmlns:a16="http://schemas.microsoft.com/office/drawing/2014/main" id="{456C8259-1C7A-1E49-A986-52091089750F}"/>
              </a:ext>
            </a:extLst>
          </p:cNvPr>
          <p:cNvSpPr/>
          <p:nvPr/>
        </p:nvSpPr>
        <p:spPr>
          <a:xfrm>
            <a:off x="10223220" y="5512092"/>
            <a:ext cx="1242203" cy="3064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B4A87-7751-254E-8F2E-71C07A954988}"/>
              </a:ext>
            </a:extLst>
          </p:cNvPr>
          <p:cNvSpPr txBox="1"/>
          <p:nvPr/>
        </p:nvSpPr>
        <p:spPr>
          <a:xfrm>
            <a:off x="6128207" y="3080610"/>
            <a:ext cx="333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</a:t>
            </a:r>
          </a:p>
        </p:txBody>
      </p:sp>
    </p:spTree>
    <p:extLst>
      <p:ext uri="{BB962C8B-B14F-4D97-AF65-F5344CB8AC3E}">
        <p14:creationId xmlns:p14="http://schemas.microsoft.com/office/powerpoint/2010/main" val="239391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/>
              <a:t>무수한 </a:t>
            </a:r>
            <a:r>
              <a:rPr lang="en-US" altLang="ko-KR"/>
              <a:t>IOT </a:t>
            </a:r>
            <a:r>
              <a:rPr lang="ko-KR" altLang="en-US"/>
              <a:t>기기들로부터 대량의 데이터가 생성되는 현대 사회에서는</a:t>
            </a:r>
            <a:r>
              <a:rPr lang="en-US" altLang="ko-KR"/>
              <a:t>, raw data </a:t>
            </a:r>
            <a:r>
              <a:rPr lang="ko-KR" altLang="en-US"/>
              <a:t>전부를 </a:t>
            </a:r>
            <a:r>
              <a:rPr lang="en-US" altLang="ko-KR"/>
              <a:t>Cloud</a:t>
            </a:r>
            <a:r>
              <a:rPr lang="ko-KR" altLang="en-US"/>
              <a:t>로 옮겨서 처리하는데 많은 제약이 있음</a:t>
            </a:r>
            <a:r>
              <a:rPr lang="en-US" altLang="ko-KR"/>
              <a:t>. </a:t>
            </a:r>
            <a:r>
              <a:rPr lang="ko-KR" altLang="en-US"/>
              <a:t>따라서</a:t>
            </a:r>
            <a:r>
              <a:rPr lang="en-US" altLang="ko-KR"/>
              <a:t>, IOT </a:t>
            </a:r>
            <a:r>
              <a:rPr lang="ko-KR" altLang="en-US"/>
              <a:t>기기가 </a:t>
            </a:r>
            <a:r>
              <a:rPr lang="en-US" altLang="ko-KR"/>
              <a:t>inference task</a:t>
            </a:r>
            <a:r>
              <a:rPr lang="ko-KR" altLang="en-US"/>
              <a:t>를 수행하는것이 더 효율적이다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하지만</a:t>
            </a:r>
            <a:r>
              <a:rPr lang="en-US" altLang="ko-KR"/>
              <a:t>, statically trained</a:t>
            </a:r>
            <a:r>
              <a:rPr lang="ko-KR" altLang="en-US"/>
              <a:t>된 모델은 </a:t>
            </a:r>
            <a:r>
              <a:rPr lang="en-US" altLang="ko-KR"/>
              <a:t>dynamic</a:t>
            </a:r>
            <a:r>
              <a:rPr lang="ko-KR" altLang="en-US"/>
              <a:t>하게 변화하는 실제환경에 적합하지 않을 뿐더러 </a:t>
            </a:r>
            <a:r>
              <a:rPr lang="en-US" altLang="ko-KR"/>
              <a:t>supervised learning</a:t>
            </a:r>
            <a:r>
              <a:rPr lang="ko-KR" altLang="en-US"/>
              <a:t>의 방식을 채택하기 어렵다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이에</a:t>
            </a:r>
            <a:r>
              <a:rPr lang="en-US" altLang="ko-KR"/>
              <a:t>, </a:t>
            </a:r>
            <a:r>
              <a:rPr lang="ko-KR" altLang="en-US"/>
              <a:t>본 논문에서는 </a:t>
            </a:r>
            <a:r>
              <a:rPr lang="en-US" altLang="ko-KR" b="1" u="sng"/>
              <a:t>In-situ AI</a:t>
            </a:r>
            <a:r>
              <a:rPr lang="en-US" altLang="ko-KR"/>
              <a:t> </a:t>
            </a:r>
            <a:r>
              <a:rPr lang="ko-KR" altLang="en-US"/>
              <a:t>라는 딥러닝 기반의 </a:t>
            </a:r>
            <a:r>
              <a:rPr lang="en-US" altLang="ko-KR"/>
              <a:t>Autonomous</a:t>
            </a:r>
            <a:r>
              <a:rPr lang="ko-KR" altLang="en-US"/>
              <a:t>하고 </a:t>
            </a:r>
            <a:r>
              <a:rPr lang="en-US" altLang="ko-KR"/>
              <a:t>Incremental computing framework</a:t>
            </a:r>
            <a:r>
              <a:rPr lang="ko-KR" altLang="en-US"/>
              <a:t>를 제안한다</a:t>
            </a:r>
            <a:r>
              <a:rPr lang="en-US" altLang="ko-KR"/>
              <a:t>.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D78F-591C-0D48-BAF9-7BD471F0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/>
              <a:t>클라우드 중심 </a:t>
            </a:r>
            <a:r>
              <a:rPr lang="en-US" altLang="ko-KR"/>
              <a:t>IoT </a:t>
            </a:r>
            <a:r>
              <a:rPr lang="ko-KR" altLang="en-US"/>
              <a:t>시스템의 경우 </a:t>
            </a:r>
            <a:r>
              <a:rPr lang="en-US" altLang="ko-KR"/>
              <a:t>IoT </a:t>
            </a:r>
            <a:r>
              <a:rPr lang="ko-KR" altLang="en-US"/>
              <a:t>장치에서 생성된 데이터를 먼저 클라우드로 전송하여 처리한 후 결과를 </a:t>
            </a:r>
            <a:r>
              <a:rPr lang="en-US" altLang="ko-KR"/>
              <a:t>IoT </a:t>
            </a:r>
            <a:r>
              <a:rPr lang="ko-KR" altLang="en-US"/>
              <a:t>장치로 다시 전송해야 한다</a:t>
            </a:r>
            <a:r>
              <a:rPr lang="en-US" altLang="ko-KR"/>
              <a:t>. </a:t>
            </a:r>
            <a:r>
              <a:rPr lang="ko-KR" altLang="en-US"/>
              <a:t>이 과정에서 </a:t>
            </a:r>
            <a:r>
              <a:rPr lang="en-US" altLang="ko-KR"/>
              <a:t>overhead</a:t>
            </a:r>
            <a:r>
              <a:rPr lang="ko-KR" altLang="en-US"/>
              <a:t>가 발생한다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실제 </a:t>
            </a:r>
            <a:r>
              <a:rPr lang="en-US" altLang="ko-KR"/>
              <a:t>IOT </a:t>
            </a:r>
            <a:r>
              <a:rPr lang="ko-KR" altLang="en-US"/>
              <a:t>기기에서 생성되는 데이터는 </a:t>
            </a:r>
            <a:r>
              <a:rPr lang="en-US" altLang="ko-KR" i="1"/>
              <a:t>dynamic</a:t>
            </a:r>
            <a:r>
              <a:rPr lang="ko-KR" altLang="en-US"/>
              <a:t>하고 </a:t>
            </a:r>
            <a:r>
              <a:rPr lang="en-US" altLang="ko-KR" i="1"/>
              <a:t>unlabeled</a:t>
            </a:r>
            <a:r>
              <a:rPr lang="ko-KR" altLang="en-US"/>
              <a:t>한 특성을 지니므로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/>
              <a:t>in –situ inference task</a:t>
            </a:r>
            <a:r>
              <a:rPr lang="ko-KR" altLang="en-US"/>
              <a:t>는 낮은 정확도로 귀결되기에</a:t>
            </a:r>
            <a:r>
              <a:rPr lang="en-US" altLang="ko-KR"/>
              <a:t> </a:t>
            </a:r>
            <a:r>
              <a:rPr lang="ko-KR" altLang="en-US"/>
              <a:t>적합하지 않다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결국 정확도의 향상을 위해서는 </a:t>
            </a:r>
            <a:r>
              <a:rPr lang="en-US" altLang="ko-KR"/>
              <a:t>Cloud</a:t>
            </a:r>
            <a:r>
              <a:rPr lang="ko-KR" altLang="en-US"/>
              <a:t>에서 </a:t>
            </a:r>
            <a:r>
              <a:rPr lang="en-US" altLang="ko-KR"/>
              <a:t>model</a:t>
            </a:r>
            <a:r>
              <a:rPr lang="ko-KR" altLang="en-US"/>
              <a:t>의 </a:t>
            </a:r>
            <a:r>
              <a:rPr lang="en-US" altLang="ko-KR"/>
              <a:t>retrain</a:t>
            </a:r>
            <a:r>
              <a:rPr lang="ko-KR" altLang="en-US"/>
              <a:t>이 일어나야 하므로</a:t>
            </a:r>
            <a:r>
              <a:rPr lang="en-US" altLang="ko-KR"/>
              <a:t>, </a:t>
            </a:r>
            <a:r>
              <a:rPr lang="ko-KR" altLang="en-US"/>
              <a:t>최소한의 데이터 이동을 통해 </a:t>
            </a:r>
            <a:r>
              <a:rPr lang="en-US" altLang="ko-KR"/>
              <a:t>IOT </a:t>
            </a:r>
            <a:r>
              <a:rPr lang="ko-KR" altLang="en-US"/>
              <a:t>시스템의 정확도를 향상 시키는것을 목표로 한다</a:t>
            </a:r>
            <a:r>
              <a:rPr lang="en-US" altLang="ko-KR"/>
              <a:t>.</a:t>
            </a:r>
            <a:endParaRPr lang="x-none" altLang="ko-K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38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D78F-591C-0D48-BAF9-7BD471F0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2"/>
            <a:ext cx="10560477" cy="3851787"/>
          </a:xfrm>
        </p:spPr>
        <p:txBody>
          <a:bodyPr>
            <a:normAutofit/>
          </a:bodyPr>
          <a:lstStyle/>
          <a:p>
            <a:r>
              <a:rPr lang="en-US" altLang="ko-KR"/>
              <a:t>In-situ AI consists of two parts:</a:t>
            </a:r>
            <a:br>
              <a:rPr lang="en-US" altLang="ko-KR"/>
            </a:br>
            <a:r>
              <a:rPr lang="en-US" altLang="ko-KR"/>
              <a:t>1) In-situ AI Node   2) In-situ AI Cloud</a:t>
            </a:r>
          </a:p>
          <a:p>
            <a:r>
              <a:rPr lang="en-US" altLang="ko-KR">
                <a:solidFill>
                  <a:srgbClr val="FF0000"/>
                </a:solidFill>
              </a:rPr>
              <a:t>Fit the ever-changing environments in the in-situ system with reduced data movement</a:t>
            </a:r>
            <a:endParaRPr lang="en-US">
              <a:solidFill>
                <a:srgbClr val="FF0000"/>
              </a:solidFill>
            </a:endParaRP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84504" y="3535136"/>
            <a:ext cx="3448594" cy="149896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In-situ AI Node</a:t>
            </a:r>
            <a:endParaRPr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58902" y="3535136"/>
            <a:ext cx="3448594" cy="149896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In-situ AI Cloud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4572000" y="3878036"/>
            <a:ext cx="3004457" cy="37882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4572000" y="4367892"/>
            <a:ext cx="3004457" cy="37882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4504" y="5230042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/>
              <a:t>Inference</a:t>
            </a:r>
            <a:r>
              <a:rPr lang="en-US"/>
              <a:t> network fine-tuning (transfer learning)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/>
              <a:t>Diagnosis</a:t>
            </a:r>
            <a:r>
              <a:rPr lang="en-US"/>
              <a:t> tasks, send valuable data to the Cloud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58902" y="5230042"/>
            <a:ext cx="3448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/>
              <a:t>Unsupervised pre-training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Small proportion of IOT data for incremental training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80160" y="5256168"/>
            <a:ext cx="1110343" cy="321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1280160" y="5830206"/>
            <a:ext cx="1110343" cy="321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화살표 연결선 19"/>
          <p:cNvCxnSpPr>
            <a:stCxn id="7" idx="3"/>
          </p:cNvCxnSpPr>
          <p:nvPr/>
        </p:nvCxnSpPr>
        <p:spPr>
          <a:xfrm>
            <a:off x="2390503" y="5417004"/>
            <a:ext cx="2416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3"/>
          </p:cNvCxnSpPr>
          <p:nvPr/>
        </p:nvCxnSpPr>
        <p:spPr>
          <a:xfrm flipV="1">
            <a:off x="2390503" y="5417004"/>
            <a:ext cx="2416628" cy="574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7941" y="5260790"/>
            <a:ext cx="2679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Computing pressure</a:t>
            </a:r>
            <a:br>
              <a:rPr lang="en-US" sz="1600"/>
            </a:br>
            <a:r>
              <a:rPr lang="en-US" sz="1600"/>
              <a:t>-&gt; two-level weight shared</a:t>
            </a:r>
            <a:br>
              <a:rPr lang="en-US" sz="1600"/>
            </a:br>
            <a:r>
              <a:rPr lang="en-US" sz="1600"/>
              <a:t>     architecture</a:t>
            </a:r>
          </a:p>
        </p:txBody>
      </p:sp>
    </p:spTree>
    <p:extLst>
      <p:ext uri="{BB962C8B-B14F-4D97-AF65-F5344CB8AC3E}">
        <p14:creationId xmlns:p14="http://schemas.microsoft.com/office/powerpoint/2010/main" val="5206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E524C-3104-4544-AB54-E99E142C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In-situ ai framework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2"/>
            <a:ext cx="10560477" cy="3851787"/>
          </a:xfrm>
        </p:spPr>
        <p:txBody>
          <a:bodyPr>
            <a:normAutofit/>
          </a:bodyPr>
          <a:lstStyle/>
          <a:p>
            <a:r>
              <a:rPr lang="en-US" altLang="ko-KR"/>
              <a:t>Supervisory signals to be leveraged in the unsupervised training</a:t>
            </a:r>
            <a:br>
              <a:rPr lang="en-US" altLang="ko-KR"/>
            </a:br>
            <a:r>
              <a:rPr lang="en-US" altLang="ko-KR"/>
              <a:t>: </a:t>
            </a:r>
            <a:r>
              <a:rPr lang="en-US" altLang="ko-KR" b="1" i="1"/>
              <a:t>Spatial Context</a:t>
            </a:r>
          </a:p>
          <a:p>
            <a:r>
              <a:rPr lang="en-US" altLang="ko-KR"/>
              <a:t>Feature learn from unsupervised context prediction </a:t>
            </a:r>
            <a:br>
              <a:rPr lang="en-US" altLang="ko-KR"/>
            </a:br>
            <a:r>
              <a:rPr lang="en-US" altLang="ko-KR"/>
              <a:t>-&gt; Improve the accuracy of recognition task</a:t>
            </a:r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1" y="3673331"/>
            <a:ext cx="10114157" cy="287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9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E524C-3104-4544-AB54-E99E142C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In-situ ai framework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69848" y="2294646"/>
            <a:ext cx="5241798" cy="41636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Unsupervised pre-training (Cloud)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Inference network fine-tuning (Node)</a:t>
            </a:r>
            <a:r>
              <a:rPr lang="en-US" sz="1800"/>
              <a:t>*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Diagnosis task (Node)*</a:t>
            </a:r>
          </a:p>
          <a:p>
            <a:pPr lvl="1">
              <a:buFont typeface="Arial" pitchFamily="34" charset="0"/>
              <a:buChar char="•"/>
            </a:pPr>
            <a:r>
              <a:rPr lang="en-US"/>
              <a:t>Recognized class / Unrecognized class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7"/>
          <a:stretch/>
        </p:blipFill>
        <p:spPr bwMode="auto">
          <a:xfrm>
            <a:off x="6311646" y="2294646"/>
            <a:ext cx="4895850" cy="436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13.2. Fine-Tuning — Dive into Deep Learning 0.17.1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13.2. Fine-Tuning — Dive into Deep Learning 0.17.1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03" y="3927434"/>
            <a:ext cx="4463797" cy="26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0640" y="3674331"/>
            <a:ext cx="370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* Both respective models are unsupervised model</a:t>
            </a:r>
          </a:p>
        </p:txBody>
      </p:sp>
    </p:spTree>
    <p:extLst>
      <p:ext uri="{BB962C8B-B14F-4D97-AF65-F5344CB8AC3E}">
        <p14:creationId xmlns:p14="http://schemas.microsoft.com/office/powerpoint/2010/main" val="152564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1F181-957F-2847-82AD-8AB67AC2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Evaluation of framework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2"/>
            <a:ext cx="10560477" cy="3851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Unsupervised pre-training</a:t>
            </a:r>
            <a:r>
              <a:rPr lang="ko-KR" altLang="en-US"/>
              <a:t>이 </a:t>
            </a:r>
            <a:r>
              <a:rPr lang="en-US" altLang="ko-KR"/>
              <a:t>inference task</a:t>
            </a:r>
            <a:r>
              <a:rPr lang="ko-KR" altLang="en-US"/>
              <a:t>의 정확도 향상으로 이어졌나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Unsupervised pre-training</a:t>
            </a:r>
            <a:r>
              <a:rPr lang="ko-KR" altLang="en-US"/>
              <a:t>과 </a:t>
            </a:r>
            <a:r>
              <a:rPr lang="en-US" altLang="ko-KR"/>
              <a:t>inference network</a:t>
            </a:r>
            <a:r>
              <a:rPr lang="ko-KR" altLang="en-US"/>
              <a:t>가 얼마나 연관되었나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Valuable</a:t>
            </a:r>
            <a:r>
              <a:rPr lang="ko-KR" altLang="en-US"/>
              <a:t>한 데이터만 활용하는 것이 </a:t>
            </a:r>
            <a:r>
              <a:rPr lang="en-US" altLang="ko-KR"/>
              <a:t>accuracy improvement</a:t>
            </a:r>
            <a:r>
              <a:rPr lang="ko-KR" altLang="en-US"/>
              <a:t>에 충분한가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4" y="3886200"/>
            <a:ext cx="11739331" cy="257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389025" y="6258874"/>
            <a:ext cx="558800" cy="42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76800" y="4709268"/>
            <a:ext cx="1447800" cy="35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7900" y="4734395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1.7X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76800" y="4343400"/>
            <a:ext cx="1447800" cy="2373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30300" y="4477418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Better accuracy pre-training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19200" y="4730748"/>
            <a:ext cx="2438400" cy="208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842620" y="4542680"/>
            <a:ext cx="427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Similar acc with minimum </a:t>
            </a:r>
            <a:br>
              <a:rPr lang="en-US" sz="1400" b="1">
                <a:solidFill>
                  <a:srgbClr val="FF0000"/>
                </a:solidFill>
              </a:rPr>
            </a:br>
            <a:r>
              <a:rPr lang="en-US" sz="1400" b="1">
                <a:solidFill>
                  <a:srgbClr val="FF0000"/>
                </a:solidFill>
              </a:rPr>
              <a:t>data movement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11618" y="4334542"/>
            <a:ext cx="1716630" cy="2462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In-situ ai ARCHITECTURE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/>
              <a:t>Inference Task: online task, must process the inputs as quickly as possible</a:t>
            </a:r>
            <a:br>
              <a:rPr lang="en-US"/>
            </a:br>
            <a:r>
              <a:rPr lang="en-US"/>
              <a:t>-&gt; </a:t>
            </a:r>
            <a:r>
              <a:rPr lang="en-US" b="1" i="1" u="sng"/>
              <a:t>the latency</a:t>
            </a:r>
            <a:r>
              <a:rPr lang="en-US" u="sng"/>
              <a:t> </a:t>
            </a:r>
            <a:r>
              <a:rPr lang="en-US"/>
              <a:t>and </a:t>
            </a:r>
            <a:r>
              <a:rPr lang="en-US" b="1" i="1" u="sng"/>
              <a:t>energy-efficiency</a:t>
            </a:r>
            <a:r>
              <a:rPr lang="en-US"/>
              <a:t> are two key metrics for optimization</a:t>
            </a:r>
          </a:p>
          <a:p>
            <a:endParaRPr lang="en-US"/>
          </a:p>
          <a:p>
            <a:r>
              <a:rPr lang="en-US"/>
              <a:t>Diagnosis Task</a:t>
            </a:r>
            <a:br>
              <a:rPr lang="en-US"/>
            </a:br>
            <a:r>
              <a:rPr lang="en-US"/>
              <a:t>: Energy-efficiency is the only design concern</a:t>
            </a:r>
            <a:br>
              <a:rPr lang="en-US"/>
            </a:br>
            <a:endParaRPr lang="en-US"/>
          </a:p>
          <a:p>
            <a:r>
              <a:rPr lang="en-US"/>
              <a:t>2 Kinds of weights sharing in the CONV layers</a:t>
            </a:r>
            <a:br>
              <a:rPr lang="en-US"/>
            </a:br>
            <a:r>
              <a:rPr lang="en-US"/>
              <a:t>1) Weighet sharing between inference network and diagnosis task</a:t>
            </a:r>
            <a:br>
              <a:rPr lang="en-US"/>
            </a:br>
            <a:r>
              <a:rPr lang="en-US"/>
              <a:t>2) Weighet sharing between input patches (9 pathces in Fig. 3)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9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Inference 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Latency</a:t>
            </a:r>
            <a:r>
              <a:rPr lang="ko-KR" altLang="en-US" dirty="0" err="1"/>
              <a:t>를</a:t>
            </a:r>
            <a:r>
              <a:rPr lang="ko-KR" altLang="en-US" dirty="0"/>
              <a:t> 줄이기 위해서는</a:t>
            </a:r>
            <a:r>
              <a:rPr lang="en-US" altLang="ko-KR" dirty="0"/>
              <a:t>, small batch size</a:t>
            </a:r>
            <a:r>
              <a:rPr lang="ko-KR" altLang="en-US" dirty="0"/>
              <a:t>가 적합하다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energy-efficiency</a:t>
            </a:r>
            <a:r>
              <a:rPr lang="ko-KR" altLang="en-US" dirty="0"/>
              <a:t>의 관점에서는 </a:t>
            </a:r>
            <a:r>
              <a:rPr lang="en-US" altLang="ko-KR" dirty="0"/>
              <a:t>low reuse of FCN weights and the limited bandwidth of embedded platforms</a:t>
            </a:r>
            <a:r>
              <a:rPr lang="ko-KR" altLang="en-US" dirty="0"/>
              <a:t>로 인하여 </a:t>
            </a:r>
            <a:r>
              <a:rPr lang="en-US" altLang="ko-KR" dirty="0"/>
              <a:t>less desirable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Inference task</a:t>
            </a:r>
            <a:r>
              <a:rPr lang="ko-KR" altLang="en-US" dirty="0"/>
              <a:t>의 비중이 </a:t>
            </a:r>
            <a:r>
              <a:rPr lang="en-US" altLang="ko-KR" dirty="0"/>
              <a:t>small batch size</a:t>
            </a:r>
            <a:r>
              <a:rPr lang="ko-KR" altLang="en-US" dirty="0"/>
              <a:t>에서 </a:t>
            </a:r>
            <a:r>
              <a:rPr lang="en-US" altLang="ko-KR" dirty="0"/>
              <a:t>50%</a:t>
            </a:r>
            <a:r>
              <a:rPr lang="ko-KR" altLang="en-US" dirty="0"/>
              <a:t>에 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run-time constraint</a:t>
            </a:r>
            <a:r>
              <a:rPr lang="ko-KR" altLang="en-US" dirty="0"/>
              <a:t>안에서 적은 에너지를 소비하는 </a:t>
            </a:r>
            <a:r>
              <a:rPr lang="en-US" altLang="ko-KR" dirty="0"/>
              <a:t>optimal(maximum) batch size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찾는것이</a:t>
            </a:r>
            <a:r>
              <a:rPr lang="ko-KR" altLang="en-US" dirty="0"/>
              <a:t> 중요하다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90"/>
          <a:stretch/>
        </p:blipFill>
        <p:spPr bwMode="auto">
          <a:xfrm>
            <a:off x="139700" y="4907281"/>
            <a:ext cx="6527799" cy="15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5" t="47765" r="8117"/>
          <a:stretch/>
        </p:blipFill>
        <p:spPr bwMode="auto">
          <a:xfrm>
            <a:off x="6540500" y="4783777"/>
            <a:ext cx="4800600" cy="167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1409700" y="5682781"/>
            <a:ext cx="1447800" cy="22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670300" y="5080000"/>
            <a:ext cx="1422400" cy="832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226300" y="5080000"/>
            <a:ext cx="0" cy="54102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480300" y="5080000"/>
            <a:ext cx="0" cy="7175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835900" y="5080000"/>
            <a:ext cx="0" cy="54102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064500" y="5080000"/>
            <a:ext cx="0" cy="7175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420100" y="5080000"/>
            <a:ext cx="0" cy="41613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661400" y="5080000"/>
            <a:ext cx="0" cy="7175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47702" y="5970478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Up to 50%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7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{AB176F13-62E2-AE4B-83FD-35A640CAE1DA}tf10001070</Template>
  <TotalTime>3061</TotalTime>
  <Words>2309</Words>
  <Application>Microsoft Macintosh PowerPoint</Application>
  <PresentationFormat>Widescreen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IN-situ ai: Towards autonomous and incremental deep learning for iot systems </vt:lpstr>
      <vt:lpstr>abstract</vt:lpstr>
      <vt:lpstr>Introduction</vt:lpstr>
      <vt:lpstr>Introduction</vt:lpstr>
      <vt:lpstr>In-situ ai framework</vt:lpstr>
      <vt:lpstr>In-situ ai framework</vt:lpstr>
      <vt:lpstr>Evaluation of framework</vt:lpstr>
      <vt:lpstr>In-situ ai ARCHITECTURE</vt:lpstr>
      <vt:lpstr>Inference Task</vt:lpstr>
      <vt:lpstr>Diagnosis Task</vt:lpstr>
      <vt:lpstr>Diagnosis Task</vt:lpstr>
      <vt:lpstr>weights sharing in co-running mode</vt:lpstr>
      <vt:lpstr>weights sharing in co-running mode</vt:lpstr>
      <vt:lpstr>evaluation</vt:lpstr>
      <vt:lpstr>Evaluation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Event-related Tweet Identification with Dynamic Keyword Generation</dc:title>
  <dc:creator>KIM MINSEON</dc:creator>
  <cp:lastModifiedBy>KIM MINSEON</cp:lastModifiedBy>
  <cp:revision>112</cp:revision>
  <dcterms:created xsi:type="dcterms:W3CDTF">2021-09-02T16:38:35Z</dcterms:created>
  <dcterms:modified xsi:type="dcterms:W3CDTF">2022-01-07T06:55:00Z</dcterms:modified>
</cp:coreProperties>
</file>