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85" r:id="rId2"/>
    <p:sldId id="415" r:id="rId3"/>
    <p:sldId id="417" r:id="rId4"/>
    <p:sldId id="425" r:id="rId5"/>
    <p:sldId id="424" r:id="rId6"/>
    <p:sldId id="428" r:id="rId7"/>
    <p:sldId id="423" r:id="rId8"/>
    <p:sldId id="426" r:id="rId9"/>
    <p:sldId id="42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재범" initials="유" lastIdx="2" clrIdx="0">
    <p:extLst>
      <p:ext uri="{19B8F6BF-5375-455C-9EA6-DF929625EA0E}">
        <p15:presenceInfo xmlns:p15="http://schemas.microsoft.com/office/powerpoint/2012/main" xmlns="" userId="S::20510079@officestu.seoultech.ac.kr::11922a94-3386-4641-ac57-422d3f66ed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13" autoAdjust="0"/>
    <p:restoredTop sz="66897" autoAdjust="0"/>
  </p:normalViewPr>
  <p:slideViewPr>
    <p:cSldViewPr snapToGrid="0">
      <p:cViewPr>
        <p:scale>
          <a:sx n="75" d="100"/>
          <a:sy n="75" d="100"/>
        </p:scale>
        <p:origin x="-96" y="-1806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21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6FD68-AE32-46D5-844D-0EC1AA462155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45CFD-551F-4570-8233-A515EC76F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5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odshakir/Micro-Cluster-Nearest-Neighbour-MC-NN-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i="0" smtClean="0">
                <a:latin typeface="+mj-lt"/>
              </a:rPr>
              <a:t>안녕하세요 현재 산업공학과 </a:t>
            </a:r>
            <a:r>
              <a:rPr kumimoji="1" lang="en-US" altLang="ko-KR" b="0" i="0" smtClean="0">
                <a:latin typeface="+mj-lt"/>
              </a:rPr>
              <a:t>itm</a:t>
            </a:r>
            <a:r>
              <a:rPr kumimoji="1" lang="ko-KR" altLang="en-US" b="0" i="0" smtClean="0">
                <a:latin typeface="+mj-lt"/>
              </a:rPr>
              <a:t>전공에 재학중인 김민선 학부</a:t>
            </a:r>
            <a:r>
              <a:rPr kumimoji="1" lang="ko-KR" altLang="en-US" b="0" i="0" baseline="0" smtClean="0">
                <a:latin typeface="+mj-lt"/>
              </a:rPr>
              <a:t> 연구생입니다</a:t>
            </a:r>
            <a:r>
              <a:rPr kumimoji="1" lang="en-US" altLang="ko-KR" b="0" i="0" baseline="0" smtClean="0">
                <a:latin typeface="+mj-lt"/>
              </a:rPr>
              <a:t>. </a:t>
            </a:r>
            <a:r>
              <a:rPr kumimoji="1" lang="ko-KR" altLang="en-US" b="0" i="0" baseline="0" smtClean="0">
                <a:latin typeface="+mj-lt"/>
              </a:rPr>
              <a:t>저는 이번 </a:t>
            </a:r>
            <a:r>
              <a:rPr kumimoji="1" lang="en-US" altLang="ko-KR" b="0" i="0" baseline="0" smtClean="0">
                <a:latin typeface="+mj-lt"/>
              </a:rPr>
              <a:t>2022</a:t>
            </a:r>
            <a:r>
              <a:rPr kumimoji="1" lang="ko-KR" altLang="en-US" b="0" i="0" baseline="0" smtClean="0">
                <a:latin typeface="+mj-lt"/>
              </a:rPr>
              <a:t>년</a:t>
            </a:r>
            <a:r>
              <a:rPr kumimoji="1" lang="en-US" altLang="ko-KR" b="0" i="0" baseline="0" smtClean="0">
                <a:latin typeface="+mj-lt"/>
              </a:rPr>
              <a:t> IEEE Bigcomp</a:t>
            </a:r>
            <a:r>
              <a:rPr kumimoji="1" lang="ko-KR" altLang="en-US" b="0" i="0" baseline="0" smtClean="0">
                <a:latin typeface="+mj-lt"/>
              </a:rPr>
              <a:t>에 </a:t>
            </a:r>
            <a:r>
              <a:rPr lang="en-US" sz="1200" b="0" i="0" smtClean="0">
                <a:latin typeface="+mj-lt"/>
                <a:cs typeface="Calibri" pitchFamily="34" charset="0"/>
              </a:rPr>
              <a:t>Distributed Classification Model of Streaming Tweets based on Dynamic Model Update</a:t>
            </a:r>
            <a:r>
              <a:rPr lang="ko-KR" altLang="en-US" sz="1200" b="0" i="0" smtClean="0">
                <a:latin typeface="+mj-lt"/>
                <a:cs typeface="Calibri" pitchFamily="34" charset="0"/>
              </a:rPr>
              <a:t>라는 주제를 가지고 논문을 게재하였습니다</a:t>
            </a:r>
            <a:r>
              <a:rPr lang="en-US" altLang="ko-KR" sz="1200" b="0" i="0" smtClean="0">
                <a:latin typeface="+mj-lt"/>
                <a:cs typeface="Calibri" pitchFamily="34" charset="0"/>
              </a:rPr>
              <a:t>. </a:t>
            </a:r>
            <a:r>
              <a:rPr lang="ko-KR" altLang="en-US" sz="1200" b="0" i="0" smtClean="0">
                <a:latin typeface="+mj-lt"/>
                <a:cs typeface="Calibri" pitchFamily="34" charset="0"/>
              </a:rPr>
              <a:t>일단 간략하게 본 논문에서 제안한 기본적인 </a:t>
            </a:r>
            <a:r>
              <a:rPr lang="en-US" altLang="ko-KR" sz="1200" b="0" i="0" smtClean="0">
                <a:latin typeface="+mj-lt"/>
                <a:cs typeface="Calibri" pitchFamily="34" charset="0"/>
              </a:rPr>
              <a:t>concept</a:t>
            </a:r>
            <a:r>
              <a:rPr lang="ko-KR" altLang="en-US" sz="1200" b="0" i="0" smtClean="0">
                <a:latin typeface="+mj-lt"/>
                <a:cs typeface="Calibri" pitchFamily="34" charset="0"/>
              </a:rPr>
              <a:t>과 </a:t>
            </a:r>
            <a:r>
              <a:rPr lang="en-US" altLang="ko-KR" sz="1200" b="0" i="0" smtClean="0">
                <a:latin typeface="+mj-lt"/>
                <a:cs typeface="Calibri" pitchFamily="34" charset="0"/>
              </a:rPr>
              <a:t>idea</a:t>
            </a:r>
            <a:r>
              <a:rPr lang="ko-KR" altLang="en-US" sz="1200" b="0" i="0" smtClean="0">
                <a:latin typeface="+mj-lt"/>
                <a:cs typeface="Calibri" pitchFamily="34" charset="0"/>
              </a:rPr>
              <a:t>에 대해 소개드리고</a:t>
            </a:r>
            <a:r>
              <a:rPr lang="en-US" altLang="ko-KR" sz="1200" b="0" i="0" smtClean="0">
                <a:latin typeface="+mj-lt"/>
                <a:cs typeface="Calibri" pitchFamily="34" charset="0"/>
              </a:rPr>
              <a:t>,</a:t>
            </a:r>
            <a:r>
              <a:rPr lang="en-US" altLang="ko-KR" sz="1200" b="0" i="0" baseline="0" smtClean="0">
                <a:latin typeface="+mj-lt"/>
                <a:cs typeface="Calibri" pitchFamily="34" charset="0"/>
              </a:rPr>
              <a:t> </a:t>
            </a:r>
            <a:r>
              <a:rPr lang="ko-KR" altLang="en-US" sz="1200" b="0" i="0" baseline="0" smtClean="0">
                <a:latin typeface="+mj-lt"/>
                <a:cs typeface="Calibri" pitchFamily="34" charset="0"/>
              </a:rPr>
              <a:t>향후 연구방향으로 목표로하는 </a:t>
            </a:r>
            <a:r>
              <a:rPr lang="en-US" altLang="ko-KR" sz="1200" b="0" i="0" baseline="0" smtClean="0">
                <a:latin typeface="+mj-lt"/>
                <a:cs typeface="Calibri" pitchFamily="34" charset="0"/>
              </a:rPr>
              <a:t>incremental update pipeline</a:t>
            </a:r>
            <a:r>
              <a:rPr lang="ko-KR" altLang="en-US" sz="1200" b="0" i="0" baseline="0" smtClean="0">
                <a:latin typeface="+mj-lt"/>
                <a:cs typeface="Calibri" pitchFamily="34" charset="0"/>
              </a:rPr>
              <a:t>에 대한 </a:t>
            </a:r>
            <a:r>
              <a:rPr lang="en-US" altLang="ko-KR" sz="1200" b="0" i="0" baseline="0" smtClean="0">
                <a:latin typeface="+mj-lt"/>
                <a:cs typeface="Calibri" pitchFamily="34" charset="0"/>
              </a:rPr>
              <a:t>motivation,</a:t>
            </a:r>
            <a:r>
              <a:rPr lang="ko-KR" altLang="en-US" sz="1200" b="0" i="0" baseline="0" smtClean="0">
                <a:latin typeface="+mj-lt"/>
                <a:cs typeface="Calibri" pitchFamily="34" charset="0"/>
              </a:rPr>
              <a:t> 아이디어에 대해서 소개하겠습니다</a:t>
            </a:r>
            <a:r>
              <a:rPr lang="en-US" altLang="ko-KR" sz="1200" b="0" i="0" baseline="0" smtClean="0">
                <a:latin typeface="+mj-lt"/>
                <a:cs typeface="Calibri" pitchFamily="34" charset="0"/>
              </a:rPr>
              <a:t>.</a:t>
            </a:r>
            <a:endParaRPr kumimoji="1" lang="ko-KR" altLang="en-US" b="0" i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7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연구에서는 실시간으로 생성된 스트리밍 트윗을 분류하기 위한 모델을 동적으로 업데이트하는 분산 아키텍처를 제안합니다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그림에서 볼 수 있듯이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Kafka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데이터 수집 파이프라인을 설계하여 데이터 커버리지를 높이고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Spark Streaming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데이터 처리 파이프라인을 설계하여 데이터 스트림을 분류합니다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아키텍처는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Spark MLlib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제공하는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입력 스트림 변화에 따라 동적으로 분류 모델을 업데이트할 수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연구가 목표로 하였던 가장 큰 기여는 효율적이고 효과적이며 확장 가능한 데이터 수집 및 데이터 처리 파이프라인에 기초하여 실시간으로 생성된 스트리밍 데이터의 특정 이벤트에 추세 변화를 동적으로 반영하는 분산 아키텍처를 제안하는 것입니다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2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수집 및 데이터 처리 파이프라인을 효과적으로 설계하여 데이터 커버리지를 높이는 것은 특히 스트리밍 데이터에 대한 분석의 완성도를 높이는 데 중요한 요소입니다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실험을 통해서 데이터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처리속도와 수집속도간의 차이로 인하여 데이터의 손실이 발생하는것을 목격했고 그에따라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Kafka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기반한 확장 가능한 메시징 큐 시스템이 필요함을 밝혔습니다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전체적인 파이프라인의 구성에 대해서 설명하겠습니다</a:t>
            </a:r>
            <a:r>
              <a:rPr lang="en-US" altLang="ko-KR" smtClean="0"/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트위터 스트리밍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수집된 트윗은 분산 환경에서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Kafka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전송됩니다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아파치 카프카가 수집한 대규모 데이터를 효율적으로 처리하기 위해 분산 환경을 기반으로 한 아파치 스파크 스트리밍을 활용한다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기반 학습 모델은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Spark Streaming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작동하며 대상 이벤트와 관련된 트윗 스트림을 분류하는 데 사용할 수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특정 빈도로 이벤트와 관련된 새로운 트윗을 사용하여 모델을 반복적으로 업데이트한다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mtClean="0"/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아키텍처는 텍스트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자주 발생하는 상위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키워드인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벡터를 다룬다</a:t>
            </a:r>
            <a:r>
              <a:rPr lang="en-US" smtClean="0"/>
              <a:t>. </a:t>
            </a:r>
            <a:r>
              <a:rPr lang="ko-KR" altLang="en-US" smtClean="0"/>
              <a:t>아래 오른쪽그림에서 확인할수 있듯이 시간에 따른 </a:t>
            </a:r>
            <a:r>
              <a:rPr lang="en-US" altLang="ko-KR" smtClean="0"/>
              <a:t>event-relevant</a:t>
            </a:r>
            <a:r>
              <a:rPr lang="en-US" altLang="ko-KR" baseline="0" smtClean="0"/>
              <a:t> keywords</a:t>
            </a:r>
            <a:r>
              <a:rPr lang="ko-KR" altLang="en-US" baseline="0" smtClean="0"/>
              <a:t>의 변화에 따라 </a:t>
            </a:r>
            <a:r>
              <a:rPr lang="en-US" altLang="ko-KR" baseline="0" smtClean="0"/>
              <a:t>input vector</a:t>
            </a:r>
            <a:r>
              <a:rPr lang="ko-KR" altLang="en-US" baseline="0" smtClean="0"/>
              <a:t>의 차이가 발생하였음을 확인할 수 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왼쪽 그림은 본 논문에서 설계한 </a:t>
            </a:r>
            <a:r>
              <a:rPr lang="en-US" altLang="ko-KR" baseline="0" smtClean="0"/>
              <a:t>Spark ML Pipeline</a:t>
            </a:r>
            <a:r>
              <a:rPr lang="ko-KR" altLang="en-US" baseline="0" smtClean="0"/>
              <a:t>에 대한 그림입니다</a:t>
            </a:r>
            <a:r>
              <a:rPr lang="en-US" altLang="ko-KR" baseline="0" smtClean="0"/>
              <a:t>. Transformer</a:t>
            </a:r>
            <a:r>
              <a:rPr lang="ko-KR" altLang="en-US" baseline="0" smtClean="0"/>
              <a:t>의 각 단계를 거치면서 </a:t>
            </a:r>
            <a:r>
              <a:rPr lang="en-US" altLang="ko-KR" baseline="0" smtClean="0"/>
              <a:t>raw tweets</a:t>
            </a:r>
            <a:r>
              <a:rPr lang="ko-KR" altLang="en-US" baseline="0" smtClean="0"/>
              <a:t>은</a:t>
            </a:r>
            <a:r>
              <a:rPr lang="en-US" altLang="ko-KR" baseline="0" smtClean="0"/>
              <a:t> classification </a:t>
            </a:r>
            <a:r>
              <a:rPr lang="ko-KR" altLang="en-US" baseline="0" smtClean="0"/>
              <a:t>모델의 </a:t>
            </a:r>
            <a:r>
              <a:rPr lang="en-US" altLang="ko-KR" baseline="0" smtClean="0"/>
              <a:t>input vector</a:t>
            </a:r>
            <a:r>
              <a:rPr lang="ko-KR" altLang="en-US" baseline="0" smtClean="0"/>
              <a:t>를 위한 </a:t>
            </a:r>
            <a:r>
              <a:rPr lang="en-US" altLang="ko-KR" baseline="0" smtClean="0"/>
              <a:t>data frame</a:t>
            </a:r>
            <a:r>
              <a:rPr lang="ko-KR" altLang="en-US" baseline="0" smtClean="0"/>
              <a:t>형태로 변환되게 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 이후에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시간대에 트랜스포머 단계를 통해 생성된 결과를 사용하여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Elephas Estimator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정의된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re-fit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mtClean="0"/>
          </a:p>
          <a:p>
            <a:r>
              <a:rPr lang="ko-KR" altLang="en-US" smtClean="0"/>
              <a:t>이번 연구에서는 </a:t>
            </a:r>
            <a:r>
              <a:rPr lang="en-US" altLang="ko-KR" smtClean="0"/>
              <a:t>pre-collected</a:t>
            </a:r>
            <a:r>
              <a:rPr lang="ko-KR" altLang="en-US" smtClean="0"/>
              <a:t>된 데이터 셋을 이용하여 결과를 추론하였습니다</a:t>
            </a:r>
            <a:r>
              <a:rPr lang="en-US" altLang="ko-KR" smtClean="0"/>
              <a:t>. </a:t>
            </a:r>
            <a:r>
              <a:rPr lang="ko-KR" altLang="en-US" smtClean="0"/>
              <a:t>각 타임윈도우마다 수집된 데이터를 기존의 데이터에 더하여 새로운 모델을 학습하고</a:t>
            </a:r>
            <a:r>
              <a:rPr lang="en-US" altLang="ko-KR" smtClean="0"/>
              <a:t>,</a:t>
            </a:r>
            <a:r>
              <a:rPr lang="ko-KR" altLang="en-US" smtClean="0"/>
              <a:t> 이 모델을 </a:t>
            </a:r>
            <a:r>
              <a:rPr lang="en-US" altLang="ko-KR" smtClean="0"/>
              <a:t>spark</a:t>
            </a:r>
            <a:r>
              <a:rPr lang="en-US" altLang="ko-KR" baseline="0" smtClean="0"/>
              <a:t> worker nodes</a:t>
            </a:r>
            <a:r>
              <a:rPr lang="ko-KR" altLang="en-US" baseline="0" smtClean="0"/>
              <a:t>에 분배한다음 다음 타임윈도우에 새롭게 생성된 트윗에 대해서 </a:t>
            </a:r>
            <a:r>
              <a:rPr lang="en-US" altLang="ko-KR" baseline="0" smtClean="0"/>
              <a:t>classification</a:t>
            </a:r>
            <a:r>
              <a:rPr lang="ko-KR" altLang="en-US" baseline="0" smtClean="0"/>
              <a:t>을 수행하고 </a:t>
            </a:r>
            <a:r>
              <a:rPr lang="en-US" altLang="ko-KR" baseline="0" smtClean="0"/>
              <a:t>accuracy</a:t>
            </a:r>
            <a:r>
              <a:rPr lang="ko-KR" altLang="en-US" baseline="0" smtClean="0"/>
              <a:t>에대한 점진적인 향상을 확인하였습니다</a:t>
            </a:r>
            <a:r>
              <a:rPr lang="en-US" altLang="ko-KR" baseline="0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9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이전 연구에서 제안한 </a:t>
            </a:r>
            <a:r>
              <a:rPr lang="en-US" altLang="ko-KR" smtClean="0"/>
              <a:t>dynamic model update</a:t>
            </a:r>
            <a:r>
              <a:rPr lang="ko-KR" altLang="en-US" smtClean="0"/>
              <a:t>의 </a:t>
            </a:r>
            <a:r>
              <a:rPr lang="en-US" altLang="ko-KR" smtClean="0"/>
              <a:t>concept</a:t>
            </a:r>
            <a:r>
              <a:rPr lang="ko-KR" altLang="en-US" smtClean="0"/>
              <a:t>과 구성에 대해서 간략히 말씀드리겠습니다</a:t>
            </a:r>
            <a:r>
              <a:rPr lang="en-US" altLang="ko-KR" smtClean="0"/>
              <a:t>.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window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동적으로 업데이트됩니다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우리는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 Tokenizer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사용되는 이벤트와 관련된 상위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5,000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키워드를 빈도 순으로 정의한다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빈도수는 백그라운드 데이터를 이용해서 계산되었습니다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각 시간대에 누적된 트윗 스트림으로 상위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5,000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키워드를 업데이트하여 이벤트의 최근 추세를 반영합니다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전체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stage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반복하여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입력 벡터를 업데이트한다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현재 시간대까지 이벤트 관련 트윗이 검출되는 빈도에 따라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재학습 시켜 다음 시간대에 사용할 분류 모델을 새로 만듭니다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새로운 입력 벡터로 훈련되면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serialized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worker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노드들에 전달되고 다가오는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window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새로 생성된 트윗 스트림을 분류하는 데 사용된다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4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사이버공격 관련 데이터셋을 활용한 실험 결과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점수는 초기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 데이터 스트림이 훈련에 사용됐던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0.8869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이벤트 진화에 따라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 데이터 스트림이 누적되었을때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0.9094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점으로 점진적으로 향상되었습니다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밑의 그림은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스파크 클러스터의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수에 따라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50,000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트윗을 사용하여 분류 모델을 교육하는 데 걸리는 시간이 나와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모델을 교육하기 위해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코어로 구성된 각 노드에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하나를 할당합니다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노드를 사용하는 것에 비해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사용할 경우 처리 시간이 각각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15.64%, 3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노드를 사용할 경우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35.35%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단축된다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수가 증가함에 따라 학습 모델에서 병렬화를 통해 시간 단축의 효과를 확인할 수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제안된 아키텍처는 데이터 수집과 데이터 처리 속도의 차이에 유연하게 대응하여 전체 처리량을 극대화할 수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9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연구에는 아직 해결해야 할 문제들이 많이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동적 업데이트 메커니즘은 각 기간까지 수집된 전체 데이터를 사용하여 모델을 배치 학습해야 하기 때문에 시간대가 증가함에 따라 모델을 구축해야 하는 부담이 커집니다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추후 연구를 진행하는데 있어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실시간으로 업데이트하기 위해 추가 새 데이터 세트만 기존 모델에 부분적으로 반영하여 모델을 업데이트할 수 있는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learning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중점을 두고자 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mtClean="0"/>
              <a:t>또한 앞선연구에서는 </a:t>
            </a:r>
            <a:r>
              <a:rPr lang="en-US" altLang="ko-KR" smtClean="0"/>
              <a:t>token</a:t>
            </a:r>
            <a:r>
              <a:rPr lang="ko-KR" altLang="en-US" smtClean="0"/>
              <a:t>의 빈도수에 기반한 랭킹의 변화와 그에 따른 임베딩 </a:t>
            </a:r>
            <a:r>
              <a:rPr lang="en-US" altLang="ko-KR" smtClean="0"/>
              <a:t>layer</a:t>
            </a:r>
            <a:r>
              <a:rPr lang="ko-KR" altLang="en-US" smtClean="0"/>
              <a:t>의 변화와 같이 같이 직관적으로 설명가능한 모델에 대하여 연구를 진행하여왔다</a:t>
            </a:r>
            <a:r>
              <a:rPr lang="en-US" altLang="ko-KR" smtClean="0"/>
              <a:t>. </a:t>
            </a:r>
            <a:r>
              <a:rPr lang="ko-KR" altLang="en-US" smtClean="0"/>
              <a:t>하지만 모델이 </a:t>
            </a:r>
            <a:r>
              <a:rPr lang="en-US" altLang="ko-KR" smtClean="0"/>
              <a:t>nlp</a:t>
            </a:r>
            <a:r>
              <a:rPr lang="ko-KR" altLang="en-US" smtClean="0"/>
              <a:t>의 적용범위를 뛰어 넘어서 </a:t>
            </a:r>
            <a:r>
              <a:rPr lang="en-US" altLang="ko-KR" smtClean="0"/>
              <a:t>general</a:t>
            </a:r>
            <a:r>
              <a:rPr lang="ko-KR" altLang="en-US" smtClean="0"/>
              <a:t>한 </a:t>
            </a:r>
            <a:r>
              <a:rPr lang="en-US" altLang="ko-KR" smtClean="0"/>
              <a:t>incremental</a:t>
            </a:r>
            <a:r>
              <a:rPr lang="en-US" altLang="ko-KR" baseline="0" smtClean="0"/>
              <a:t> update</a:t>
            </a:r>
            <a:r>
              <a:rPr lang="ko-KR" altLang="en-US" baseline="0" smtClean="0"/>
              <a:t> </a:t>
            </a:r>
            <a:r>
              <a:rPr lang="ko-KR" altLang="en-US" smtClean="0"/>
              <a:t> 파이프라인을 제안할 수 있는지</a:t>
            </a:r>
            <a:r>
              <a:rPr lang="en-US" altLang="ko-KR" smtClean="0"/>
              <a:t>, </a:t>
            </a:r>
            <a:r>
              <a:rPr lang="ko-KR" altLang="en-US" smtClean="0"/>
              <a:t>또 모델의 특성상 성능의 차이가 직관적으로 설명가능한지에 대한 연구를 진행하려고 합니다</a:t>
            </a:r>
            <a:r>
              <a:rPr lang="en-US" altLang="ko-KR" smtClean="0"/>
              <a:t>. </a:t>
            </a:r>
            <a:r>
              <a:rPr lang="ko-KR" altLang="en-US" smtClean="0"/>
              <a:t>시간과 정확도의 </a:t>
            </a:r>
            <a:r>
              <a:rPr lang="en-US" altLang="ko-KR" smtClean="0"/>
              <a:t>trade-off </a:t>
            </a:r>
            <a:r>
              <a:rPr lang="ko-KR" altLang="en-US" smtClean="0"/>
              <a:t>관계에서 적은 시간으로 최대한의 성능을 내가 위한 파이프라인을 제안하는 것을 목표로 하고있습니다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2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향후 작업의 동기는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layer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tagging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 분석과 같은 하위 수준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 유용한 더 많은 정보를 포함하고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higher layers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감정 분석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 답변과 같은 상위 수준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 유용한 정보들을 더 많이 포함한다는것에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이미지 프로세싱 과정에서도 동일하게 작용할것입니다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관점에서 우리는 첫번째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논문인 </a:t>
            </a:r>
            <a:r>
              <a:rPr lang="en-US" sz="1200" b="0" smtClean="0">
                <a:latin typeface="Calibri" pitchFamily="34" charset="0"/>
                <a:cs typeface="Calibri" pitchFamily="34" charset="0"/>
              </a:rPr>
              <a:t>Universal language model fine-tuning for text classification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제안하는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 ideas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차용하고자 합니다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논문에서 언어 모델은 먼저 큰 텍스트 말뭉치에 대해 훈련된다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분류 데이터 세트가 주어지면 모델이 데이터에 맞게 신중하게 미세 조정된다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서로 다른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설정되고 계층은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top-bottom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방식으로 모델이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수 있도록 점진적으로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unfrozen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더불어 올해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월에도 이미지에 대한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타겟 클래스 레이블을 예측하는 데 각 필터의 중요성을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중요도 지수라는 정의를 도입하여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정량화하여 분류 정확도를 향상시키고자하는 연구가 있었습니다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클래스 레이블을 통해 필터를 해석하는 새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제안하였고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유의미한 정확도 향상으로 이어졌습니다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1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추후 연구로 고안중인 파이프라인의 구성은 다음과 같습니다</a:t>
            </a:r>
            <a:r>
              <a:rPr lang="en-US" altLang="ko-KR" smtClean="0"/>
              <a:t>. </a:t>
            </a:r>
            <a:r>
              <a:rPr lang="ko-KR" altLang="en-US" smtClean="0"/>
              <a:t>근본적인 데이터 수집속도와 처리속도간의 차이를 극복하기 위해서</a:t>
            </a:r>
            <a:r>
              <a:rPr lang="en-US" altLang="ko-KR" smtClean="0"/>
              <a:t>, high-latency</a:t>
            </a:r>
            <a:r>
              <a:rPr lang="en-US" altLang="ko-KR" baseline="0" smtClean="0"/>
              <a:t> batch layer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low-latency streaming layer</a:t>
            </a:r>
            <a:r>
              <a:rPr lang="ko-KR" altLang="en-US" baseline="0" smtClean="0"/>
              <a:t>의 두가지의 레이어로 파이프라인을 구성하였습니다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앞서 제안한 파이프라인과 동일하게 </a:t>
            </a:r>
            <a:r>
              <a:rPr lang="en-US" altLang="ko-KR" baseline="0" smtClean="0"/>
              <a:t>kafka</a:t>
            </a:r>
            <a:r>
              <a:rPr lang="ko-KR" altLang="en-US" baseline="0" smtClean="0"/>
              <a:t>를 이용한 멀티큐잉 시스템을 도입하여 </a:t>
            </a:r>
            <a:r>
              <a:rPr lang="en-US" altLang="ko-KR" baseline="0" smtClean="0"/>
              <a:t>data ingestion</a:t>
            </a:r>
            <a:r>
              <a:rPr lang="ko-KR" altLang="en-US" baseline="0" smtClean="0"/>
              <a:t>을 수행하고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이에 따라 수집된 트윗은 </a:t>
            </a:r>
            <a:r>
              <a:rPr lang="en-US" altLang="ko-KR" baseline="0" smtClean="0"/>
              <a:t>low-latency layer</a:t>
            </a:r>
            <a:r>
              <a:rPr lang="ko-KR" altLang="en-US" baseline="0" smtClean="0"/>
              <a:t>에서 실시간으로 </a:t>
            </a:r>
            <a:r>
              <a:rPr lang="en-US" altLang="ko-KR" baseline="0" smtClean="0"/>
              <a:t>feature extraction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pre-trained</a:t>
            </a:r>
            <a:r>
              <a:rPr lang="ko-KR" altLang="en-US" baseline="0" smtClean="0"/>
              <a:t>된 모델을 이용하여 </a:t>
            </a:r>
            <a:r>
              <a:rPr lang="en-US" altLang="ko-KR" baseline="0" smtClean="0"/>
              <a:t>classification</a:t>
            </a:r>
            <a:r>
              <a:rPr lang="ko-KR" altLang="en-US" baseline="0" smtClean="0"/>
              <a:t>을 수행합니다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모델에 따라 분류된 트윗은 라벨값과 함께 저장된다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각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타임윈도우마다 수집된 트윗은 일시적으로 </a:t>
            </a:r>
            <a:r>
              <a:rPr lang="en-US" altLang="ko-KR" baseline="0" smtClean="0"/>
              <a:t>mysql</a:t>
            </a:r>
            <a:r>
              <a:rPr lang="ko-KR" altLang="en-US" baseline="0" smtClean="0"/>
              <a:t>을 이용한 </a:t>
            </a:r>
            <a:r>
              <a:rPr lang="en-US" altLang="ko-KR" baseline="0" smtClean="0"/>
              <a:t>metadata storage</a:t>
            </a:r>
            <a:r>
              <a:rPr lang="ko-KR" altLang="en-US" baseline="0" smtClean="0"/>
              <a:t>에 저장되고</a:t>
            </a:r>
            <a:r>
              <a:rPr lang="en-US" altLang="ko-KR" baseline="0" smtClean="0"/>
              <a:t>, incremental</a:t>
            </a:r>
            <a:r>
              <a:rPr lang="ko-KR" altLang="en-US" baseline="0" smtClean="0"/>
              <a:t>한 모델의 업데이트에 사용될것입니다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전체적인 데이터에 대한 정보를 유지하기 위해서 </a:t>
            </a:r>
            <a:r>
              <a:rPr lang="en-US" altLang="ko-KR" baseline="0" smtClean="0"/>
              <a:t>hdfs</a:t>
            </a:r>
            <a:r>
              <a:rPr lang="ko-KR" altLang="en-US" baseline="0" smtClean="0"/>
              <a:t>기반의 </a:t>
            </a:r>
            <a:r>
              <a:rPr lang="en-US" altLang="ko-KR" baseline="0" smtClean="0"/>
              <a:t>deep storage</a:t>
            </a:r>
            <a:r>
              <a:rPr lang="ko-KR" altLang="en-US" baseline="0" smtClean="0"/>
              <a:t>를 이용하여 전체 데이터를 저장할것입니다</a:t>
            </a:r>
            <a:r>
              <a:rPr lang="en-US" altLang="ko-KR" baseline="0" smtClean="0"/>
              <a:t>. High latency batch layer</a:t>
            </a:r>
            <a:r>
              <a:rPr lang="ko-KR" altLang="en-US" baseline="0" smtClean="0"/>
              <a:t>는 배치 형태로 이전에 수집된 트윗을 불러오고</a:t>
            </a:r>
            <a:r>
              <a:rPr lang="en-US" altLang="ko-KR" baseline="0" smtClean="0"/>
              <a:t>, incremental</a:t>
            </a:r>
            <a:r>
              <a:rPr lang="ko-KR" altLang="en-US" baseline="0" smtClean="0"/>
              <a:t>한 모델을 이용하여 클러스터링을 수행할것입니다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클러스터링 알고리즘을 병렬적으로 각 노드에서 구현하여 사용하고자 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</a:t>
            </a:r>
            <a:r>
              <a:rPr lang="en-US" altLang="ko-KR" baseline="0" smtClean="0"/>
              <a:t>mapper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reducer</a:t>
            </a:r>
            <a:r>
              <a:rPr lang="ko-KR" altLang="en-US" baseline="0" smtClean="0"/>
              <a:t>에 기반한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Micro-Cluster-Nearest-Neighbour</a:t>
            </a:r>
            <a:r>
              <a:rPr lang="ko-KR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알고리즘이 </a:t>
            </a:r>
            <a:r>
              <a:rPr lang="ko-KR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</a:t>
            </a:r>
            <a:r>
              <a:rPr lang="ko-KR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선택지가 될수있을것입니다</a:t>
            </a:r>
            <a:r>
              <a:rPr lang="en-US" altLang="ko-KR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smtClean="0">
                <a:hlinkClick r:id="rId3"/>
              </a:rPr>
              <a:t>GitHub - mahmoodshakir/Micro-Cluster-Nearest-Neighbour-MC-NN-Algorithm</a:t>
            </a:r>
            <a:r>
              <a:rPr lang="en-US" smtClean="0"/>
              <a:t>) </a:t>
            </a:r>
            <a:r>
              <a:rPr lang="ko-KR" altLang="en-US" smtClean="0"/>
              <a:t>클러스터링 알고리즘을 이용해서 변화하는 </a:t>
            </a:r>
            <a:r>
              <a:rPr lang="en-US" altLang="ko-KR" smtClean="0"/>
              <a:t>event relevant token</a:t>
            </a:r>
            <a:r>
              <a:rPr lang="ko-KR" altLang="en-US" smtClean="0"/>
              <a:t>에 대한 </a:t>
            </a:r>
            <a:r>
              <a:rPr lang="en-US" altLang="ko-KR" smtClean="0"/>
              <a:t>tracking</a:t>
            </a:r>
            <a:r>
              <a:rPr lang="ko-KR" altLang="en-US" smtClean="0"/>
              <a:t>을 수행한 이후에 가장 연관있는 클러스터에 포함된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token set</a:t>
            </a:r>
            <a:r>
              <a:rPr lang="ko-KR" altLang="en-US" baseline="0" smtClean="0"/>
              <a:t>을 가지고 </a:t>
            </a:r>
            <a:r>
              <a:rPr lang="en-US" altLang="ko-KR" baseline="0" smtClean="0"/>
              <a:t>incremental</a:t>
            </a:r>
            <a:r>
              <a:rPr lang="ko-KR" altLang="en-US" baseline="0" smtClean="0"/>
              <a:t>한 방식으로 </a:t>
            </a:r>
            <a:r>
              <a:rPr lang="en-US" altLang="ko-KR" baseline="0" smtClean="0"/>
              <a:t>master </a:t>
            </a:r>
            <a:r>
              <a:rPr lang="ko-KR" altLang="en-US" baseline="0" smtClean="0"/>
              <a:t>모델을 점진적으로 업데이트 할것입니다</a:t>
            </a:r>
            <a:r>
              <a:rPr lang="en-US" altLang="ko-KR" baseline="0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1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BD30-14A9-2E4C-8904-51F987F2FBED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0"/>
            <a:ext cx="12192000" cy="138023"/>
            <a:chOff x="0" y="0"/>
            <a:chExt cx="12192000" cy="550506"/>
          </a:xfrm>
        </p:grpSpPr>
        <p:sp>
          <p:nvSpPr>
            <p:cNvPr id="8" name="직사각형 7"/>
            <p:cNvSpPr/>
            <p:nvPr/>
          </p:nvSpPr>
          <p:spPr>
            <a:xfrm>
              <a:off x="0" y="1"/>
              <a:ext cx="12192000" cy="5411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01012" y="0"/>
              <a:ext cx="2369976" cy="5505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-11304" y="5667555"/>
            <a:ext cx="12227984" cy="1200282"/>
            <a:chOff x="-11281" y="4619296"/>
            <a:chExt cx="12203281" cy="2253107"/>
          </a:xfrm>
        </p:grpSpPr>
        <p:sp>
          <p:nvSpPr>
            <p:cNvPr id="11" name="순서도: 문서 11"/>
            <p:cNvSpPr/>
            <p:nvPr/>
          </p:nvSpPr>
          <p:spPr>
            <a:xfrm flipV="1">
              <a:off x="-1" y="4619296"/>
              <a:ext cx="11650717" cy="206961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53265"/>
                <a:gd name="connsiteX1" fmla="*/ 21600 w 21600"/>
                <a:gd name="connsiteY1" fmla="*/ 0 h 53265"/>
                <a:gd name="connsiteX2" fmla="*/ 21600 w 21600"/>
                <a:gd name="connsiteY2" fmla="*/ 17322 h 53265"/>
                <a:gd name="connsiteX3" fmla="*/ 6419 w 21600"/>
                <a:gd name="connsiteY3" fmla="*/ 53260 h 53265"/>
                <a:gd name="connsiteX4" fmla="*/ 0 w 21600"/>
                <a:gd name="connsiteY4" fmla="*/ 20172 h 53265"/>
                <a:gd name="connsiteX5" fmla="*/ 0 w 21600"/>
                <a:gd name="connsiteY5" fmla="*/ 0 h 53265"/>
                <a:gd name="connsiteX0" fmla="*/ 15 w 21615"/>
                <a:gd name="connsiteY0" fmla="*/ 0 h 67716"/>
                <a:gd name="connsiteX1" fmla="*/ 21615 w 21615"/>
                <a:gd name="connsiteY1" fmla="*/ 0 h 67716"/>
                <a:gd name="connsiteX2" fmla="*/ 21615 w 21615"/>
                <a:gd name="connsiteY2" fmla="*/ 17322 h 67716"/>
                <a:gd name="connsiteX3" fmla="*/ 6434 w 21615"/>
                <a:gd name="connsiteY3" fmla="*/ 53260 h 67716"/>
                <a:gd name="connsiteX4" fmla="*/ 0 w 21615"/>
                <a:gd name="connsiteY4" fmla="*/ 67219 h 67716"/>
                <a:gd name="connsiteX5" fmla="*/ 15 w 21615"/>
                <a:gd name="connsiteY5" fmla="*/ 0 h 67716"/>
                <a:gd name="connsiteX0" fmla="*/ 15 w 21615"/>
                <a:gd name="connsiteY0" fmla="*/ 0 h 67547"/>
                <a:gd name="connsiteX1" fmla="*/ 21615 w 21615"/>
                <a:gd name="connsiteY1" fmla="*/ 0 h 67547"/>
                <a:gd name="connsiteX2" fmla="*/ 21615 w 21615"/>
                <a:gd name="connsiteY2" fmla="*/ 17322 h 67547"/>
                <a:gd name="connsiteX3" fmla="*/ 8910 w 21615"/>
                <a:gd name="connsiteY3" fmla="*/ 43200 h 67547"/>
                <a:gd name="connsiteX4" fmla="*/ 0 w 21615"/>
                <a:gd name="connsiteY4" fmla="*/ 67219 h 67547"/>
                <a:gd name="connsiteX5" fmla="*/ 15 w 21615"/>
                <a:gd name="connsiteY5" fmla="*/ 0 h 67547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7867"/>
                <a:gd name="connsiteX1" fmla="*/ 21615 w 21615"/>
                <a:gd name="connsiteY1" fmla="*/ 0 h 67867"/>
                <a:gd name="connsiteX2" fmla="*/ 21615 w 21615"/>
                <a:gd name="connsiteY2" fmla="*/ 17322 h 67867"/>
                <a:gd name="connsiteX3" fmla="*/ 8770 w 21615"/>
                <a:gd name="connsiteY3" fmla="*/ 57801 h 67867"/>
                <a:gd name="connsiteX4" fmla="*/ 0 w 21615"/>
                <a:gd name="connsiteY4" fmla="*/ 67219 h 67867"/>
                <a:gd name="connsiteX5" fmla="*/ 15 w 21615"/>
                <a:gd name="connsiteY5" fmla="*/ 0 h 67867"/>
                <a:gd name="connsiteX0" fmla="*/ 15 w 21615"/>
                <a:gd name="connsiteY0" fmla="*/ 0 h 68009"/>
                <a:gd name="connsiteX1" fmla="*/ 21615 w 21615"/>
                <a:gd name="connsiteY1" fmla="*/ 0 h 68009"/>
                <a:gd name="connsiteX2" fmla="*/ 21615 w 21615"/>
                <a:gd name="connsiteY2" fmla="*/ 17322 h 68009"/>
                <a:gd name="connsiteX3" fmla="*/ 8938 w 21615"/>
                <a:gd name="connsiteY3" fmla="*/ 60505 h 68009"/>
                <a:gd name="connsiteX4" fmla="*/ 0 w 21615"/>
                <a:gd name="connsiteY4" fmla="*/ 67219 h 68009"/>
                <a:gd name="connsiteX5" fmla="*/ 15 w 21615"/>
                <a:gd name="connsiteY5" fmla="*/ 0 h 68009"/>
                <a:gd name="connsiteX0" fmla="*/ 15 w 21615"/>
                <a:gd name="connsiteY0" fmla="*/ 0 h 69106"/>
                <a:gd name="connsiteX1" fmla="*/ 21615 w 21615"/>
                <a:gd name="connsiteY1" fmla="*/ 0 h 69106"/>
                <a:gd name="connsiteX2" fmla="*/ 21615 w 21615"/>
                <a:gd name="connsiteY2" fmla="*/ 17322 h 69106"/>
                <a:gd name="connsiteX3" fmla="*/ 8938 w 21615"/>
                <a:gd name="connsiteY3" fmla="*/ 60505 h 69106"/>
                <a:gd name="connsiteX4" fmla="*/ 0 w 21615"/>
                <a:gd name="connsiteY4" fmla="*/ 67219 h 69106"/>
                <a:gd name="connsiteX5" fmla="*/ 15 w 21615"/>
                <a:gd name="connsiteY5" fmla="*/ 0 h 69106"/>
                <a:gd name="connsiteX0" fmla="*/ 15 w 21615"/>
                <a:gd name="connsiteY0" fmla="*/ 0 h 68737"/>
                <a:gd name="connsiteX1" fmla="*/ 21615 w 21615"/>
                <a:gd name="connsiteY1" fmla="*/ 0 h 68737"/>
                <a:gd name="connsiteX2" fmla="*/ 21615 w 21615"/>
                <a:gd name="connsiteY2" fmla="*/ 17322 h 68737"/>
                <a:gd name="connsiteX3" fmla="*/ 9022 w 21615"/>
                <a:gd name="connsiteY3" fmla="*/ 58883 h 68737"/>
                <a:gd name="connsiteX4" fmla="*/ 0 w 21615"/>
                <a:gd name="connsiteY4" fmla="*/ 67219 h 68737"/>
                <a:gd name="connsiteX5" fmla="*/ 15 w 21615"/>
                <a:gd name="connsiteY5" fmla="*/ 0 h 68737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615 w 21615"/>
                <a:gd name="connsiteY2" fmla="*/ 17322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78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50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9086"/>
                <a:gd name="connsiteX1" fmla="*/ 21615 w 21615"/>
                <a:gd name="connsiteY1" fmla="*/ 0 h 69086"/>
                <a:gd name="connsiteX2" fmla="*/ 21587 w 21615"/>
                <a:gd name="connsiteY2" fmla="*/ 30300 h 69086"/>
                <a:gd name="connsiteX3" fmla="*/ 11050 w 21615"/>
                <a:gd name="connsiteY3" fmla="*/ 51372 h 69086"/>
                <a:gd name="connsiteX4" fmla="*/ 6687 w 21615"/>
                <a:gd name="connsiteY4" fmla="*/ 59965 h 69086"/>
                <a:gd name="connsiteX5" fmla="*/ 0 w 21615"/>
                <a:gd name="connsiteY5" fmla="*/ 67219 h 69086"/>
                <a:gd name="connsiteX6" fmla="*/ 15 w 21615"/>
                <a:gd name="connsiteY6" fmla="*/ 0 h 69086"/>
                <a:gd name="connsiteX0" fmla="*/ 15 w 21615"/>
                <a:gd name="connsiteY0" fmla="*/ 0 h 69772"/>
                <a:gd name="connsiteX1" fmla="*/ 21615 w 21615"/>
                <a:gd name="connsiteY1" fmla="*/ 0 h 69772"/>
                <a:gd name="connsiteX2" fmla="*/ 21587 w 21615"/>
                <a:gd name="connsiteY2" fmla="*/ 30300 h 69772"/>
                <a:gd name="connsiteX3" fmla="*/ 11050 w 21615"/>
                <a:gd name="connsiteY3" fmla="*/ 51372 h 69772"/>
                <a:gd name="connsiteX4" fmla="*/ 7541 w 21615"/>
                <a:gd name="connsiteY4" fmla="*/ 62128 h 69772"/>
                <a:gd name="connsiteX5" fmla="*/ 0 w 21615"/>
                <a:gd name="connsiteY5" fmla="*/ 67219 h 69772"/>
                <a:gd name="connsiteX6" fmla="*/ 15 w 21615"/>
                <a:gd name="connsiteY6" fmla="*/ 0 h 6977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1050 w 21615"/>
                <a:gd name="connsiteY3" fmla="*/ 5137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32 w 21615"/>
                <a:gd name="connsiteY3" fmla="*/ 4758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826"/>
                <a:gd name="connsiteY0" fmla="*/ 0 h 71012"/>
                <a:gd name="connsiteX1" fmla="*/ 21615 w 21826"/>
                <a:gd name="connsiteY1" fmla="*/ 0 h 71012"/>
                <a:gd name="connsiteX2" fmla="*/ 21826 w 21826"/>
                <a:gd name="connsiteY2" fmla="*/ 17768 h 71012"/>
                <a:gd name="connsiteX3" fmla="*/ 12189 w 21826"/>
                <a:gd name="connsiteY3" fmla="*/ 44342 h 71012"/>
                <a:gd name="connsiteX4" fmla="*/ 7541 w 21826"/>
                <a:gd name="connsiteY4" fmla="*/ 64832 h 71012"/>
                <a:gd name="connsiteX5" fmla="*/ 0 w 21826"/>
                <a:gd name="connsiteY5" fmla="*/ 67219 h 71012"/>
                <a:gd name="connsiteX6" fmla="*/ 15 w 21826"/>
                <a:gd name="connsiteY6" fmla="*/ 0 h 71012"/>
                <a:gd name="connsiteX0" fmla="*/ 15 w 21826"/>
                <a:gd name="connsiteY0" fmla="*/ 0 h 71012"/>
                <a:gd name="connsiteX1" fmla="*/ 21615 w 21826"/>
                <a:gd name="connsiteY1" fmla="*/ 0 h 71012"/>
                <a:gd name="connsiteX2" fmla="*/ 21826 w 21826"/>
                <a:gd name="connsiteY2" fmla="*/ 17768 h 71012"/>
                <a:gd name="connsiteX3" fmla="*/ 16757 w 21826"/>
                <a:gd name="connsiteY3" fmla="*/ 13709 h 71012"/>
                <a:gd name="connsiteX4" fmla="*/ 7541 w 21826"/>
                <a:gd name="connsiteY4" fmla="*/ 64832 h 71012"/>
                <a:gd name="connsiteX5" fmla="*/ 0 w 21826"/>
                <a:gd name="connsiteY5" fmla="*/ 67219 h 71012"/>
                <a:gd name="connsiteX6" fmla="*/ 15 w 21826"/>
                <a:gd name="connsiteY6" fmla="*/ 0 h 71012"/>
                <a:gd name="connsiteX0" fmla="*/ 15 w 21615"/>
                <a:gd name="connsiteY0" fmla="*/ 1984 h 72996"/>
                <a:gd name="connsiteX1" fmla="*/ 21615 w 21615"/>
                <a:gd name="connsiteY1" fmla="*/ 1984 h 72996"/>
                <a:gd name="connsiteX2" fmla="*/ 21451 w 21615"/>
                <a:gd name="connsiteY2" fmla="*/ 3043 h 72996"/>
                <a:gd name="connsiteX3" fmla="*/ 16757 w 21615"/>
                <a:gd name="connsiteY3" fmla="*/ 15693 h 72996"/>
                <a:gd name="connsiteX4" fmla="*/ 7541 w 21615"/>
                <a:gd name="connsiteY4" fmla="*/ 66816 h 72996"/>
                <a:gd name="connsiteX5" fmla="*/ 0 w 21615"/>
                <a:gd name="connsiteY5" fmla="*/ 69203 h 72996"/>
                <a:gd name="connsiteX6" fmla="*/ 15 w 21615"/>
                <a:gd name="connsiteY6" fmla="*/ 1984 h 7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15" h="72996">
                  <a:moveTo>
                    <a:pt x="15" y="1984"/>
                  </a:moveTo>
                  <a:lnTo>
                    <a:pt x="21615" y="1984"/>
                  </a:lnTo>
                  <a:cubicBezTo>
                    <a:pt x="21606" y="12084"/>
                    <a:pt x="21460" y="-7057"/>
                    <a:pt x="21451" y="3043"/>
                  </a:cubicBezTo>
                  <a:cubicBezTo>
                    <a:pt x="19662" y="11515"/>
                    <a:pt x="19364" y="7143"/>
                    <a:pt x="16757" y="15693"/>
                  </a:cubicBezTo>
                  <a:cubicBezTo>
                    <a:pt x="14663" y="20457"/>
                    <a:pt x="9354" y="64085"/>
                    <a:pt x="7541" y="66816"/>
                  </a:cubicBezTo>
                  <a:cubicBezTo>
                    <a:pt x="4220" y="76484"/>
                    <a:pt x="1106" y="72803"/>
                    <a:pt x="0" y="69203"/>
                  </a:cubicBezTo>
                  <a:cubicBezTo>
                    <a:pt x="5" y="46797"/>
                    <a:pt x="10" y="24390"/>
                    <a:pt x="15" y="198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문서 11"/>
            <p:cNvSpPr/>
            <p:nvPr/>
          </p:nvSpPr>
          <p:spPr>
            <a:xfrm flipV="1">
              <a:off x="-11281" y="5076499"/>
              <a:ext cx="12203281" cy="179590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53265"/>
                <a:gd name="connsiteX1" fmla="*/ 21600 w 21600"/>
                <a:gd name="connsiteY1" fmla="*/ 0 h 53265"/>
                <a:gd name="connsiteX2" fmla="*/ 21600 w 21600"/>
                <a:gd name="connsiteY2" fmla="*/ 17322 h 53265"/>
                <a:gd name="connsiteX3" fmla="*/ 6419 w 21600"/>
                <a:gd name="connsiteY3" fmla="*/ 53260 h 53265"/>
                <a:gd name="connsiteX4" fmla="*/ 0 w 21600"/>
                <a:gd name="connsiteY4" fmla="*/ 20172 h 53265"/>
                <a:gd name="connsiteX5" fmla="*/ 0 w 21600"/>
                <a:gd name="connsiteY5" fmla="*/ 0 h 53265"/>
                <a:gd name="connsiteX0" fmla="*/ 15 w 21615"/>
                <a:gd name="connsiteY0" fmla="*/ 0 h 67716"/>
                <a:gd name="connsiteX1" fmla="*/ 21615 w 21615"/>
                <a:gd name="connsiteY1" fmla="*/ 0 h 67716"/>
                <a:gd name="connsiteX2" fmla="*/ 21615 w 21615"/>
                <a:gd name="connsiteY2" fmla="*/ 17322 h 67716"/>
                <a:gd name="connsiteX3" fmla="*/ 6434 w 21615"/>
                <a:gd name="connsiteY3" fmla="*/ 53260 h 67716"/>
                <a:gd name="connsiteX4" fmla="*/ 0 w 21615"/>
                <a:gd name="connsiteY4" fmla="*/ 67219 h 67716"/>
                <a:gd name="connsiteX5" fmla="*/ 15 w 21615"/>
                <a:gd name="connsiteY5" fmla="*/ 0 h 67716"/>
                <a:gd name="connsiteX0" fmla="*/ 15 w 21615"/>
                <a:gd name="connsiteY0" fmla="*/ 0 h 67547"/>
                <a:gd name="connsiteX1" fmla="*/ 21615 w 21615"/>
                <a:gd name="connsiteY1" fmla="*/ 0 h 67547"/>
                <a:gd name="connsiteX2" fmla="*/ 21615 w 21615"/>
                <a:gd name="connsiteY2" fmla="*/ 17322 h 67547"/>
                <a:gd name="connsiteX3" fmla="*/ 8910 w 21615"/>
                <a:gd name="connsiteY3" fmla="*/ 43200 h 67547"/>
                <a:gd name="connsiteX4" fmla="*/ 0 w 21615"/>
                <a:gd name="connsiteY4" fmla="*/ 67219 h 67547"/>
                <a:gd name="connsiteX5" fmla="*/ 15 w 21615"/>
                <a:gd name="connsiteY5" fmla="*/ 0 h 67547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7867"/>
                <a:gd name="connsiteX1" fmla="*/ 21615 w 21615"/>
                <a:gd name="connsiteY1" fmla="*/ 0 h 67867"/>
                <a:gd name="connsiteX2" fmla="*/ 21615 w 21615"/>
                <a:gd name="connsiteY2" fmla="*/ 17322 h 67867"/>
                <a:gd name="connsiteX3" fmla="*/ 8770 w 21615"/>
                <a:gd name="connsiteY3" fmla="*/ 57801 h 67867"/>
                <a:gd name="connsiteX4" fmla="*/ 0 w 21615"/>
                <a:gd name="connsiteY4" fmla="*/ 67219 h 67867"/>
                <a:gd name="connsiteX5" fmla="*/ 15 w 21615"/>
                <a:gd name="connsiteY5" fmla="*/ 0 h 67867"/>
                <a:gd name="connsiteX0" fmla="*/ 15 w 21615"/>
                <a:gd name="connsiteY0" fmla="*/ 0 h 68009"/>
                <a:gd name="connsiteX1" fmla="*/ 21615 w 21615"/>
                <a:gd name="connsiteY1" fmla="*/ 0 h 68009"/>
                <a:gd name="connsiteX2" fmla="*/ 21615 w 21615"/>
                <a:gd name="connsiteY2" fmla="*/ 17322 h 68009"/>
                <a:gd name="connsiteX3" fmla="*/ 8938 w 21615"/>
                <a:gd name="connsiteY3" fmla="*/ 60505 h 68009"/>
                <a:gd name="connsiteX4" fmla="*/ 0 w 21615"/>
                <a:gd name="connsiteY4" fmla="*/ 67219 h 68009"/>
                <a:gd name="connsiteX5" fmla="*/ 15 w 21615"/>
                <a:gd name="connsiteY5" fmla="*/ 0 h 68009"/>
                <a:gd name="connsiteX0" fmla="*/ 15 w 21615"/>
                <a:gd name="connsiteY0" fmla="*/ 0 h 69106"/>
                <a:gd name="connsiteX1" fmla="*/ 21615 w 21615"/>
                <a:gd name="connsiteY1" fmla="*/ 0 h 69106"/>
                <a:gd name="connsiteX2" fmla="*/ 21615 w 21615"/>
                <a:gd name="connsiteY2" fmla="*/ 17322 h 69106"/>
                <a:gd name="connsiteX3" fmla="*/ 8938 w 21615"/>
                <a:gd name="connsiteY3" fmla="*/ 60505 h 69106"/>
                <a:gd name="connsiteX4" fmla="*/ 0 w 21615"/>
                <a:gd name="connsiteY4" fmla="*/ 67219 h 69106"/>
                <a:gd name="connsiteX5" fmla="*/ 15 w 21615"/>
                <a:gd name="connsiteY5" fmla="*/ 0 h 69106"/>
                <a:gd name="connsiteX0" fmla="*/ 15 w 21615"/>
                <a:gd name="connsiteY0" fmla="*/ 0 h 68737"/>
                <a:gd name="connsiteX1" fmla="*/ 21615 w 21615"/>
                <a:gd name="connsiteY1" fmla="*/ 0 h 68737"/>
                <a:gd name="connsiteX2" fmla="*/ 21615 w 21615"/>
                <a:gd name="connsiteY2" fmla="*/ 17322 h 68737"/>
                <a:gd name="connsiteX3" fmla="*/ 9022 w 21615"/>
                <a:gd name="connsiteY3" fmla="*/ 58883 h 68737"/>
                <a:gd name="connsiteX4" fmla="*/ 0 w 21615"/>
                <a:gd name="connsiteY4" fmla="*/ 67219 h 68737"/>
                <a:gd name="connsiteX5" fmla="*/ 15 w 21615"/>
                <a:gd name="connsiteY5" fmla="*/ 0 h 68737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615 w 21615"/>
                <a:gd name="connsiteY2" fmla="*/ 17322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78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50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9086"/>
                <a:gd name="connsiteX1" fmla="*/ 21615 w 21615"/>
                <a:gd name="connsiteY1" fmla="*/ 0 h 69086"/>
                <a:gd name="connsiteX2" fmla="*/ 21587 w 21615"/>
                <a:gd name="connsiteY2" fmla="*/ 30300 h 69086"/>
                <a:gd name="connsiteX3" fmla="*/ 11050 w 21615"/>
                <a:gd name="connsiteY3" fmla="*/ 51372 h 69086"/>
                <a:gd name="connsiteX4" fmla="*/ 6687 w 21615"/>
                <a:gd name="connsiteY4" fmla="*/ 59965 h 69086"/>
                <a:gd name="connsiteX5" fmla="*/ 0 w 21615"/>
                <a:gd name="connsiteY5" fmla="*/ 67219 h 69086"/>
                <a:gd name="connsiteX6" fmla="*/ 15 w 21615"/>
                <a:gd name="connsiteY6" fmla="*/ 0 h 69086"/>
                <a:gd name="connsiteX0" fmla="*/ 15 w 21615"/>
                <a:gd name="connsiteY0" fmla="*/ 0 h 69772"/>
                <a:gd name="connsiteX1" fmla="*/ 21615 w 21615"/>
                <a:gd name="connsiteY1" fmla="*/ 0 h 69772"/>
                <a:gd name="connsiteX2" fmla="*/ 21587 w 21615"/>
                <a:gd name="connsiteY2" fmla="*/ 30300 h 69772"/>
                <a:gd name="connsiteX3" fmla="*/ 11050 w 21615"/>
                <a:gd name="connsiteY3" fmla="*/ 51372 h 69772"/>
                <a:gd name="connsiteX4" fmla="*/ 7541 w 21615"/>
                <a:gd name="connsiteY4" fmla="*/ 62128 h 69772"/>
                <a:gd name="connsiteX5" fmla="*/ 0 w 21615"/>
                <a:gd name="connsiteY5" fmla="*/ 67219 h 69772"/>
                <a:gd name="connsiteX6" fmla="*/ 15 w 21615"/>
                <a:gd name="connsiteY6" fmla="*/ 0 h 6977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1050 w 21615"/>
                <a:gd name="connsiteY3" fmla="*/ 5137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32 w 21615"/>
                <a:gd name="connsiteY3" fmla="*/ 4758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4173 w 21615"/>
                <a:gd name="connsiteY3" fmla="*/ 4055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4173 w 21615"/>
                <a:gd name="connsiteY3" fmla="*/ 4055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0 w 21635"/>
                <a:gd name="connsiteY0" fmla="*/ 0 h 71586"/>
                <a:gd name="connsiteX1" fmla="*/ 21635 w 21635"/>
                <a:gd name="connsiteY1" fmla="*/ 574 h 71586"/>
                <a:gd name="connsiteX2" fmla="*/ 21607 w 21635"/>
                <a:gd name="connsiteY2" fmla="*/ 30874 h 71586"/>
                <a:gd name="connsiteX3" fmla="*/ 14193 w 21635"/>
                <a:gd name="connsiteY3" fmla="*/ 41131 h 71586"/>
                <a:gd name="connsiteX4" fmla="*/ 7561 w 21635"/>
                <a:gd name="connsiteY4" fmla="*/ 65406 h 71586"/>
                <a:gd name="connsiteX5" fmla="*/ 20 w 21635"/>
                <a:gd name="connsiteY5" fmla="*/ 67793 h 71586"/>
                <a:gd name="connsiteX6" fmla="*/ 0 w 21635"/>
                <a:gd name="connsiteY6" fmla="*/ 0 h 7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5" h="71586">
                  <a:moveTo>
                    <a:pt x="0" y="0"/>
                  </a:moveTo>
                  <a:lnTo>
                    <a:pt x="21635" y="574"/>
                  </a:lnTo>
                  <a:cubicBezTo>
                    <a:pt x="21626" y="10674"/>
                    <a:pt x="21616" y="20774"/>
                    <a:pt x="21607" y="30874"/>
                  </a:cubicBezTo>
                  <a:cubicBezTo>
                    <a:pt x="19818" y="39346"/>
                    <a:pt x="17135" y="32040"/>
                    <a:pt x="14193" y="41131"/>
                  </a:cubicBezTo>
                  <a:cubicBezTo>
                    <a:pt x="12099" y="45895"/>
                    <a:pt x="9374" y="62675"/>
                    <a:pt x="7561" y="65406"/>
                  </a:cubicBezTo>
                  <a:cubicBezTo>
                    <a:pt x="4240" y="75074"/>
                    <a:pt x="1126" y="71393"/>
                    <a:pt x="20" y="67793"/>
                  </a:cubicBezTo>
                  <a:cubicBezTo>
                    <a:pt x="25" y="45387"/>
                    <a:pt x="-5" y="2240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6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07" y="144691"/>
            <a:ext cx="11045836" cy="818696"/>
          </a:xfrm>
        </p:spPr>
        <p:txBody>
          <a:bodyPr>
            <a:normAutofit/>
          </a:bodyPr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27907" y="6360886"/>
            <a:ext cx="2743200" cy="365125"/>
          </a:xfrm>
        </p:spPr>
        <p:txBody>
          <a:bodyPr/>
          <a:lstStyle/>
          <a:p>
            <a:fld id="{D125F9E2-494E-C34A-AB63-C771F80DFA76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92005"/>
            <a:ext cx="4114800" cy="329470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6695768"/>
            <a:ext cx="12192000" cy="162232"/>
            <a:chOff x="0" y="0"/>
            <a:chExt cx="12192000" cy="550506"/>
          </a:xfrm>
        </p:grpSpPr>
        <p:sp>
          <p:nvSpPr>
            <p:cNvPr id="11" name="직사각형 10"/>
            <p:cNvSpPr/>
            <p:nvPr/>
          </p:nvSpPr>
          <p:spPr>
            <a:xfrm>
              <a:off x="0" y="1"/>
              <a:ext cx="12192000" cy="5411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1012" y="0"/>
              <a:ext cx="2369976" cy="5505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278088"/>
            <a:ext cx="677103" cy="600884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27907" y="1213854"/>
            <a:ext cx="11225893" cy="4963109"/>
          </a:xfrm>
        </p:spPr>
        <p:txBody>
          <a:bodyPr/>
          <a:lstStyle>
            <a:lvl1pPr marL="360000" indent="-360000">
              <a:buFont typeface="Wingdings" panose="05000000000000000000" pitchFamily="2" charset="2"/>
              <a:buChar char="Ø"/>
              <a:defRPr sz="2400" b="1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Arial" panose="020B0604020202020204" pitchFamily="34" charset="0"/>
              <a:buChar char="•"/>
              <a:defRPr sz="1800"/>
            </a:lvl3pPr>
            <a:lvl4pPr marL="1600200" indent="-228600">
              <a:buFont typeface="맑은 고딕" panose="020B0503020000020004" pitchFamily="50" charset="-127"/>
              <a:buChar char="-"/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392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1B75-518C-F64D-B8C0-41766704086F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0"/>
            <a:ext cx="12192000" cy="138023"/>
            <a:chOff x="0" y="0"/>
            <a:chExt cx="12192000" cy="377330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1"/>
              <a:ext cx="12192000" cy="3709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1101012" y="0"/>
              <a:ext cx="2369976" cy="3773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 userDrawn="1"/>
        </p:nvGrpSpPr>
        <p:grpSpPr>
          <a:xfrm>
            <a:off x="0" y="5572664"/>
            <a:ext cx="12216680" cy="1336799"/>
            <a:chOff x="0" y="4648736"/>
            <a:chExt cx="12192000" cy="2303860"/>
          </a:xfrm>
        </p:grpSpPr>
        <p:sp>
          <p:nvSpPr>
            <p:cNvPr id="8" name="순서도: 문서 8"/>
            <p:cNvSpPr/>
            <p:nvPr userDrawn="1"/>
          </p:nvSpPr>
          <p:spPr>
            <a:xfrm flipV="1">
              <a:off x="1" y="4648736"/>
              <a:ext cx="9806152" cy="1893953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749"/>
                <a:gd name="connsiteY0" fmla="*/ 0 h 21014"/>
                <a:gd name="connsiteX1" fmla="*/ 21600 w 21749"/>
                <a:gd name="connsiteY1" fmla="*/ 0 h 21014"/>
                <a:gd name="connsiteX2" fmla="*/ 21749 w 21749"/>
                <a:gd name="connsiteY2" fmla="*/ 13936 h 21014"/>
                <a:gd name="connsiteX3" fmla="*/ 0 w 21749"/>
                <a:gd name="connsiteY3" fmla="*/ 20172 h 21014"/>
                <a:gd name="connsiteX4" fmla="*/ 0 w 21749"/>
                <a:gd name="connsiteY4" fmla="*/ 0 h 21014"/>
                <a:gd name="connsiteX0" fmla="*/ 0 w 22682"/>
                <a:gd name="connsiteY0" fmla="*/ 0 h 20750"/>
                <a:gd name="connsiteX1" fmla="*/ 21600 w 22682"/>
                <a:gd name="connsiteY1" fmla="*/ 0 h 20750"/>
                <a:gd name="connsiteX2" fmla="*/ 22682 w 22682"/>
                <a:gd name="connsiteY2" fmla="*/ 8215 h 20750"/>
                <a:gd name="connsiteX3" fmla="*/ 0 w 22682"/>
                <a:gd name="connsiteY3" fmla="*/ 20172 h 20750"/>
                <a:gd name="connsiteX4" fmla="*/ 0 w 22682"/>
                <a:gd name="connsiteY4" fmla="*/ 0 h 20750"/>
                <a:gd name="connsiteX0" fmla="*/ 37 w 22719"/>
                <a:gd name="connsiteY0" fmla="*/ 0 h 23817"/>
                <a:gd name="connsiteX1" fmla="*/ 21637 w 22719"/>
                <a:gd name="connsiteY1" fmla="*/ 0 h 23817"/>
                <a:gd name="connsiteX2" fmla="*/ 22719 w 22719"/>
                <a:gd name="connsiteY2" fmla="*/ 8215 h 23817"/>
                <a:gd name="connsiteX3" fmla="*/ 0 w 22719"/>
                <a:gd name="connsiteY3" fmla="*/ 23324 h 23817"/>
                <a:gd name="connsiteX4" fmla="*/ 37 w 22719"/>
                <a:gd name="connsiteY4" fmla="*/ 0 h 23817"/>
                <a:gd name="connsiteX0" fmla="*/ 37 w 22719"/>
                <a:gd name="connsiteY0" fmla="*/ 0 h 23324"/>
                <a:gd name="connsiteX1" fmla="*/ 21637 w 22719"/>
                <a:gd name="connsiteY1" fmla="*/ 0 h 23324"/>
                <a:gd name="connsiteX2" fmla="*/ 22719 w 22719"/>
                <a:gd name="connsiteY2" fmla="*/ 8215 h 23324"/>
                <a:gd name="connsiteX3" fmla="*/ 0 w 22719"/>
                <a:gd name="connsiteY3" fmla="*/ 23324 h 23324"/>
                <a:gd name="connsiteX4" fmla="*/ 37 w 22719"/>
                <a:gd name="connsiteY4" fmla="*/ 0 h 23324"/>
                <a:gd name="connsiteX0" fmla="*/ 37 w 22719"/>
                <a:gd name="connsiteY0" fmla="*/ 0 h 22156"/>
                <a:gd name="connsiteX1" fmla="*/ 21637 w 22719"/>
                <a:gd name="connsiteY1" fmla="*/ 0 h 22156"/>
                <a:gd name="connsiteX2" fmla="*/ 22719 w 22719"/>
                <a:gd name="connsiteY2" fmla="*/ 8215 h 22156"/>
                <a:gd name="connsiteX3" fmla="*/ 0 w 22719"/>
                <a:gd name="connsiteY3" fmla="*/ 22156 h 22156"/>
                <a:gd name="connsiteX4" fmla="*/ 37 w 22719"/>
                <a:gd name="connsiteY4" fmla="*/ 0 h 22156"/>
                <a:gd name="connsiteX0" fmla="*/ 37 w 22719"/>
                <a:gd name="connsiteY0" fmla="*/ 0 h 22408"/>
                <a:gd name="connsiteX1" fmla="*/ 21637 w 22719"/>
                <a:gd name="connsiteY1" fmla="*/ 0 h 22408"/>
                <a:gd name="connsiteX2" fmla="*/ 22719 w 22719"/>
                <a:gd name="connsiteY2" fmla="*/ 8215 h 22408"/>
                <a:gd name="connsiteX3" fmla="*/ 0 w 22719"/>
                <a:gd name="connsiteY3" fmla="*/ 22156 h 22408"/>
                <a:gd name="connsiteX4" fmla="*/ 37 w 22719"/>
                <a:gd name="connsiteY4" fmla="*/ 0 h 22408"/>
                <a:gd name="connsiteX0" fmla="*/ 37 w 48833"/>
                <a:gd name="connsiteY0" fmla="*/ 1014 h 23348"/>
                <a:gd name="connsiteX1" fmla="*/ 21637 w 48833"/>
                <a:gd name="connsiteY1" fmla="*/ 1014 h 23348"/>
                <a:gd name="connsiteX2" fmla="*/ 48833 w 48833"/>
                <a:gd name="connsiteY2" fmla="*/ 1757 h 23348"/>
                <a:gd name="connsiteX3" fmla="*/ 0 w 48833"/>
                <a:gd name="connsiteY3" fmla="*/ 23170 h 23348"/>
                <a:gd name="connsiteX4" fmla="*/ 37 w 48833"/>
                <a:gd name="connsiteY4" fmla="*/ 1014 h 23348"/>
                <a:gd name="connsiteX0" fmla="*/ 37 w 49355"/>
                <a:gd name="connsiteY0" fmla="*/ 1161 h 23495"/>
                <a:gd name="connsiteX1" fmla="*/ 49355 w 49355"/>
                <a:gd name="connsiteY1" fmla="*/ 110 h 23495"/>
                <a:gd name="connsiteX2" fmla="*/ 48833 w 49355"/>
                <a:gd name="connsiteY2" fmla="*/ 1904 h 23495"/>
                <a:gd name="connsiteX3" fmla="*/ 0 w 49355"/>
                <a:gd name="connsiteY3" fmla="*/ 23317 h 23495"/>
                <a:gd name="connsiteX4" fmla="*/ 37 w 49355"/>
                <a:gd name="connsiteY4" fmla="*/ 1161 h 23495"/>
                <a:gd name="connsiteX0" fmla="*/ 37 w 49392"/>
                <a:gd name="connsiteY0" fmla="*/ 1161 h 23495"/>
                <a:gd name="connsiteX1" fmla="*/ 49392 w 49392"/>
                <a:gd name="connsiteY1" fmla="*/ 110 h 23495"/>
                <a:gd name="connsiteX2" fmla="*/ 48833 w 49392"/>
                <a:gd name="connsiteY2" fmla="*/ 1904 h 23495"/>
                <a:gd name="connsiteX3" fmla="*/ 0 w 49392"/>
                <a:gd name="connsiteY3" fmla="*/ 23317 h 23495"/>
                <a:gd name="connsiteX4" fmla="*/ 37 w 49392"/>
                <a:gd name="connsiteY4" fmla="*/ 1161 h 23495"/>
                <a:gd name="connsiteX0" fmla="*/ 37 w 48833"/>
                <a:gd name="connsiteY0" fmla="*/ 1127 h 23461"/>
                <a:gd name="connsiteX1" fmla="*/ 48273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8833"/>
                <a:gd name="connsiteY0" fmla="*/ 1127 h 23461"/>
                <a:gd name="connsiteX1" fmla="*/ 48721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9019"/>
                <a:gd name="connsiteY0" fmla="*/ 1127 h 23461"/>
                <a:gd name="connsiteX1" fmla="*/ 49019 w 49019"/>
                <a:gd name="connsiteY1" fmla="*/ 310 h 23461"/>
                <a:gd name="connsiteX2" fmla="*/ 48833 w 49019"/>
                <a:gd name="connsiteY2" fmla="*/ 1870 h 23461"/>
                <a:gd name="connsiteX3" fmla="*/ 0 w 49019"/>
                <a:gd name="connsiteY3" fmla="*/ 23283 h 23461"/>
                <a:gd name="connsiteX4" fmla="*/ 37 w 49019"/>
                <a:gd name="connsiteY4" fmla="*/ 1127 h 23461"/>
                <a:gd name="connsiteX0" fmla="*/ 37 w 48870"/>
                <a:gd name="connsiteY0" fmla="*/ 1127 h 23461"/>
                <a:gd name="connsiteX1" fmla="*/ 48870 w 48870"/>
                <a:gd name="connsiteY1" fmla="*/ 310 h 23461"/>
                <a:gd name="connsiteX2" fmla="*/ 48833 w 48870"/>
                <a:gd name="connsiteY2" fmla="*/ 1870 h 23461"/>
                <a:gd name="connsiteX3" fmla="*/ 0 w 48870"/>
                <a:gd name="connsiteY3" fmla="*/ 23283 h 23461"/>
                <a:gd name="connsiteX4" fmla="*/ 37 w 48870"/>
                <a:gd name="connsiteY4" fmla="*/ 1127 h 23461"/>
                <a:gd name="connsiteX0" fmla="*/ 37 w 48833"/>
                <a:gd name="connsiteY0" fmla="*/ 1127 h 23461"/>
                <a:gd name="connsiteX1" fmla="*/ 48758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3" h="23461">
                  <a:moveTo>
                    <a:pt x="37" y="1127"/>
                  </a:moveTo>
                  <a:lnTo>
                    <a:pt x="48758" y="310"/>
                  </a:lnTo>
                  <a:cubicBezTo>
                    <a:pt x="48758" y="6084"/>
                    <a:pt x="48833" y="-3904"/>
                    <a:pt x="48833" y="1870"/>
                  </a:cubicBezTo>
                  <a:cubicBezTo>
                    <a:pt x="38033" y="1870"/>
                    <a:pt x="12926" y="25748"/>
                    <a:pt x="0" y="23283"/>
                  </a:cubicBezTo>
                  <a:cubicBezTo>
                    <a:pt x="12" y="15508"/>
                    <a:pt x="25" y="8902"/>
                    <a:pt x="37" y="11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문서 8"/>
            <p:cNvSpPr/>
            <p:nvPr userDrawn="1"/>
          </p:nvSpPr>
          <p:spPr>
            <a:xfrm flipV="1">
              <a:off x="0" y="5215150"/>
              <a:ext cx="12192000" cy="1737446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749"/>
                <a:gd name="connsiteY0" fmla="*/ 0 h 21014"/>
                <a:gd name="connsiteX1" fmla="*/ 21600 w 21749"/>
                <a:gd name="connsiteY1" fmla="*/ 0 h 21014"/>
                <a:gd name="connsiteX2" fmla="*/ 21749 w 21749"/>
                <a:gd name="connsiteY2" fmla="*/ 13936 h 21014"/>
                <a:gd name="connsiteX3" fmla="*/ 0 w 21749"/>
                <a:gd name="connsiteY3" fmla="*/ 20172 h 21014"/>
                <a:gd name="connsiteX4" fmla="*/ 0 w 21749"/>
                <a:gd name="connsiteY4" fmla="*/ 0 h 21014"/>
                <a:gd name="connsiteX0" fmla="*/ 0 w 22682"/>
                <a:gd name="connsiteY0" fmla="*/ 0 h 20750"/>
                <a:gd name="connsiteX1" fmla="*/ 21600 w 22682"/>
                <a:gd name="connsiteY1" fmla="*/ 0 h 20750"/>
                <a:gd name="connsiteX2" fmla="*/ 22682 w 22682"/>
                <a:gd name="connsiteY2" fmla="*/ 8215 h 20750"/>
                <a:gd name="connsiteX3" fmla="*/ 0 w 22682"/>
                <a:gd name="connsiteY3" fmla="*/ 20172 h 20750"/>
                <a:gd name="connsiteX4" fmla="*/ 0 w 22682"/>
                <a:gd name="connsiteY4" fmla="*/ 0 h 20750"/>
                <a:gd name="connsiteX0" fmla="*/ 37 w 22719"/>
                <a:gd name="connsiteY0" fmla="*/ 0 h 23817"/>
                <a:gd name="connsiteX1" fmla="*/ 21637 w 22719"/>
                <a:gd name="connsiteY1" fmla="*/ 0 h 23817"/>
                <a:gd name="connsiteX2" fmla="*/ 22719 w 22719"/>
                <a:gd name="connsiteY2" fmla="*/ 8215 h 23817"/>
                <a:gd name="connsiteX3" fmla="*/ 0 w 22719"/>
                <a:gd name="connsiteY3" fmla="*/ 23324 h 23817"/>
                <a:gd name="connsiteX4" fmla="*/ 37 w 22719"/>
                <a:gd name="connsiteY4" fmla="*/ 0 h 23817"/>
                <a:gd name="connsiteX0" fmla="*/ 37 w 22719"/>
                <a:gd name="connsiteY0" fmla="*/ 0 h 23324"/>
                <a:gd name="connsiteX1" fmla="*/ 21637 w 22719"/>
                <a:gd name="connsiteY1" fmla="*/ 0 h 23324"/>
                <a:gd name="connsiteX2" fmla="*/ 22719 w 22719"/>
                <a:gd name="connsiteY2" fmla="*/ 8215 h 23324"/>
                <a:gd name="connsiteX3" fmla="*/ 0 w 22719"/>
                <a:gd name="connsiteY3" fmla="*/ 23324 h 23324"/>
                <a:gd name="connsiteX4" fmla="*/ 37 w 22719"/>
                <a:gd name="connsiteY4" fmla="*/ 0 h 23324"/>
                <a:gd name="connsiteX0" fmla="*/ 37 w 22719"/>
                <a:gd name="connsiteY0" fmla="*/ 0 h 22156"/>
                <a:gd name="connsiteX1" fmla="*/ 21637 w 22719"/>
                <a:gd name="connsiteY1" fmla="*/ 0 h 22156"/>
                <a:gd name="connsiteX2" fmla="*/ 22719 w 22719"/>
                <a:gd name="connsiteY2" fmla="*/ 8215 h 22156"/>
                <a:gd name="connsiteX3" fmla="*/ 0 w 22719"/>
                <a:gd name="connsiteY3" fmla="*/ 22156 h 22156"/>
                <a:gd name="connsiteX4" fmla="*/ 37 w 22719"/>
                <a:gd name="connsiteY4" fmla="*/ 0 h 22156"/>
                <a:gd name="connsiteX0" fmla="*/ 37 w 22719"/>
                <a:gd name="connsiteY0" fmla="*/ 0 h 22408"/>
                <a:gd name="connsiteX1" fmla="*/ 21637 w 22719"/>
                <a:gd name="connsiteY1" fmla="*/ 0 h 22408"/>
                <a:gd name="connsiteX2" fmla="*/ 22719 w 22719"/>
                <a:gd name="connsiteY2" fmla="*/ 8215 h 22408"/>
                <a:gd name="connsiteX3" fmla="*/ 0 w 22719"/>
                <a:gd name="connsiteY3" fmla="*/ 22156 h 22408"/>
                <a:gd name="connsiteX4" fmla="*/ 37 w 22719"/>
                <a:gd name="connsiteY4" fmla="*/ 0 h 22408"/>
                <a:gd name="connsiteX0" fmla="*/ 37 w 48833"/>
                <a:gd name="connsiteY0" fmla="*/ 1014 h 23348"/>
                <a:gd name="connsiteX1" fmla="*/ 21637 w 48833"/>
                <a:gd name="connsiteY1" fmla="*/ 1014 h 23348"/>
                <a:gd name="connsiteX2" fmla="*/ 48833 w 48833"/>
                <a:gd name="connsiteY2" fmla="*/ 1757 h 23348"/>
                <a:gd name="connsiteX3" fmla="*/ 0 w 48833"/>
                <a:gd name="connsiteY3" fmla="*/ 23170 h 23348"/>
                <a:gd name="connsiteX4" fmla="*/ 37 w 48833"/>
                <a:gd name="connsiteY4" fmla="*/ 1014 h 23348"/>
                <a:gd name="connsiteX0" fmla="*/ 37 w 49355"/>
                <a:gd name="connsiteY0" fmla="*/ 1161 h 23495"/>
                <a:gd name="connsiteX1" fmla="*/ 49355 w 49355"/>
                <a:gd name="connsiteY1" fmla="*/ 110 h 23495"/>
                <a:gd name="connsiteX2" fmla="*/ 48833 w 49355"/>
                <a:gd name="connsiteY2" fmla="*/ 1904 h 23495"/>
                <a:gd name="connsiteX3" fmla="*/ 0 w 49355"/>
                <a:gd name="connsiteY3" fmla="*/ 23317 h 23495"/>
                <a:gd name="connsiteX4" fmla="*/ 37 w 49355"/>
                <a:gd name="connsiteY4" fmla="*/ 1161 h 23495"/>
                <a:gd name="connsiteX0" fmla="*/ 37 w 49392"/>
                <a:gd name="connsiteY0" fmla="*/ 1161 h 23495"/>
                <a:gd name="connsiteX1" fmla="*/ 49392 w 49392"/>
                <a:gd name="connsiteY1" fmla="*/ 110 h 23495"/>
                <a:gd name="connsiteX2" fmla="*/ 48833 w 49392"/>
                <a:gd name="connsiteY2" fmla="*/ 1904 h 23495"/>
                <a:gd name="connsiteX3" fmla="*/ 0 w 49392"/>
                <a:gd name="connsiteY3" fmla="*/ 23317 h 23495"/>
                <a:gd name="connsiteX4" fmla="*/ 37 w 49392"/>
                <a:gd name="connsiteY4" fmla="*/ 1161 h 23495"/>
                <a:gd name="connsiteX0" fmla="*/ 37 w 48833"/>
                <a:gd name="connsiteY0" fmla="*/ 1127 h 23461"/>
                <a:gd name="connsiteX1" fmla="*/ 48273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8833"/>
                <a:gd name="connsiteY0" fmla="*/ 1127 h 23461"/>
                <a:gd name="connsiteX1" fmla="*/ 48721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9019"/>
                <a:gd name="connsiteY0" fmla="*/ 1127 h 23461"/>
                <a:gd name="connsiteX1" fmla="*/ 49019 w 49019"/>
                <a:gd name="connsiteY1" fmla="*/ 310 h 23461"/>
                <a:gd name="connsiteX2" fmla="*/ 48833 w 49019"/>
                <a:gd name="connsiteY2" fmla="*/ 1870 h 23461"/>
                <a:gd name="connsiteX3" fmla="*/ 0 w 49019"/>
                <a:gd name="connsiteY3" fmla="*/ 23283 h 23461"/>
                <a:gd name="connsiteX4" fmla="*/ 37 w 49019"/>
                <a:gd name="connsiteY4" fmla="*/ 1127 h 23461"/>
                <a:gd name="connsiteX0" fmla="*/ 37 w 48870"/>
                <a:gd name="connsiteY0" fmla="*/ 1127 h 23461"/>
                <a:gd name="connsiteX1" fmla="*/ 48870 w 48870"/>
                <a:gd name="connsiteY1" fmla="*/ 310 h 23461"/>
                <a:gd name="connsiteX2" fmla="*/ 48833 w 48870"/>
                <a:gd name="connsiteY2" fmla="*/ 1870 h 23461"/>
                <a:gd name="connsiteX3" fmla="*/ 0 w 48870"/>
                <a:gd name="connsiteY3" fmla="*/ 23283 h 23461"/>
                <a:gd name="connsiteX4" fmla="*/ 37 w 48870"/>
                <a:gd name="connsiteY4" fmla="*/ 1127 h 23461"/>
                <a:gd name="connsiteX0" fmla="*/ 37 w 48833"/>
                <a:gd name="connsiteY0" fmla="*/ 1127 h 23461"/>
                <a:gd name="connsiteX1" fmla="*/ 48758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8833"/>
                <a:gd name="connsiteY0" fmla="*/ 1127 h 23722"/>
                <a:gd name="connsiteX1" fmla="*/ 48758 w 48833"/>
                <a:gd name="connsiteY1" fmla="*/ 310 h 23722"/>
                <a:gd name="connsiteX2" fmla="*/ 48833 w 48833"/>
                <a:gd name="connsiteY2" fmla="*/ 1870 h 23722"/>
                <a:gd name="connsiteX3" fmla="*/ 27681 w 48833"/>
                <a:gd name="connsiteY3" fmla="*/ 14824 h 23722"/>
                <a:gd name="connsiteX4" fmla="*/ 0 w 48833"/>
                <a:gd name="connsiteY4" fmla="*/ 23283 h 23722"/>
                <a:gd name="connsiteX5" fmla="*/ 37 w 48833"/>
                <a:gd name="connsiteY5" fmla="*/ 1127 h 23722"/>
                <a:gd name="connsiteX0" fmla="*/ 367 w 48833"/>
                <a:gd name="connsiteY0" fmla="*/ 998 h 23722"/>
                <a:gd name="connsiteX1" fmla="*/ 48758 w 48833"/>
                <a:gd name="connsiteY1" fmla="*/ 310 h 23722"/>
                <a:gd name="connsiteX2" fmla="*/ 48833 w 48833"/>
                <a:gd name="connsiteY2" fmla="*/ 1870 h 23722"/>
                <a:gd name="connsiteX3" fmla="*/ 27681 w 48833"/>
                <a:gd name="connsiteY3" fmla="*/ 14824 h 23722"/>
                <a:gd name="connsiteX4" fmla="*/ 0 w 48833"/>
                <a:gd name="connsiteY4" fmla="*/ 23283 h 23722"/>
                <a:gd name="connsiteX5" fmla="*/ 367 w 48833"/>
                <a:gd name="connsiteY5" fmla="*/ 998 h 23722"/>
                <a:gd name="connsiteX0" fmla="*/ 2 w 48468"/>
                <a:gd name="connsiteY0" fmla="*/ 998 h 23968"/>
                <a:gd name="connsiteX1" fmla="*/ 48393 w 48468"/>
                <a:gd name="connsiteY1" fmla="*/ 310 h 23968"/>
                <a:gd name="connsiteX2" fmla="*/ 48468 w 48468"/>
                <a:gd name="connsiteY2" fmla="*/ 1870 h 23968"/>
                <a:gd name="connsiteX3" fmla="*/ 27316 w 48468"/>
                <a:gd name="connsiteY3" fmla="*/ 14824 h 23968"/>
                <a:gd name="connsiteX4" fmla="*/ 75 w 48468"/>
                <a:gd name="connsiteY4" fmla="*/ 23541 h 23968"/>
                <a:gd name="connsiteX5" fmla="*/ 2 w 48468"/>
                <a:gd name="connsiteY5" fmla="*/ 998 h 23968"/>
                <a:gd name="connsiteX0" fmla="*/ 3 w 48469"/>
                <a:gd name="connsiteY0" fmla="*/ 998 h 23725"/>
                <a:gd name="connsiteX1" fmla="*/ 48394 w 48469"/>
                <a:gd name="connsiteY1" fmla="*/ 310 h 23725"/>
                <a:gd name="connsiteX2" fmla="*/ 48469 w 48469"/>
                <a:gd name="connsiteY2" fmla="*/ 1870 h 23725"/>
                <a:gd name="connsiteX3" fmla="*/ 27317 w 48469"/>
                <a:gd name="connsiteY3" fmla="*/ 14824 h 23725"/>
                <a:gd name="connsiteX4" fmla="*/ 3 w 48469"/>
                <a:gd name="connsiteY4" fmla="*/ 23286 h 23725"/>
                <a:gd name="connsiteX5" fmla="*/ 3 w 48469"/>
                <a:gd name="connsiteY5" fmla="*/ 998 h 2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69" h="23725">
                  <a:moveTo>
                    <a:pt x="3" y="998"/>
                  </a:moveTo>
                  <a:lnTo>
                    <a:pt x="48394" y="310"/>
                  </a:lnTo>
                  <a:cubicBezTo>
                    <a:pt x="48394" y="6084"/>
                    <a:pt x="48469" y="-3904"/>
                    <a:pt x="48469" y="1870"/>
                  </a:cubicBezTo>
                  <a:cubicBezTo>
                    <a:pt x="44241" y="4289"/>
                    <a:pt x="35456" y="11255"/>
                    <a:pt x="27317" y="14824"/>
                  </a:cubicBezTo>
                  <a:cubicBezTo>
                    <a:pt x="19178" y="18393"/>
                    <a:pt x="3895" y="25569"/>
                    <a:pt x="3" y="23286"/>
                  </a:cubicBezTo>
                  <a:cubicBezTo>
                    <a:pt x="15" y="15511"/>
                    <a:pt x="-9" y="8773"/>
                    <a:pt x="3" y="99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9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541D-8E02-C24E-B5E0-3CFB6981F512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69755" y="1176935"/>
            <a:ext cx="9144000" cy="2631366"/>
          </a:xfrm>
        </p:spPr>
        <p:txBody>
          <a:bodyPr>
            <a:noAutofit/>
          </a:bodyPr>
          <a:lstStyle/>
          <a:p>
            <a:r>
              <a:rPr lang="en-US" sz="3200" b="1" i="1">
                <a:latin typeface="Calibri" pitchFamily="34" charset="0"/>
                <a:cs typeface="Calibri" pitchFamily="34" charset="0"/>
              </a:rPr>
              <a:t>Distributed Classification Model of Streaming Tweets based on Dynamic Model Update</a:t>
            </a:r>
            <a:r>
              <a:rPr lang="en-US" altLang="ko-KR" sz="3200" b="1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3200" b="1">
                <a:latin typeface="Calibri" pitchFamily="34" charset="0"/>
                <a:cs typeface="Calibri" pitchFamily="34" charset="0"/>
              </a:rPr>
            </a:br>
            <a:endParaRPr lang="en" altLang="ko-KR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56532" y="1814401"/>
            <a:ext cx="9144000" cy="1655762"/>
          </a:xfrm>
        </p:spPr>
        <p:txBody>
          <a:bodyPr>
            <a:normAutofit/>
          </a:bodyPr>
          <a:lstStyle/>
          <a:p>
            <a:endParaRPr lang="en-US" altLang="ko-KR" u="sng" dirty="0"/>
          </a:p>
          <a:p>
            <a:r>
              <a:rPr lang="en-US" altLang="ko-KR" sz="2000" u="sng" dirty="0"/>
              <a:t>Big Data Management and </a:t>
            </a:r>
            <a:r>
              <a:rPr lang="en-US" altLang="ko-KR" sz="2000" u="sng"/>
              <a:t>Application </a:t>
            </a:r>
            <a:r>
              <a:rPr lang="en-US" altLang="ko-KR" sz="2000" u="sng" smtClean="0"/>
              <a:t>Laboratory</a:t>
            </a:r>
            <a:endParaRPr lang="en-US" altLang="ko-KR" sz="2000" u="sng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049E062-B68F-B546-B1A2-4911ABC7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6291" y="4428377"/>
            <a:ext cx="513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Min-Seon Kim</a:t>
            </a:r>
          </a:p>
          <a:p>
            <a:r>
              <a:rPr lang="en-US" sz="1600" i="1"/>
              <a:t>Dept. of Industrial Engineering</a:t>
            </a:r>
          </a:p>
          <a:p>
            <a:r>
              <a:rPr lang="en-US" sz="1600" i="1"/>
              <a:t>Seoul National University of Science and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304800"/>
            <a:ext cx="785813" cy="72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081019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Introduction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256864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b="0" smtClean="0">
                <a:latin typeface="Calibri" pitchFamily="34" charset="0"/>
                <a:cs typeface="Calibri" pitchFamily="34" charset="0"/>
              </a:rPr>
              <a:t>Distributed Architecture that dynamically updates the model for classifying </a:t>
            </a:r>
            <a:br>
              <a:rPr lang="en-US" sz="2400" b="0" smtClean="0">
                <a:latin typeface="Calibri" pitchFamily="34" charset="0"/>
                <a:cs typeface="Calibri" pitchFamily="34" charset="0"/>
              </a:rPr>
            </a:br>
            <a:r>
              <a:rPr lang="en-US" sz="2400" b="0" smtClean="0">
                <a:latin typeface="Calibri" pitchFamily="34" charset="0"/>
                <a:cs typeface="Calibri" pitchFamily="34" charset="0"/>
              </a:rPr>
              <a:t>streaming tweets generated in real time</a:t>
            </a:r>
          </a:p>
          <a:p>
            <a:pPr>
              <a:buFont typeface="Arial" pitchFamily="34" charset="0"/>
              <a:buChar char="•"/>
            </a:pPr>
            <a:endParaRPr lang="en-US" b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80" y="2567955"/>
            <a:ext cx="7845523" cy="363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79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1805302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Motivation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smtClean="0">
                <a:latin typeface="Calibri" pitchFamily="34" charset="0"/>
                <a:cs typeface="Calibri" pitchFamily="34" charset="0"/>
              </a:rPr>
              <a:t>Fundamental limitations between collection speed and processing speed</a:t>
            </a:r>
          </a:p>
          <a:p>
            <a:pPr>
              <a:buFont typeface="Arial" pitchFamily="34" charset="0"/>
              <a:buChar char="•"/>
            </a:pPr>
            <a:r>
              <a:rPr lang="en-US" sz="2400" b="0" smtClean="0">
                <a:latin typeface="Calibri" pitchFamily="34" charset="0"/>
                <a:cs typeface="Calibri" pitchFamily="34" charset="0"/>
              </a:rPr>
              <a:t>Necessity of a queuing system for complete processing of collected data with Apache Kafka.</a:t>
            </a:r>
            <a:endParaRPr lang="en-US" sz="2400" b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6" y="3401141"/>
            <a:ext cx="7020644" cy="26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3488455" cy="583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Detailed Architecture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408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1155700" y="1600200"/>
            <a:ext cx="100584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smtClean="0">
                <a:latin typeface="Calibri" pitchFamily="34" charset="0"/>
                <a:cs typeface="Calibri" pitchFamily="34" charset="0"/>
              </a:rPr>
              <a:t>Cover 100-dimension </a:t>
            </a:r>
            <a:r>
              <a:rPr lang="en-US" sz="2400" b="0">
                <a:latin typeface="Calibri" pitchFamily="34" charset="0"/>
                <a:cs typeface="Calibri" pitchFamily="34" charset="0"/>
              </a:rPr>
              <a:t>vector, which are top-100 frequently </a:t>
            </a:r>
            <a:r>
              <a:rPr lang="en-US" sz="2400" b="0" smtClean="0">
                <a:latin typeface="Calibri" pitchFamily="34" charset="0"/>
                <a:cs typeface="Calibri" pitchFamily="34" charset="0"/>
              </a:rPr>
              <a:t>occurred </a:t>
            </a:r>
            <a:br>
              <a:rPr lang="en-US" sz="2400" b="0" smtClean="0">
                <a:latin typeface="Calibri" pitchFamily="34" charset="0"/>
                <a:cs typeface="Calibri" pitchFamily="34" charset="0"/>
              </a:rPr>
            </a:br>
            <a:r>
              <a:rPr lang="en-US" sz="2400" b="0" smtClean="0">
                <a:latin typeface="Calibri" pitchFamily="34" charset="0"/>
                <a:cs typeface="Calibri" pitchFamily="34" charset="0"/>
              </a:rPr>
              <a:t>keywords </a:t>
            </a:r>
            <a:r>
              <a:rPr lang="en-US" sz="2400" b="0">
                <a:latin typeface="Calibri" pitchFamily="34" charset="0"/>
                <a:cs typeface="Calibri" pitchFamily="34" charset="0"/>
              </a:rPr>
              <a:t>in a text corpus</a:t>
            </a:r>
          </a:p>
          <a:p>
            <a:pPr>
              <a:buFont typeface="Arial" pitchFamily="34" charset="0"/>
              <a:buChar char="•"/>
            </a:pPr>
            <a:r>
              <a:rPr lang="en-US" b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400" b="0" smtClean="0">
                <a:latin typeface="Calibri" pitchFamily="34" charset="0"/>
                <a:cs typeface="Calibri" pitchFamily="34" charset="0"/>
              </a:rPr>
              <a:t>implify </a:t>
            </a:r>
            <a:r>
              <a:rPr lang="en-US" sz="2400" b="0">
                <a:latin typeface="Calibri" pitchFamily="34" charset="0"/>
                <a:cs typeface="Calibri" pitchFamily="34" charset="0"/>
              </a:rPr>
              <a:t>multiple data transformation steps as a single workflow </a:t>
            </a:r>
            <a:r>
              <a:rPr lang="en-US" sz="2400" b="0" smtClean="0">
                <a:latin typeface="Calibri" pitchFamily="34" charset="0"/>
                <a:cs typeface="Calibri" pitchFamily="34" charset="0"/>
              </a:rPr>
              <a:t>for </a:t>
            </a:r>
            <a:br>
              <a:rPr lang="en-US" sz="2400" b="0" smtClean="0">
                <a:latin typeface="Calibri" pitchFamily="34" charset="0"/>
                <a:cs typeface="Calibri" pitchFamily="34" charset="0"/>
              </a:rPr>
            </a:br>
            <a:r>
              <a:rPr lang="en-US" sz="2400" b="0" smtClean="0">
                <a:latin typeface="Calibri" pitchFamily="34" charset="0"/>
                <a:cs typeface="Calibri" pitchFamily="34" charset="0"/>
              </a:rPr>
              <a:t>manageable </a:t>
            </a:r>
            <a:r>
              <a:rPr lang="en-US" sz="2400" b="0">
                <a:latin typeface="Calibri" pitchFamily="34" charset="0"/>
                <a:cs typeface="Calibri" pitchFamily="34" charset="0"/>
              </a:rPr>
              <a:t>manipulation of the model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06" y="3625479"/>
            <a:ext cx="5814764" cy="271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732" y="3257983"/>
            <a:ext cx="3579674" cy="308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28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3897221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Dynamic Model Update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168400" y="1600200"/>
            <a:ext cx="100203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>
                <a:latin typeface="Calibri" pitchFamily="34" charset="0"/>
                <a:cs typeface="Calibri" pitchFamily="34" charset="0"/>
              </a:rPr>
              <a:t>Based on the word frequency, update the input vectors for word embedding with top N keywords</a:t>
            </a:r>
          </a:p>
          <a:p>
            <a:pPr>
              <a:buFont typeface="Arial" pitchFamily="34" charset="0"/>
              <a:buChar char="•"/>
            </a:pPr>
            <a:r>
              <a:rPr lang="x-none" b="0">
                <a:latin typeface="Calibri" pitchFamily="34" charset="0"/>
                <a:cs typeface="Calibri" pitchFamily="34" charset="0"/>
              </a:rPr>
              <a:t>After the classifier is trained with new input vectors, it is serialized and </a:t>
            </a:r>
            <a:r>
              <a:rPr lang="en-US" b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b="0" smtClean="0">
                <a:latin typeface="Calibri" pitchFamily="34" charset="0"/>
                <a:cs typeface="Calibri" pitchFamily="34" charset="0"/>
              </a:rPr>
            </a:br>
            <a:r>
              <a:rPr lang="x-none" b="0" smtClean="0">
                <a:latin typeface="Calibri" pitchFamily="34" charset="0"/>
                <a:cs typeface="Calibri" pitchFamily="34" charset="0"/>
              </a:rPr>
              <a:t>shipped </a:t>
            </a:r>
            <a:r>
              <a:rPr lang="x-none" b="0">
                <a:latin typeface="Calibri" pitchFamily="34" charset="0"/>
                <a:cs typeface="Calibri" pitchFamily="34" charset="0"/>
              </a:rPr>
              <a:t>to the distributed worker nodes and used to classify the newly </a:t>
            </a:r>
            <a:r>
              <a:rPr lang="en-US" b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b="0" smtClean="0">
                <a:latin typeface="Calibri" pitchFamily="34" charset="0"/>
                <a:cs typeface="Calibri" pitchFamily="34" charset="0"/>
              </a:rPr>
            </a:br>
            <a:r>
              <a:rPr lang="x-none" b="0" smtClean="0">
                <a:latin typeface="Calibri" pitchFamily="34" charset="0"/>
                <a:cs typeface="Calibri" pitchFamily="34" charset="0"/>
              </a:rPr>
              <a:t>generated </a:t>
            </a:r>
            <a:r>
              <a:rPr lang="x-none" b="0">
                <a:latin typeface="Calibri" pitchFamily="34" charset="0"/>
                <a:cs typeface="Calibri" pitchFamily="34" charset="0"/>
              </a:rPr>
              <a:t>tweet streams during the upcoming time window.</a:t>
            </a:r>
            <a:endParaRPr lang="en-US" b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86236" y="3721348"/>
            <a:ext cx="2661072" cy="2664296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Threatmeter</a:t>
            </a:r>
          </a:p>
          <a:p>
            <a:pPr algn="ctr"/>
            <a:r>
              <a:rPr lang="en-US" smtClean="0"/>
              <a:t>Hack</a:t>
            </a:r>
          </a:p>
          <a:p>
            <a:pPr algn="ctr"/>
            <a:r>
              <a:rPr lang="en-US" smtClean="0"/>
              <a:t>Email</a:t>
            </a:r>
          </a:p>
          <a:p>
            <a:pPr algn="ctr"/>
            <a:r>
              <a:rPr lang="en-US" smtClean="0"/>
              <a:t>System</a:t>
            </a:r>
          </a:p>
          <a:p>
            <a:pPr algn="ctr"/>
            <a:r>
              <a:rPr lang="en-US" smtClean="0"/>
              <a:t>Hacker</a:t>
            </a:r>
          </a:p>
          <a:p>
            <a:pPr algn="ctr"/>
            <a:r>
              <a:rPr lang="en-US" smtClean="0"/>
              <a:t>Reveal</a:t>
            </a:r>
          </a:p>
          <a:p>
            <a:pPr algn="ctr"/>
            <a:r>
              <a:rPr lang="en-US" smtClean="0"/>
              <a:t>Identity</a:t>
            </a:r>
          </a:p>
          <a:p>
            <a:pPr algn="ctr"/>
            <a:r>
              <a:rPr lang="en-US" smtClean="0"/>
              <a:t>Baseboard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34088" y="3721348"/>
            <a:ext cx="2661072" cy="2664296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Threatmeter</a:t>
            </a:r>
          </a:p>
          <a:p>
            <a:pPr algn="ctr"/>
            <a:r>
              <a:rPr lang="en-US" smtClean="0"/>
              <a:t>Hack</a:t>
            </a:r>
          </a:p>
          <a:p>
            <a:pPr algn="ctr"/>
            <a:r>
              <a:rPr lang="en-US" smtClean="0"/>
              <a:t>Email</a:t>
            </a:r>
          </a:p>
          <a:p>
            <a:pPr algn="ctr"/>
            <a:r>
              <a:rPr lang="en-US" smtClean="0"/>
              <a:t>System</a:t>
            </a:r>
          </a:p>
          <a:p>
            <a:pPr algn="ctr"/>
            <a:r>
              <a:rPr lang="en-US" smtClean="0"/>
              <a:t>Hacker</a:t>
            </a:r>
          </a:p>
          <a:p>
            <a:pPr algn="ctr"/>
            <a:r>
              <a:rPr lang="en-US" smtClean="0"/>
              <a:t>Reveal</a:t>
            </a:r>
          </a:p>
          <a:p>
            <a:pPr algn="ctr"/>
            <a:r>
              <a:rPr lang="en-US" smtClean="0"/>
              <a:t>Identity</a:t>
            </a:r>
          </a:p>
          <a:p>
            <a:pPr algn="ctr"/>
            <a:r>
              <a:rPr lang="en-US" smtClean="0"/>
              <a:t>Tactics</a:t>
            </a:r>
            <a:endParaRPr lang="en-US"/>
          </a:p>
        </p:txBody>
      </p:sp>
      <p:sp>
        <p:nvSpPr>
          <p:cNvPr id="17" name="오른쪽 화살표 16"/>
          <p:cNvSpPr/>
          <p:nvPr/>
        </p:nvSpPr>
        <p:spPr>
          <a:xfrm>
            <a:off x="5578996" y="4837472"/>
            <a:ext cx="936104" cy="432048"/>
          </a:xfrm>
          <a:prstGeom prst="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724564" y="5881588"/>
            <a:ext cx="1080120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276712" y="5881588"/>
            <a:ext cx="1080120" cy="288032"/>
          </a:xfrm>
          <a:prstGeom prst="lin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76712" y="5881588"/>
            <a:ext cx="1080120" cy="288032"/>
          </a:xfrm>
          <a:prstGeom prst="lin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6689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3488455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Experimental Results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05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1155700" y="1600200"/>
            <a:ext cx="100584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>
                <a:latin typeface="Calibri" pitchFamily="34" charset="0"/>
                <a:cs typeface="Calibri" pitchFamily="34" charset="0"/>
              </a:rPr>
              <a:t>F1-score was gradually improved from 0.8869 (with 50,000 keywords) to </a:t>
            </a:r>
            <a:br>
              <a:rPr lang="en-US" b="0">
                <a:latin typeface="Calibri" pitchFamily="34" charset="0"/>
                <a:cs typeface="Calibri" pitchFamily="34" charset="0"/>
              </a:rPr>
            </a:br>
            <a:r>
              <a:rPr lang="en-US" b="0">
                <a:latin typeface="Calibri" pitchFamily="34" charset="0"/>
                <a:cs typeface="Calibri" pitchFamily="34" charset="0"/>
              </a:rPr>
              <a:t>0.9094 (with 200,000 keywords)</a:t>
            </a:r>
          </a:p>
          <a:p>
            <a:pPr>
              <a:buFont typeface="Arial" pitchFamily="34" charset="0"/>
              <a:buChar char="•"/>
            </a:pPr>
            <a:r>
              <a:rPr lang="en-US" b="0" smtClean="0">
                <a:latin typeface="Calibri" pitchFamily="34" charset="0"/>
                <a:cs typeface="Calibri" pitchFamily="34" charset="0"/>
              </a:rPr>
              <a:t>Effect </a:t>
            </a:r>
            <a:r>
              <a:rPr lang="en-US" b="0">
                <a:latin typeface="Calibri" pitchFamily="34" charset="0"/>
                <a:cs typeface="Calibri" pitchFamily="34" charset="0"/>
              </a:rPr>
              <a:t>of time reduction through parallelization in the training model</a:t>
            </a:r>
            <a:endParaRPr lang="en-US" sz="2400" b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68" y="4165600"/>
            <a:ext cx="5315432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8" y="3859466"/>
            <a:ext cx="5306092" cy="208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96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095445" cy="583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Future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06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6" name="내용 개체 틀 2"/>
          <p:cNvSpPr>
            <a:spLocks noGrp="1"/>
          </p:cNvSpPr>
          <p:nvPr>
            <p:ph idx="1"/>
          </p:nvPr>
        </p:nvSpPr>
        <p:spPr>
          <a:xfrm>
            <a:off x="1168400" y="1600200"/>
            <a:ext cx="99441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smtClean="0">
                <a:latin typeface="Calibri" pitchFamily="34" charset="0"/>
                <a:cs typeface="Calibri" pitchFamily="34" charset="0"/>
              </a:rPr>
              <a:t>Bulk Loading raises a burnden to build the model as the time goes by</a:t>
            </a:r>
          </a:p>
          <a:p>
            <a:pPr>
              <a:buFont typeface="Arial" pitchFamily="34" charset="0"/>
              <a:buChar char="•"/>
            </a:pPr>
            <a:r>
              <a:rPr lang="en-US" sz="2400" b="0" smtClean="0">
                <a:latin typeface="Calibri" pitchFamily="34" charset="0"/>
                <a:cs typeface="Calibri" pitchFamily="34" charset="0"/>
              </a:rPr>
              <a:t>Expanding From the NLP to construct a </a:t>
            </a:r>
            <a:r>
              <a:rPr lang="en-US" sz="2400" i="1" smtClean="0">
                <a:latin typeface="Calibri" pitchFamily="34" charset="0"/>
                <a:cs typeface="Calibri" pitchFamily="34" charset="0"/>
              </a:rPr>
              <a:t>Generalized</a:t>
            </a:r>
            <a:r>
              <a:rPr lang="en-US" sz="2400" b="0" smtClean="0">
                <a:latin typeface="Calibri" pitchFamily="34" charset="0"/>
                <a:cs typeface="Calibri" pitchFamily="34" charset="0"/>
              </a:rPr>
              <a:t> incremental model and pipelines</a:t>
            </a:r>
            <a:endParaRPr lang="en-US" sz="2400" b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" name="Picture 14" descr="NATURAL LANGUAGE PROCESSING Vector Icons free download in SVG, PNG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50" y="3581719"/>
            <a:ext cx="2199728" cy="21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22203" y="5823839"/>
            <a:ext cx="29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Natural Language Processing</a:t>
            </a:r>
            <a:endParaRPr lang="en-US" b="1"/>
          </a:p>
        </p:txBody>
      </p:sp>
      <p:pic>
        <p:nvPicPr>
          <p:cNvPr id="59" name="Picture 16" descr="Digital Image Processing - Google Play 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42" y="3519583"/>
            <a:ext cx="2213520" cy="221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478882" y="5823839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Image Processing</a:t>
            </a:r>
            <a:endParaRPr lang="en-US" b="1"/>
          </a:p>
        </p:txBody>
      </p:sp>
      <p:sp>
        <p:nvSpPr>
          <p:cNvPr id="79" name="TextBox 78"/>
          <p:cNvSpPr txBox="1"/>
          <p:nvPr/>
        </p:nvSpPr>
        <p:spPr>
          <a:xfrm>
            <a:off x="9434017" y="5823839"/>
            <a:ext cx="5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Etc.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9544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919389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Future Motivation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07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05271" y="1676400"/>
            <a:ext cx="97343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smtClean="0">
                <a:latin typeface="Calibri" pitchFamily="34" charset="0"/>
                <a:cs typeface="Calibri" pitchFamily="34" charset="0"/>
              </a:rPr>
              <a:t>[1] Howard</a:t>
            </a:r>
            <a:r>
              <a:rPr lang="en-US" sz="2000" b="0">
                <a:latin typeface="Calibri" pitchFamily="34" charset="0"/>
                <a:cs typeface="Calibri" pitchFamily="34" charset="0"/>
              </a:rPr>
              <a:t>, Jeremy, and Sebastian Ruder. "Universal language model fine-tuning for text </a:t>
            </a:r>
            <a:r>
              <a:rPr lang="en-US" sz="2000" b="0" smtClean="0">
                <a:latin typeface="Calibri" pitchFamily="34" charset="0"/>
                <a:cs typeface="Calibri" pitchFamily="34" charset="0"/>
              </a:rPr>
              <a:t>classification</a:t>
            </a:r>
            <a:r>
              <a:rPr lang="en-US" sz="2000" b="0">
                <a:latin typeface="Calibri" pitchFamily="34" charset="0"/>
                <a:cs typeface="Calibri" pitchFamily="34" charset="0"/>
              </a:rPr>
              <a:t>." </a:t>
            </a:r>
            <a:r>
              <a:rPr lang="en-US" sz="2000" b="0" i="1">
                <a:latin typeface="Calibri" pitchFamily="34" charset="0"/>
                <a:cs typeface="Calibri" pitchFamily="34" charset="0"/>
              </a:rPr>
              <a:t>arXiv preprint arXiv:1801.06146</a:t>
            </a:r>
            <a:r>
              <a:rPr lang="en-US" sz="2000" b="0">
                <a:latin typeface="Calibri" pitchFamily="34" charset="0"/>
                <a:cs typeface="Calibri" pitchFamily="34" charset="0"/>
              </a:rPr>
              <a:t> (2018</a:t>
            </a:r>
            <a:r>
              <a:rPr lang="en-US" sz="2000" b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000" b="0" smtClean="0">
                <a:latin typeface="Calibri" pitchFamily="34" charset="0"/>
                <a:cs typeface="Calibri" pitchFamily="34" charset="0"/>
              </a:rPr>
              <a:t>[2] Abbasi-Asl</a:t>
            </a:r>
            <a:r>
              <a:rPr lang="en-US" sz="2000" b="0">
                <a:latin typeface="Calibri" pitchFamily="34" charset="0"/>
                <a:cs typeface="Calibri" pitchFamily="34" charset="0"/>
              </a:rPr>
              <a:t>, Reza, and Bin Yu. "Structural Compression of Convolutional Neural Networks with Applications in Interpretability." </a:t>
            </a:r>
            <a:r>
              <a:rPr lang="en-US" sz="2000" b="0" i="1">
                <a:latin typeface="Calibri" pitchFamily="34" charset="0"/>
                <a:cs typeface="Calibri" pitchFamily="34" charset="0"/>
              </a:rPr>
              <a:t>Frontiers in big Data</a:t>
            </a:r>
            <a:r>
              <a:rPr lang="en-US" sz="2000" b="0">
                <a:latin typeface="Calibri" pitchFamily="34" charset="0"/>
                <a:cs typeface="Calibri" pitchFamily="34" charset="0"/>
              </a:rPr>
              <a:t> 4 (2021).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r="1587"/>
          <a:stretch/>
        </p:blipFill>
        <p:spPr bwMode="auto">
          <a:xfrm>
            <a:off x="545990" y="3440329"/>
            <a:ext cx="5913198" cy="270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 descr="https://www.frontiersin.org/files/Articles/704182/fdata-04-704182-HTML/image_m/fdata-04-704182-g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156236"/>
            <a:ext cx="4572000" cy="30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5990" y="614481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[1]</a:t>
            </a:r>
            <a:endParaRPr 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6743700" y="614481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[2]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1711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5" b="11368"/>
          <a:stretch/>
        </p:blipFill>
        <p:spPr>
          <a:xfrm>
            <a:off x="323006" y="2268663"/>
            <a:ext cx="7980494" cy="4164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3254417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Future Architecture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xmlns="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08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25814" r="5665" b="-1"/>
          <a:stretch/>
        </p:blipFill>
        <p:spPr bwMode="auto">
          <a:xfrm>
            <a:off x="8443200" y="1473200"/>
            <a:ext cx="3393200" cy="484006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33423" y="1995921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MC-NN Classifier</a:t>
            </a:r>
            <a:endParaRPr lang="en-US" sz="1100" b="1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>
            <a:off x="5775457" y="2126726"/>
            <a:ext cx="266774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08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21266</TotalTime>
  <Words>1278</Words>
  <Application>Microsoft Office PowerPoint</Application>
  <PresentationFormat>사용자 지정</PresentationFormat>
  <Paragraphs>84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Distributed Classification Model of Streaming Tweets based on Dynamic Model Update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권혁윤</dc:creator>
  <cp:lastModifiedBy>admin</cp:lastModifiedBy>
  <cp:revision>964</cp:revision>
  <dcterms:created xsi:type="dcterms:W3CDTF">2020-09-22T06:15:45Z</dcterms:created>
  <dcterms:modified xsi:type="dcterms:W3CDTF">2022-01-05T09:55:38Z</dcterms:modified>
</cp:coreProperties>
</file>