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60" r:id="rId6"/>
    <p:sldId id="278" r:id="rId7"/>
    <p:sldId id="263" r:id="rId8"/>
    <p:sldId id="271" r:id="rId9"/>
    <p:sldId id="280" r:id="rId10"/>
    <p:sldId id="281" r:id="rId11"/>
    <p:sldId id="282" r:id="rId12"/>
    <p:sldId id="279" r:id="rId13"/>
    <p:sldId id="285" r:id="rId14"/>
    <p:sldId id="283" r:id="rId15"/>
    <p:sldId id="286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 autoAdjust="0"/>
    <p:restoredTop sz="69947" autoAdjust="0"/>
  </p:normalViewPr>
  <p:slideViewPr>
    <p:cSldViewPr snapToGrid="0" snapToObjects="1">
      <p:cViewPr varScale="1">
        <p:scale>
          <a:sx n="68" d="100"/>
          <a:sy n="68" d="100"/>
        </p:scale>
        <p:origin x="-102" y="-20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9C30D-E503-4595-B6A8-9920398771AA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866F-0429-46A6-A722-5537597A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쉽게 설명하려고 노력하였습니다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이미지를 </a:t>
            </a:r>
            <a:r>
              <a:rPr lang="en-US" altLang="ko-KR" smtClean="0"/>
              <a:t>9</a:t>
            </a:r>
            <a:r>
              <a:rPr lang="ko-KR" altLang="en-US" smtClean="0"/>
              <a:t>개의 타일로 나누고</a:t>
            </a:r>
            <a:r>
              <a:rPr lang="en-US" altLang="ko-KR" smtClean="0"/>
              <a:t>, 100</a:t>
            </a:r>
            <a:r>
              <a:rPr lang="ko-KR" altLang="en-US" smtClean="0"/>
              <a:t>개의 </a:t>
            </a:r>
            <a:r>
              <a:rPr lang="en-US" altLang="ko-KR" smtClean="0"/>
              <a:t>predefined</a:t>
            </a:r>
            <a:r>
              <a:rPr lang="ko-KR" altLang="en-US" smtClean="0"/>
              <a:t>된 순열조합중 랜덤하게 선택된 하나의 순열에 의해 재배치된다</a:t>
            </a:r>
            <a:r>
              <a:rPr lang="en-US" altLang="ko-KR" smtClean="0"/>
              <a:t>. </a:t>
            </a:r>
            <a:r>
              <a:rPr lang="ko-KR" altLang="en-US" smtClean="0"/>
              <a:t>이후</a:t>
            </a:r>
            <a:r>
              <a:rPr lang="en-US" altLang="ko-KR" smtClean="0"/>
              <a:t>, </a:t>
            </a:r>
            <a:r>
              <a:rPr lang="ko-KR" altLang="en-US" smtClean="0"/>
              <a:t>비지도 학습을 통해서 선택된 순열의 </a:t>
            </a:r>
            <a:r>
              <a:rPr lang="en-US" altLang="ko-KR" smtClean="0"/>
              <a:t>index</a:t>
            </a:r>
            <a:r>
              <a:rPr lang="ko-KR" altLang="en-US" smtClean="0"/>
              <a:t>를 예측하도록 학습한다</a:t>
            </a:r>
            <a:r>
              <a:rPr lang="en-US" altLang="ko-KR" smtClean="0"/>
              <a:t>. </a:t>
            </a:r>
            <a:r>
              <a:rPr lang="ko-KR" altLang="en-US" smtClean="0"/>
              <a:t>위 사진의 경우에는 </a:t>
            </a:r>
            <a:r>
              <a:rPr lang="en-US" altLang="ko-KR" smtClean="0"/>
              <a:t>1</a:t>
            </a:r>
            <a:r>
              <a:rPr lang="ko-KR" altLang="en-US" smtClean="0"/>
              <a:t>번 클래스가 될것이다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</a:t>
            </a:r>
            <a:r>
              <a:rPr lang="ko-KR" altLang="en-US" smtClean="0"/>
              <a:t>모델의 </a:t>
            </a:r>
            <a:r>
              <a:rPr lang="en-US" altLang="ko-KR" smtClean="0"/>
              <a:t>output</a:t>
            </a:r>
            <a:r>
              <a:rPr lang="ko-KR" altLang="en-US" smtClean="0"/>
              <a:t>은 </a:t>
            </a:r>
            <a:r>
              <a:rPr lang="en-US" altLang="ko-KR" smtClean="0"/>
              <a:t>100</a:t>
            </a:r>
            <a:r>
              <a:rPr lang="ko-KR" altLang="en-US" smtClean="0"/>
              <a:t>개의 클래스에 대한 각각의 확률값이 될것이고</a:t>
            </a:r>
            <a:r>
              <a:rPr lang="en-US" altLang="ko-KR" smtClean="0"/>
              <a:t>, </a:t>
            </a:r>
            <a:r>
              <a:rPr lang="ko-KR" altLang="en-US" smtClean="0"/>
              <a:t>각 클래스는 순열의 조합의 하나의 인덱스에 매칭될것입니다</a:t>
            </a:r>
            <a:r>
              <a:rPr lang="en-US" altLang="ko-KR" smtClean="0"/>
              <a:t>. </a:t>
            </a:r>
            <a:r>
              <a:rPr lang="ko-KR" altLang="en-US" smtClean="0"/>
              <a:t>모델의 학습이 끝나면</a:t>
            </a:r>
            <a:r>
              <a:rPr lang="en-US" altLang="ko-KR" smtClean="0"/>
              <a:t>, 9</a:t>
            </a:r>
            <a:r>
              <a:rPr lang="ko-KR" altLang="en-US" smtClean="0"/>
              <a:t>개의 타일에 대한 상대적인 위치를 모델이 잘 인지 할 수 있을것이다</a:t>
            </a:r>
            <a:r>
              <a:rPr lang="en-US" altLang="ko-KR" smtClean="0"/>
              <a:t>. </a:t>
            </a:r>
            <a:r>
              <a:rPr lang="ko-KR" altLang="en-US" smtClean="0"/>
              <a:t>최근 연구는 이러한 </a:t>
            </a:r>
            <a:r>
              <a:rPr lang="en-US" altLang="ko-KR" smtClean="0"/>
              <a:t>context prediction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작업이 </a:t>
            </a:r>
            <a:r>
              <a:rPr lang="en-US" altLang="ko-KR" baseline="0" smtClean="0"/>
              <a:t>object recognition </a:t>
            </a:r>
            <a:r>
              <a:rPr lang="ko-KR" altLang="en-US" baseline="0" smtClean="0"/>
              <a:t>작업의 정확도를 높이는것과 관련이 있다고 한다</a:t>
            </a:r>
            <a:r>
              <a:rPr lang="en-US" altLang="ko-KR" baseline="0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14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오른쪽 그림은 논문에서 제안하는 전체적인 프레임워크의 구성이다</a:t>
            </a:r>
            <a:r>
              <a:rPr lang="en-US" altLang="ko-KR" smtClean="0"/>
              <a:t>. </a:t>
            </a:r>
            <a:r>
              <a:rPr lang="ko-KR" altLang="en-US" smtClean="0"/>
              <a:t>먼저</a:t>
            </a:r>
            <a:r>
              <a:rPr lang="en-US" altLang="ko-KR" smtClean="0"/>
              <a:t>, </a:t>
            </a:r>
            <a:r>
              <a:rPr lang="en-US" smtClean="0"/>
              <a:t>Sptial</a:t>
            </a:r>
            <a:r>
              <a:rPr lang="en-US" baseline="0" smtClean="0"/>
              <a:t> context</a:t>
            </a:r>
            <a:r>
              <a:rPr lang="ko-KR" altLang="en-US" baseline="0" smtClean="0"/>
              <a:t>의 정보를 활용해서 </a:t>
            </a:r>
            <a:r>
              <a:rPr lang="en-US" altLang="ko-KR" baseline="0" smtClean="0"/>
              <a:t>unsupervised network</a:t>
            </a:r>
            <a:r>
              <a:rPr lang="ko-KR" altLang="en-US" baseline="0" smtClean="0"/>
              <a:t>를 학습시킨다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그후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추출된 특징들은 </a:t>
            </a:r>
            <a:r>
              <a:rPr lang="en-US" altLang="ko-KR" baseline="0" smtClean="0"/>
              <a:t>object recognition</a:t>
            </a:r>
            <a:r>
              <a:rPr lang="ko-KR" altLang="en-US" baseline="0" smtClean="0"/>
              <a:t>과 같이 </a:t>
            </a:r>
            <a:r>
              <a:rPr lang="en-US" altLang="ko-KR" baseline="0" smtClean="0"/>
              <a:t>target inference network</a:t>
            </a:r>
            <a:r>
              <a:rPr lang="ko-KR" altLang="en-US" baseline="0" smtClean="0"/>
              <a:t>를 구현하기 위해 각 노드로 전달된다</a:t>
            </a:r>
            <a:r>
              <a:rPr lang="en-US" altLang="ko-KR" baseline="0" smtClean="0"/>
              <a:t>. General</a:t>
            </a:r>
            <a:r>
              <a:rPr lang="ko-KR" altLang="en-US" baseline="0" smtClean="0"/>
              <a:t>하게 </a:t>
            </a:r>
            <a:r>
              <a:rPr lang="en-US" altLang="ko-KR" baseline="0" smtClean="0"/>
              <a:t>applicable</a:t>
            </a:r>
            <a:r>
              <a:rPr lang="ko-KR" altLang="en-US" baseline="0" smtClean="0"/>
              <a:t>한 </a:t>
            </a:r>
            <a:r>
              <a:rPr lang="en-US" altLang="ko-KR" baseline="0" smtClean="0"/>
              <a:t>first n layer</a:t>
            </a:r>
            <a:r>
              <a:rPr lang="ko-KR" altLang="en-US" baseline="0" smtClean="0"/>
              <a:t>를 그대로 </a:t>
            </a:r>
            <a:r>
              <a:rPr lang="en-US" altLang="ko-KR" baseline="0" smtClean="0"/>
              <a:t>target inference network</a:t>
            </a:r>
            <a:r>
              <a:rPr lang="ko-KR" altLang="en-US" baseline="0" smtClean="0"/>
              <a:t>에 적용시키는 식으로 기존의 </a:t>
            </a:r>
            <a:r>
              <a:rPr lang="en-US" altLang="ko-KR" baseline="0" smtClean="0"/>
              <a:t>feature</a:t>
            </a:r>
            <a:r>
              <a:rPr lang="ko-KR" altLang="en-US" baseline="0" smtClean="0"/>
              <a:t>에 대한 정보를 활용하여 제한된 양의 라벨 데이터를 이용하여 학습시키는 것이다</a:t>
            </a:r>
            <a:r>
              <a:rPr lang="en-US" altLang="ko-KR" baseline="0" smtClean="0"/>
              <a:t>.  </a:t>
            </a:r>
          </a:p>
          <a:p>
            <a:endParaRPr lang="en-US" baseline="0" smtClean="0"/>
          </a:p>
          <a:p>
            <a:r>
              <a:rPr lang="en-US" baseline="0" smtClean="0"/>
              <a:t>Diagnosis task</a:t>
            </a:r>
            <a:r>
              <a:rPr lang="ko-KR" altLang="en-US" baseline="0" smtClean="0"/>
              <a:t>를 위한 비지도 학습모델을 동시에 </a:t>
            </a:r>
            <a:r>
              <a:rPr lang="en-US" altLang="ko-KR" baseline="0" smtClean="0"/>
              <a:t>iot node</a:t>
            </a:r>
            <a:r>
              <a:rPr lang="ko-KR" altLang="en-US" baseline="0" smtClean="0"/>
              <a:t>에서 적용함으로써</a:t>
            </a:r>
            <a:r>
              <a:rPr lang="en-US" altLang="ko-KR" baseline="0" smtClean="0"/>
              <a:t>, valuable</a:t>
            </a:r>
            <a:r>
              <a:rPr lang="ko-KR" altLang="en-US" baseline="0" smtClean="0"/>
              <a:t>한 데이터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 fails to be recognized</a:t>
            </a:r>
            <a:r>
              <a:rPr lang="ko-KR" altLang="en-US" baseline="0" smtClean="0"/>
              <a:t>된 데이터만 클라우드로 전송하여 추가적인 </a:t>
            </a:r>
            <a:r>
              <a:rPr lang="en-US" altLang="ko-KR" baseline="0" smtClean="0"/>
              <a:t>incremental training</a:t>
            </a:r>
            <a:r>
              <a:rPr lang="ko-KR" altLang="en-US" baseline="0" smtClean="0"/>
              <a:t>에 활용하여 </a:t>
            </a:r>
            <a:r>
              <a:rPr lang="en-US" altLang="ko-KR" baseline="0" smtClean="0"/>
              <a:t>network overhead</a:t>
            </a:r>
            <a:r>
              <a:rPr lang="ko-KR" altLang="en-US" baseline="0" smtClean="0"/>
              <a:t>를 낮춤과 동시에 </a:t>
            </a:r>
            <a:r>
              <a:rPr lang="en-US" altLang="ko-KR" baseline="0" smtClean="0"/>
              <a:t>dynamic</a:t>
            </a:r>
            <a:r>
              <a:rPr lang="ko-KR" altLang="en-US" baseline="0" smtClean="0"/>
              <a:t>한 환경에서의 정확도 향상에 대응한다</a:t>
            </a:r>
            <a:r>
              <a:rPr lang="en-US" altLang="ko-KR" baseline="0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세가지 관점에서 본 논문에서 제안하는 프레임워크를 평가하였습니다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mtClean="0"/>
              <a:t>설명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설명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설명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먼저 그림 </a:t>
            </a:r>
            <a:r>
              <a:rPr lang="en-US" altLang="ko-KR" smtClean="0"/>
              <a:t>5</a:t>
            </a:r>
            <a:r>
              <a:rPr lang="ko-KR" altLang="en-US" smtClean="0"/>
              <a:t>는 첫 번째 질문에 대한 답을 나타냅니다</a:t>
            </a:r>
            <a:r>
              <a:rPr lang="en-US" altLang="ko-KR" smtClean="0"/>
              <a:t>. </a:t>
            </a:r>
            <a:r>
              <a:rPr lang="ko-KR" altLang="en-US" smtClean="0"/>
              <a:t>회색선은 </a:t>
            </a:r>
            <a:r>
              <a:rPr lang="en-US" altLang="ko-KR" smtClean="0"/>
              <a:t>100,000</a:t>
            </a:r>
            <a:r>
              <a:rPr lang="ko-KR" altLang="en-US" smtClean="0"/>
              <a:t>개의 제한된 라벨 데이터를 사용하였을때의 정확도입니다</a:t>
            </a:r>
            <a:r>
              <a:rPr lang="en-US" altLang="ko-KR" smtClean="0"/>
              <a:t>. </a:t>
            </a:r>
            <a:r>
              <a:rPr lang="ko-KR" altLang="en-US" smtClean="0"/>
              <a:t>다른 두개의 선은 같은 양의 데이터를 이용하여 전이학습을 적용하였을때의 정확도 입니다</a:t>
            </a:r>
            <a:r>
              <a:rPr lang="en-US" altLang="ko-KR" smtClean="0"/>
              <a:t>. </a:t>
            </a:r>
            <a:r>
              <a:rPr lang="ko-KR" altLang="en-US" smtClean="0"/>
              <a:t>따라서 </a:t>
            </a:r>
            <a:r>
              <a:rPr lang="en-US" altLang="ko-KR" smtClean="0"/>
              <a:t>pre-train</a:t>
            </a:r>
            <a:r>
              <a:rPr lang="ko-KR" altLang="en-US" smtClean="0"/>
              <a:t>된 모델을 사용한 경우</a:t>
            </a:r>
            <a:r>
              <a:rPr lang="en-US" altLang="ko-KR" smtClean="0"/>
              <a:t>, 30%</a:t>
            </a:r>
            <a:r>
              <a:rPr lang="ko-KR" altLang="en-US" smtClean="0"/>
              <a:t>의 정확도 향상이 있었음과 </a:t>
            </a:r>
            <a:r>
              <a:rPr lang="en-US" altLang="ko-KR" smtClean="0"/>
              <a:t>pre-train </a:t>
            </a:r>
            <a:r>
              <a:rPr lang="ko-KR" altLang="en-US" smtClean="0"/>
              <a:t>모델의 정확도 또한 전이 학습의 정확도에 영향을 미치는것을 알 수 있습니다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ko-KR" altLang="en-US" smtClean="0"/>
              <a:t>그림 </a:t>
            </a:r>
            <a:r>
              <a:rPr lang="en-US" altLang="ko-KR" smtClean="0"/>
              <a:t>6</a:t>
            </a:r>
            <a:r>
              <a:rPr lang="ko-KR" altLang="en-US" smtClean="0"/>
              <a:t>은 </a:t>
            </a:r>
            <a:r>
              <a:rPr lang="en-US" altLang="ko-KR" smtClean="0"/>
              <a:t>2</a:t>
            </a:r>
            <a:r>
              <a:rPr lang="ko-KR" altLang="en-US" smtClean="0"/>
              <a:t>번 질문에 대한 답을 보여줍니다</a:t>
            </a:r>
            <a:r>
              <a:rPr lang="en-US" altLang="ko-KR" smtClean="0"/>
              <a:t>. </a:t>
            </a:r>
            <a:r>
              <a:rPr lang="ko-KR" altLang="en-US" smtClean="0"/>
              <a:t>그림에서 </a:t>
            </a:r>
            <a:r>
              <a:rPr lang="en-US" altLang="ko-KR" smtClean="0"/>
              <a:t>conv-</a:t>
            </a:r>
            <a:r>
              <a:rPr lang="ko-KR" altLang="en-US" smtClean="0"/>
              <a:t>뒤에 붙는 숫자는 해당 </a:t>
            </a:r>
            <a:r>
              <a:rPr lang="en-US" altLang="ko-KR" smtClean="0"/>
              <a:t>n</a:t>
            </a:r>
            <a:r>
              <a:rPr lang="ko-KR" altLang="en-US" smtClean="0"/>
              <a:t>번째 레이어까지를 </a:t>
            </a:r>
            <a:r>
              <a:rPr lang="en-US" altLang="ko-KR" smtClean="0"/>
              <a:t>fix</a:t>
            </a:r>
            <a:r>
              <a:rPr lang="ko-KR" altLang="en-US" smtClean="0"/>
              <a:t>하고 그 뒤의 </a:t>
            </a:r>
            <a:r>
              <a:rPr lang="en-US" altLang="ko-KR" smtClean="0"/>
              <a:t>subsequent</a:t>
            </a:r>
            <a:r>
              <a:rPr lang="ko-KR" altLang="en-US" smtClean="0"/>
              <a:t>한 레이어를 학습했을때의 결과를 나타냅니다</a:t>
            </a:r>
            <a:r>
              <a:rPr lang="en-US" altLang="ko-KR" smtClean="0"/>
              <a:t>. Conv-0</a:t>
            </a:r>
            <a:r>
              <a:rPr lang="ko-KR" altLang="en-US" smtClean="0"/>
              <a:t>의 경우 </a:t>
            </a:r>
            <a:r>
              <a:rPr lang="en-US" altLang="ko-KR" smtClean="0"/>
              <a:t>59%</a:t>
            </a:r>
            <a:r>
              <a:rPr lang="ko-KR" altLang="en-US" smtClean="0"/>
              <a:t>로 모델의 성능이 가장 높지만 학습시간이 매우 많이 소요됩니다</a:t>
            </a:r>
            <a:r>
              <a:rPr lang="en-US" altLang="ko-KR" smtClean="0"/>
              <a:t>. Conv3</a:t>
            </a:r>
            <a:r>
              <a:rPr lang="ko-KR" altLang="en-US" smtClean="0"/>
              <a:t>의 경우 </a:t>
            </a:r>
            <a:r>
              <a:rPr lang="en-US" altLang="ko-KR" smtClean="0"/>
              <a:t>1,2,3</a:t>
            </a:r>
            <a:r>
              <a:rPr lang="ko-KR" altLang="en-US" smtClean="0"/>
              <a:t>번째</a:t>
            </a:r>
            <a:r>
              <a:rPr lang="ko-KR" altLang="en-US" baseline="0" smtClean="0"/>
              <a:t> 레이어를 고정하여 전이학습을 수행하게 되는데 이때의 결과가 흥미 롭습니다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무려 </a:t>
            </a:r>
            <a:r>
              <a:rPr lang="en-US" altLang="ko-KR" baseline="0" smtClean="0"/>
              <a:t>56%</a:t>
            </a:r>
            <a:r>
              <a:rPr lang="ko-KR" altLang="en-US" baseline="0" smtClean="0"/>
              <a:t>의 결과로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이는 즉 처음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개의 초기 에이어가 충분히 </a:t>
            </a:r>
            <a:r>
              <a:rPr lang="en-US" altLang="ko-KR" baseline="0" smtClean="0"/>
              <a:t>inference task</a:t>
            </a:r>
            <a:r>
              <a:rPr lang="ko-KR" altLang="en-US" baseline="0" smtClean="0"/>
              <a:t>에 </a:t>
            </a:r>
            <a:r>
              <a:rPr lang="en-US" altLang="ko-KR" baseline="0" smtClean="0"/>
              <a:t>applicable</a:t>
            </a:r>
            <a:r>
              <a:rPr lang="ko-KR" altLang="en-US" baseline="0" smtClean="0"/>
              <a:t>함을 나타냅니다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또한 </a:t>
            </a:r>
            <a:r>
              <a:rPr lang="en-US" altLang="ko-KR" baseline="0" smtClean="0"/>
              <a:t>conv-0</a:t>
            </a:r>
            <a:r>
              <a:rPr lang="ko-KR" altLang="en-US" baseline="0" smtClean="0"/>
              <a:t>과 비교하였을때 </a:t>
            </a:r>
            <a:r>
              <a:rPr lang="en-US" altLang="ko-KR" baseline="0" smtClean="0"/>
              <a:t>1.7</a:t>
            </a:r>
            <a:r>
              <a:rPr lang="ko-KR" altLang="en-US" baseline="0" smtClean="0"/>
              <a:t>배의 학습 속도의 향상을 동시에 이끌어 낼수있습니다</a:t>
            </a:r>
            <a:r>
              <a:rPr lang="en-US" altLang="ko-KR" baseline="0" smtClean="0"/>
              <a:t>.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ko-KR" altLang="en-US" baseline="0" smtClean="0"/>
              <a:t>그림 </a:t>
            </a:r>
            <a:r>
              <a:rPr lang="en-US" altLang="ko-KR" baseline="0" smtClean="0"/>
              <a:t>7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번 질문에 대한 답입니다</a:t>
            </a:r>
            <a:r>
              <a:rPr lang="en-US" altLang="ko-KR" baseline="0" smtClean="0"/>
              <a:t>. Net-50k</a:t>
            </a:r>
            <a:r>
              <a:rPr lang="ko-KR" altLang="en-US" baseline="0" smtClean="0"/>
              <a:t>는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만개의 초기 데이터중 </a:t>
            </a:r>
            <a:r>
              <a:rPr lang="en-US" altLang="ko-KR" baseline="0" smtClean="0"/>
              <a:t>5</a:t>
            </a:r>
            <a:r>
              <a:rPr lang="ko-KR" altLang="en-US" baseline="0" smtClean="0"/>
              <a:t>만개를 학습했을때의 정확도를 나타냅니다</a:t>
            </a:r>
            <a:r>
              <a:rPr lang="en-US" altLang="ko-KR" baseline="0" smtClean="0"/>
              <a:t>. Net-err</a:t>
            </a:r>
            <a:r>
              <a:rPr lang="ko-KR" altLang="en-US" baseline="0" smtClean="0"/>
              <a:t>는 본 논문에서 채택한 방식인 </a:t>
            </a:r>
            <a:r>
              <a:rPr lang="en-US" altLang="ko-KR" baseline="0" smtClean="0"/>
              <a:t>incorrect</a:t>
            </a:r>
            <a:r>
              <a:rPr lang="ko-KR" altLang="en-US" baseline="0" smtClean="0"/>
              <a:t>한 결과값을 가지는 샘플들만 이용해서 </a:t>
            </a:r>
            <a:r>
              <a:rPr lang="en-US" altLang="ko-KR" baseline="0" smtClean="0"/>
              <a:t>fine-tuning</a:t>
            </a:r>
            <a:r>
              <a:rPr lang="ko-KR" altLang="en-US" baseline="0" smtClean="0"/>
              <a:t>을 하여 재학습한 결과입니다</a:t>
            </a:r>
            <a:r>
              <a:rPr lang="en-US" altLang="ko-KR" baseline="0" smtClean="0"/>
              <a:t>. Net-50k-150k</a:t>
            </a:r>
            <a:r>
              <a:rPr lang="ko-KR" altLang="en-US" baseline="0" smtClean="0"/>
              <a:t>와 </a:t>
            </a:r>
            <a:r>
              <a:rPr lang="en-US" altLang="ko-KR" baseline="0" smtClean="0"/>
              <a:t>200k</a:t>
            </a:r>
            <a:r>
              <a:rPr lang="ko-KR" altLang="en-US" baseline="0" smtClean="0"/>
              <a:t>는 각각 나머지 </a:t>
            </a:r>
            <a:r>
              <a:rPr lang="en-US" altLang="ko-KR" baseline="0" smtClean="0"/>
              <a:t>15</a:t>
            </a:r>
            <a:r>
              <a:rPr lang="ko-KR" altLang="en-US" baseline="0" smtClean="0"/>
              <a:t>만개와 전체 </a:t>
            </a:r>
            <a:r>
              <a:rPr lang="en-US" altLang="ko-KR" baseline="0" smtClean="0"/>
              <a:t>20</a:t>
            </a:r>
            <a:r>
              <a:rPr lang="ko-KR" altLang="en-US" baseline="0" smtClean="0"/>
              <a:t>만개 를 전부 </a:t>
            </a:r>
            <a:r>
              <a:rPr lang="en-US" altLang="ko-KR" baseline="0" smtClean="0"/>
              <a:t>fine-tuning</a:t>
            </a:r>
            <a:r>
              <a:rPr lang="ko-KR" altLang="en-US" baseline="0" smtClean="0"/>
              <a:t>에 이용한것입니다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이 때 그래프를 확인하였을때 정확도에 큰 차이가 없는 반면 </a:t>
            </a:r>
            <a:r>
              <a:rPr lang="en-US" altLang="ko-KR" baseline="0" smtClean="0"/>
              <a:t>training iterations</a:t>
            </a:r>
            <a:r>
              <a:rPr lang="ko-KR" altLang="en-US" baseline="0" smtClean="0"/>
              <a:t>에서는 많은 차이가 발생함을 알 수 있습니다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즉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질문에 대한 답은 </a:t>
            </a:r>
            <a:r>
              <a:rPr lang="en-US" altLang="ko-KR" baseline="0" smtClean="0"/>
              <a:t>yes</a:t>
            </a:r>
            <a:r>
              <a:rPr lang="ko-KR" altLang="en-US" baseline="0" smtClean="0"/>
              <a:t>가 되는것입니다</a:t>
            </a:r>
            <a:r>
              <a:rPr lang="en-US" altLang="ko-KR" baseline="0" smtClean="0"/>
              <a:t>.</a:t>
            </a:r>
            <a:endParaRPr 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두개의 </a:t>
            </a:r>
            <a:r>
              <a:rPr lang="en-US" altLang="ko-KR" smtClean="0"/>
              <a:t>weight sharing</a:t>
            </a:r>
            <a:r>
              <a:rPr lang="ko-KR" altLang="en-US" smtClean="0"/>
              <a:t>을 통해서 전체적인 </a:t>
            </a:r>
            <a:r>
              <a:rPr lang="en-US" altLang="ko-KR" smtClean="0"/>
              <a:t>architecture design</a:t>
            </a:r>
            <a:r>
              <a:rPr lang="ko-KR" altLang="en-US" smtClean="0"/>
              <a:t>을 </a:t>
            </a:r>
            <a:r>
              <a:rPr lang="en-US" altLang="ko-KR" smtClean="0"/>
              <a:t>simplify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두개의 </a:t>
            </a:r>
            <a:r>
              <a:rPr lang="en-US" altLang="ko-KR" smtClean="0"/>
              <a:t>weight sharing</a:t>
            </a:r>
            <a:r>
              <a:rPr lang="ko-KR" altLang="en-US" smtClean="0"/>
              <a:t>을 통해서 전체적인 </a:t>
            </a:r>
            <a:r>
              <a:rPr lang="en-US" altLang="ko-KR" smtClean="0"/>
              <a:t>architecture design</a:t>
            </a:r>
            <a:r>
              <a:rPr lang="ko-KR" altLang="en-US" smtClean="0"/>
              <a:t>을 </a:t>
            </a:r>
            <a:r>
              <a:rPr lang="en-US" altLang="ko-KR" smtClean="0"/>
              <a:t>simplify</a:t>
            </a:r>
            <a:r>
              <a:rPr lang="ko-KR" altLang="en-US" smtClean="0"/>
              <a:t>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altLang="ko-KR" smtClean="0"/>
              <a:t>Batch size</a:t>
            </a:r>
            <a:r>
              <a:rPr lang="ko-KR" altLang="en-US" smtClean="0"/>
              <a:t>가 클수록 </a:t>
            </a:r>
            <a:r>
              <a:rPr lang="en-US" altLang="ko-KR" smtClean="0"/>
              <a:t>GPU </a:t>
            </a:r>
            <a:r>
              <a:rPr lang="ko-KR" altLang="en-US" smtClean="0"/>
              <a:t>기반 구조에서는 </a:t>
            </a:r>
            <a:r>
              <a:rPr lang="en-US" altLang="ko-KR" baseline="0" smtClean="0"/>
              <a:t> </a:t>
            </a:r>
            <a:r>
              <a:rPr lang="en-US" altLang="ko-KR" smtClean="0"/>
              <a:t>energy-efficiency</a:t>
            </a:r>
            <a:r>
              <a:rPr lang="ko-KR" altLang="en-US" smtClean="0"/>
              <a:t>가 증가하는 반면</a:t>
            </a:r>
            <a:r>
              <a:rPr lang="en-US" altLang="ko-KR" smtClean="0"/>
              <a:t>, fpga</a:t>
            </a:r>
            <a:r>
              <a:rPr lang="ko-KR" altLang="en-US" smtClean="0"/>
              <a:t>기반 구조에서는 영향을 받지않을 뿐더러 </a:t>
            </a:r>
            <a:r>
              <a:rPr lang="en-US" altLang="ko-KR" smtClean="0"/>
              <a:t>gpu</a:t>
            </a:r>
            <a:r>
              <a:rPr lang="ko-KR" altLang="en-US" smtClean="0"/>
              <a:t>기반 구조보다 전체적으로 매우 비효율적임</a:t>
            </a:r>
            <a:r>
              <a:rPr lang="en-US" altLang="ko-KR" smtClean="0"/>
              <a:t>.</a:t>
            </a:r>
          </a:p>
          <a:p>
            <a:r>
              <a:rPr lang="en-US" smtClean="0"/>
              <a:t>Out</a:t>
            </a:r>
            <a:r>
              <a:rPr lang="en-US" baseline="0" smtClean="0"/>
              <a:t> of memory</a:t>
            </a:r>
            <a:r>
              <a:rPr lang="ko-KR" altLang="en-US" baseline="0" smtClean="0"/>
              <a:t>가 나지 않는 선에서 가장 큰 </a:t>
            </a:r>
            <a:r>
              <a:rPr lang="en-US" altLang="ko-KR" baseline="0" smtClean="0"/>
              <a:t>batch size</a:t>
            </a:r>
            <a:r>
              <a:rPr lang="ko-KR" altLang="en-US" baseline="0" smtClean="0"/>
              <a:t>를 채택함</a:t>
            </a:r>
            <a:r>
              <a:rPr lang="en-US" altLang="ko-KR" baseline="0" smtClean="0"/>
              <a:t>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3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그림 </a:t>
            </a:r>
            <a:r>
              <a:rPr lang="en-US" altLang="ko-KR" smtClean="0"/>
              <a:t>17</a:t>
            </a:r>
            <a:r>
              <a:rPr lang="ko-KR" altLang="en-US" smtClean="0"/>
              <a:t>에서 볼수있듯이 </a:t>
            </a:r>
            <a:r>
              <a:rPr lang="en-US" altLang="ko-KR" smtClean="0"/>
              <a:t>diagnosis task</a:t>
            </a:r>
            <a:r>
              <a:rPr lang="ko-KR" altLang="en-US" smtClean="0"/>
              <a:t>는 </a:t>
            </a:r>
            <a:r>
              <a:rPr lang="en-US" altLang="ko-KR" smtClean="0"/>
              <a:t>9</a:t>
            </a:r>
            <a:r>
              <a:rPr lang="ko-KR" altLang="en-US" smtClean="0"/>
              <a:t>개의 독립적인 </a:t>
            </a:r>
            <a:r>
              <a:rPr lang="en-US" altLang="ko-KR" smtClean="0"/>
              <a:t>input patches</a:t>
            </a:r>
            <a:r>
              <a:rPr lang="ko-KR" altLang="en-US" smtClean="0"/>
              <a:t>를 포함하고 있고 각각은 서로 다른 </a:t>
            </a:r>
            <a:r>
              <a:rPr lang="en-US" altLang="ko-KR" smtClean="0"/>
              <a:t>9</a:t>
            </a:r>
            <a:r>
              <a:rPr lang="ko-KR" altLang="en-US" smtClean="0"/>
              <a:t>개의 </a:t>
            </a:r>
            <a:r>
              <a:rPr lang="en-US" altLang="ko-KR" smtClean="0"/>
              <a:t>convolution engine</a:t>
            </a:r>
            <a:r>
              <a:rPr lang="ko-KR" altLang="en-US" smtClean="0"/>
              <a:t>에 할당된다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비록</a:t>
            </a:r>
            <a:r>
              <a:rPr lang="en-US" altLang="ko-KR" smtClean="0"/>
              <a:t>, diagnosis</a:t>
            </a:r>
            <a:r>
              <a:rPr lang="en-US" altLang="ko-KR" baseline="0" smtClean="0"/>
              <a:t> task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input</a:t>
            </a:r>
            <a:r>
              <a:rPr lang="ko-KR" altLang="en-US" baseline="0" smtClean="0"/>
              <a:t>은 </a:t>
            </a:r>
            <a:r>
              <a:rPr lang="en-US" altLang="ko-KR" baseline="0" smtClean="0"/>
              <a:t>inference task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partition </a:t>
            </a:r>
            <a:r>
              <a:rPr lang="ko-KR" altLang="en-US" baseline="0" smtClean="0"/>
              <a:t>이지만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두 가지 </a:t>
            </a:r>
            <a:r>
              <a:rPr lang="en-US" altLang="ko-KR" baseline="0" smtClean="0"/>
              <a:t>input </a:t>
            </a:r>
            <a:r>
              <a:rPr lang="ko-KR" altLang="en-US" baseline="0" smtClean="0"/>
              <a:t>모두 </a:t>
            </a:r>
            <a:r>
              <a:rPr lang="en-US" altLang="ko-KR" baseline="0" smtClean="0"/>
              <a:t>channel</a:t>
            </a:r>
            <a:r>
              <a:rPr lang="ko-KR" altLang="en-US" baseline="0" smtClean="0"/>
              <a:t>의 개수는 동일하다</a:t>
            </a:r>
            <a:r>
              <a:rPr lang="en-US" altLang="ko-KR" baseline="0" smtClean="0"/>
              <a:t>.  </a:t>
            </a:r>
            <a:r>
              <a:rPr lang="ko-KR" altLang="en-US" baseline="0" smtClean="0"/>
              <a:t>따라서 </a:t>
            </a:r>
            <a:r>
              <a:rPr lang="en-US" altLang="ko-KR" baseline="0" smtClean="0"/>
              <a:t>we use the same unrolling parameters to implement the convolution engine. </a:t>
            </a:r>
            <a:r>
              <a:rPr lang="ko-KR" altLang="en-US" baseline="0" smtClean="0"/>
              <a:t>하지만 </a:t>
            </a:r>
            <a:r>
              <a:rPr lang="en-US" altLang="ko-KR" baseline="0" smtClean="0"/>
              <a:t>unifrom </a:t>
            </a:r>
            <a:r>
              <a:rPr lang="ko-KR" altLang="en-US" baseline="0" smtClean="0"/>
              <a:t>한 </a:t>
            </a:r>
            <a:r>
              <a:rPr lang="en-US" altLang="ko-KR" baseline="0" smtClean="0"/>
              <a:t>unrolling strate</a:t>
            </a:r>
            <a:r>
              <a:rPr lang="ko-KR" altLang="en-US" baseline="0" smtClean="0"/>
              <a:t>는 두 </a:t>
            </a:r>
            <a:r>
              <a:rPr lang="en-US" altLang="ko-KR" baseline="0" smtClean="0"/>
              <a:t>task</a:t>
            </a:r>
            <a:r>
              <a:rPr lang="ko-KR" altLang="en-US" baseline="0" smtClean="0"/>
              <a:t>모두에게 동일한 컴퓨팅 리소스를 할당하므로 </a:t>
            </a:r>
            <a:r>
              <a:rPr lang="en-US" altLang="ko-KR" baseline="0" smtClean="0"/>
              <a:t>diagnosis task</a:t>
            </a:r>
            <a:r>
              <a:rPr lang="ko-KR" altLang="en-US" baseline="0" smtClean="0"/>
              <a:t>의 </a:t>
            </a:r>
            <a:r>
              <a:rPr lang="en-US" altLang="ko-KR" baseline="0" smtClean="0"/>
              <a:t>conv </a:t>
            </a:r>
            <a:r>
              <a:rPr lang="ko-KR" altLang="en-US" baseline="0" smtClean="0"/>
              <a:t>엔진의 경우 사이클의 </a:t>
            </a:r>
            <a:r>
              <a:rPr lang="en-US" altLang="ko-KR" baseline="0" smtClean="0"/>
              <a:t>75%</a:t>
            </a:r>
            <a:r>
              <a:rPr lang="ko-KR" altLang="en-US" baseline="0" smtClean="0"/>
              <a:t>에서 사용되지 않는다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이를 방지하기 위해서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컴퓨팅 리소스를 </a:t>
            </a:r>
            <a:r>
              <a:rPr lang="en-US" altLang="ko-KR" baseline="0" smtClean="0"/>
              <a:t>computational load</a:t>
            </a:r>
            <a:r>
              <a:rPr lang="ko-KR" altLang="en-US" baseline="0" smtClean="0"/>
              <a:t>에 기반하여 분배해야한다</a:t>
            </a:r>
            <a:r>
              <a:rPr lang="en-US" altLang="ko-KR" baseline="0" smtClean="0"/>
              <a:t>. Which is proportional to output feature map size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866F-0429-46A6-A722-5537597AB7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6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96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59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="" xmlns:a16="http://schemas.microsoft.com/office/drawing/2014/main" id="{2A0E4E09-FC02-4ADC-951A-3FFA90B6FE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05205-BC25-654D-A7BB-A49ADFFCD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425808"/>
            <a:ext cx="4972511" cy="3106732"/>
          </a:xfrm>
        </p:spPr>
        <p:txBody>
          <a:bodyPr anchor="b">
            <a:normAutofit fontScale="90000"/>
          </a:bodyPr>
          <a:lstStyle/>
          <a:p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IN-situ ai:</a:t>
            </a:r>
            <a:br>
              <a:rPr lang="en-US" sz="4000" smtClean="0"/>
            </a:br>
            <a:r>
              <a:rPr lang="en-US" sz="4000" smtClean="0"/>
              <a:t>Towards autonomous and incremental deep learning for iot systems</a:t>
            </a:r>
            <a:r>
              <a:rPr lang="x-none" sz="4000"/>
              <a:t/>
            </a:r>
            <a:br>
              <a:rPr lang="x-none" sz="4000"/>
            </a:b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F65493-F127-E445-B8AF-4FCDA14F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752631"/>
            <a:ext cx="4972512" cy="1517088"/>
          </a:xfrm>
        </p:spPr>
        <p:txBody>
          <a:bodyPr>
            <a:normAutofit/>
          </a:bodyPr>
          <a:lstStyle/>
          <a:p>
            <a:pPr algn="r"/>
            <a:endParaRPr lang="en-US" smtClean="0"/>
          </a:p>
          <a:p>
            <a:pPr algn="r"/>
            <a:r>
              <a:rPr lang="en-US" smtClean="0"/>
              <a:t>M</a:t>
            </a:r>
            <a:r>
              <a:rPr lang="x-none"/>
              <a:t>inseon kim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8319E78-7218-41CD-B68A-8A24B94903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0" r="1332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6" name="Freeform: Shape 10">
            <a:extLst>
              <a:ext uri="{FF2B5EF4-FFF2-40B4-BE49-F238E27FC236}">
                <a16:creationId xmlns="" xmlns:a16="http://schemas.microsoft.com/office/drawing/2014/main" id="{0060CE1A-A2ED-43AC-857D-05822177FA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5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Diagnosis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Two working modes to concurrently run with inference task</a:t>
            </a:r>
            <a:br>
              <a:rPr lang="en-US" smtClean="0"/>
            </a:br>
            <a:r>
              <a:rPr lang="en-US" smtClean="0"/>
              <a:t>1) Single-running mode	2) Co-running mode</a:t>
            </a:r>
          </a:p>
          <a:p>
            <a:r>
              <a:rPr lang="en-US" smtClean="0"/>
              <a:t>Single-running mode</a:t>
            </a:r>
            <a:br>
              <a:rPr lang="en-US" smtClean="0"/>
            </a:br>
            <a:r>
              <a:rPr lang="en-US" smtClean="0"/>
              <a:t>: response time</a:t>
            </a:r>
            <a:r>
              <a:rPr lang="ko-KR" altLang="en-US" smtClean="0"/>
              <a:t>에 영향을 받지 않으므로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FCN layer</a:t>
            </a:r>
            <a:r>
              <a:rPr lang="ko-KR" altLang="en-US" smtClean="0"/>
              <a:t>에서의 </a:t>
            </a:r>
            <a:r>
              <a:rPr lang="en-US" altLang="ko-KR" smtClean="0"/>
              <a:t>efficiency</a:t>
            </a:r>
            <a:r>
              <a:rPr lang="ko-KR" altLang="en-US" smtClean="0"/>
              <a:t>를 줄여야한다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-&gt; Adopt GPU as in-situ platform with</a:t>
            </a:r>
            <a:br>
              <a:rPr lang="en-US" altLang="ko-KR" smtClean="0"/>
            </a:br>
            <a:r>
              <a:rPr lang="en-US" altLang="ko-KR" smtClean="0"/>
              <a:t>maximum batch size avoiding OOM</a:t>
            </a:r>
            <a:br>
              <a:rPr lang="en-US" altLang="ko-KR" smtClean="0"/>
            </a:br>
            <a:r>
              <a:rPr lang="en-US" altLang="ko-KR" smtClean="0"/>
              <a:t>at the same time.</a:t>
            </a:r>
            <a:endParaRPr lang="en-US"/>
          </a:p>
          <a:p>
            <a:endParaRPr lang="en-US" smtClean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0"/>
          <a:stretch/>
        </p:blipFill>
        <p:spPr bwMode="auto">
          <a:xfrm>
            <a:off x="139700" y="4958081"/>
            <a:ext cx="6527799" cy="15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1574800" y="5181600"/>
            <a:ext cx="1447800" cy="4866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873500" y="5848760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19200" y="5205093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improve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5702" y="5483430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converge</a:t>
            </a:r>
            <a:endParaRPr lang="en-US" sz="1400" b="1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743292" y="3353912"/>
            <a:ext cx="5204533" cy="3383769"/>
            <a:chOff x="6743292" y="3303112"/>
            <a:chExt cx="5204533" cy="3383769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292" y="3303112"/>
              <a:ext cx="5115633" cy="3208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직사각형 30"/>
            <p:cNvSpPr/>
            <p:nvPr/>
          </p:nvSpPr>
          <p:spPr>
            <a:xfrm>
              <a:off x="11389025" y="6511449"/>
              <a:ext cx="558800" cy="175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831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Diagnosis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Co-running mode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 </a:t>
            </a:r>
            <a:r>
              <a:rPr lang="en-US" smtClean="0"/>
              <a:t>interference between two tasks is serve (Fig. 16)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 </a:t>
            </a:r>
            <a:r>
              <a:rPr lang="en-US" smtClean="0"/>
              <a:t>FPGA can reduce the interference by separating hardware resource between two tasks</a:t>
            </a:r>
          </a:p>
          <a:p>
            <a:pPr lvl="1">
              <a:buFont typeface="Wingdings" pitchFamily="2" charset="2"/>
              <a:buChar char="q"/>
            </a:pPr>
            <a:r>
              <a:rPr lang="en-US" smtClean="0"/>
              <a:t>Adopt FPGA, ensure the runtime constraint</a:t>
            </a:r>
          </a:p>
          <a:p>
            <a:endParaRPr lang="en-US" smtClean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32"/>
          <a:stretch/>
        </p:blipFill>
        <p:spPr bwMode="auto">
          <a:xfrm>
            <a:off x="595313" y="4770006"/>
            <a:ext cx="5703887" cy="1891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350000" y="4889477"/>
            <a:ext cx="5030118" cy="176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V="1">
            <a:off x="7251700" y="5003801"/>
            <a:ext cx="3683000" cy="7763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51700" y="5407966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3X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389025" y="6172200"/>
            <a:ext cx="558800" cy="514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weights </a:t>
            </a:r>
            <a:r>
              <a:rPr lang="en-US" smtClean="0"/>
              <a:t>sharing in co-running mode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Duplicate the convolution engine and assign dedicated convolution engine for each task</a:t>
            </a:r>
          </a:p>
          <a:p>
            <a:r>
              <a:rPr lang="en-US" altLang="ko-KR" smtClean="0"/>
              <a:t>Same </a:t>
            </a:r>
            <a:r>
              <a:rPr lang="en-US" altLang="ko-KR"/>
              <a:t>unrolling parameters to implement the convolution </a:t>
            </a:r>
            <a:r>
              <a:rPr lang="en-US" altLang="ko-KR" smtClean="0"/>
              <a:t>engine -&gt; weight sharing between inference and diagnosis, but with resource idleness (CONV engines in diagnosis idle 75%)</a:t>
            </a:r>
          </a:p>
          <a:p>
            <a:r>
              <a:rPr lang="en-US" smtClean="0"/>
              <a:t>Output feature map size</a:t>
            </a:r>
            <a:r>
              <a:rPr lang="ko-KR" altLang="en-US" smtClean="0"/>
              <a:t>에 기반하여 </a:t>
            </a:r>
            <a:r>
              <a:rPr lang="en-US" altLang="ko-KR" smtClean="0"/>
              <a:t>computing resource</a:t>
            </a:r>
            <a:r>
              <a:rPr lang="ko-KR" altLang="en-US" smtClean="0"/>
              <a:t>를 배분해야 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Weight sharing in the first layers of different CONV engine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1975" y="4880900"/>
            <a:ext cx="11099800" cy="1887623"/>
            <a:chOff x="647700" y="4371251"/>
            <a:chExt cx="11099800" cy="1887623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36"/>
            <a:stretch/>
          </p:blipFill>
          <p:spPr bwMode="auto">
            <a:xfrm>
              <a:off x="6197600" y="4371251"/>
              <a:ext cx="5549900" cy="174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/>
          </p:blipFill>
          <p:spPr bwMode="auto">
            <a:xfrm>
              <a:off x="647700" y="4371251"/>
              <a:ext cx="5549900" cy="1887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직사각형 14"/>
          <p:cNvSpPr/>
          <p:nvPr/>
        </p:nvSpPr>
        <p:spPr>
          <a:xfrm>
            <a:off x="11389025" y="6302416"/>
            <a:ext cx="558800" cy="42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9764872" y="4842800"/>
            <a:ext cx="520700" cy="3016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/>
          <p:cNvSpPr/>
          <p:nvPr/>
        </p:nvSpPr>
        <p:spPr>
          <a:xfrm>
            <a:off x="7301072" y="5006803"/>
            <a:ext cx="1610608" cy="12089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62686" y="4691768"/>
            <a:ext cx="246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2 kinds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</a:rPr>
              <a:t>of weight sharing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0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weights </a:t>
            </a:r>
            <a:r>
              <a:rPr lang="en-US" smtClean="0"/>
              <a:t>sharing in co-running mode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Weight-ShareShare Group: CONV layers</a:t>
            </a:r>
          </a:p>
          <a:p>
            <a:r>
              <a:rPr lang="en-US"/>
              <a:t>No-WeightSharing</a:t>
            </a:r>
            <a:r>
              <a:rPr lang="en-US" altLang="ko-KR" smtClean="0"/>
              <a:t>: FCN layers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389025" y="6203940"/>
            <a:ext cx="558800" cy="482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9" y="4404929"/>
            <a:ext cx="5066884" cy="228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864" y="5562347"/>
            <a:ext cx="5556054" cy="112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2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evaluation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69" y="1752931"/>
            <a:ext cx="6002337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38" y="2978419"/>
            <a:ext cx="6554787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4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evaluation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1627591"/>
            <a:ext cx="5314747" cy="505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3500011"/>
            <a:ext cx="771683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391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conclusion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66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85C9-8725-724D-AAE0-80CEAA33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38851-A1EB-E947-B08D-8D4ECC519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 smtClean="0"/>
              <a:t>무수한 </a:t>
            </a:r>
            <a:r>
              <a:rPr lang="en-US" altLang="ko-KR" smtClean="0"/>
              <a:t>IOT </a:t>
            </a:r>
            <a:r>
              <a:rPr lang="ko-KR" altLang="en-US" smtClean="0"/>
              <a:t>기기들로부터 대량의 데이터가 생성되는 현대 사회에서는</a:t>
            </a:r>
            <a:r>
              <a:rPr lang="en-US" altLang="ko-KR" smtClean="0"/>
              <a:t>, raw data </a:t>
            </a:r>
            <a:r>
              <a:rPr lang="ko-KR" altLang="en-US" smtClean="0"/>
              <a:t>전부를 </a:t>
            </a:r>
            <a:r>
              <a:rPr lang="en-US" altLang="ko-KR" smtClean="0"/>
              <a:t>Cloud</a:t>
            </a:r>
            <a:r>
              <a:rPr lang="ko-KR" altLang="en-US" smtClean="0"/>
              <a:t>로 옮겨서 처리하는데 많은 제약이 있음</a:t>
            </a:r>
            <a:r>
              <a:rPr lang="en-US" altLang="ko-KR" smtClean="0"/>
              <a:t>. </a:t>
            </a:r>
            <a:r>
              <a:rPr lang="ko-KR" altLang="en-US" smtClean="0"/>
              <a:t>따라서</a:t>
            </a:r>
            <a:r>
              <a:rPr lang="en-US" altLang="ko-KR" smtClean="0"/>
              <a:t>, IOT </a:t>
            </a:r>
            <a:r>
              <a:rPr lang="ko-KR" altLang="en-US" smtClean="0"/>
              <a:t>기기가 </a:t>
            </a:r>
            <a:r>
              <a:rPr lang="en-US" altLang="ko-KR" smtClean="0"/>
              <a:t>inference task</a:t>
            </a:r>
            <a:r>
              <a:rPr lang="ko-KR" altLang="en-US" smtClean="0"/>
              <a:t>를 수행하는것이 더 효율적이다</a:t>
            </a:r>
            <a:r>
              <a:rPr lang="en-US" altLang="ko-KR" smtClean="0"/>
              <a:t>.</a:t>
            </a:r>
          </a:p>
          <a:p>
            <a:endParaRPr lang="en-US"/>
          </a:p>
          <a:p>
            <a:r>
              <a:rPr lang="ko-KR" altLang="en-US" smtClean="0"/>
              <a:t>하지만</a:t>
            </a:r>
            <a:r>
              <a:rPr lang="en-US" altLang="ko-KR" smtClean="0"/>
              <a:t>, statically trained</a:t>
            </a:r>
            <a:r>
              <a:rPr lang="ko-KR" altLang="en-US" smtClean="0"/>
              <a:t>된 모델은 </a:t>
            </a:r>
            <a:r>
              <a:rPr lang="en-US" altLang="ko-KR" smtClean="0"/>
              <a:t>dynamic</a:t>
            </a:r>
            <a:r>
              <a:rPr lang="ko-KR" altLang="en-US" smtClean="0"/>
              <a:t>하게 변화하는 실제환경에 적합하지 않을 뿐더러 </a:t>
            </a:r>
            <a:r>
              <a:rPr lang="en-US" altLang="ko-KR" smtClean="0"/>
              <a:t>supervised learning</a:t>
            </a:r>
            <a:r>
              <a:rPr lang="ko-KR" altLang="en-US" smtClean="0"/>
              <a:t>의 방식을 채택하기 어렵다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이에</a:t>
            </a:r>
            <a:r>
              <a:rPr lang="en-US" altLang="ko-KR" smtClean="0"/>
              <a:t>, </a:t>
            </a:r>
            <a:r>
              <a:rPr lang="ko-KR" altLang="en-US" smtClean="0"/>
              <a:t>본 논문에서는 </a:t>
            </a:r>
            <a:r>
              <a:rPr lang="en-US" altLang="ko-KR" b="1" u="sng" smtClean="0"/>
              <a:t>In-situ AI</a:t>
            </a:r>
            <a:r>
              <a:rPr lang="en-US" altLang="ko-KR" smtClean="0"/>
              <a:t> </a:t>
            </a:r>
            <a:r>
              <a:rPr lang="ko-KR" altLang="en-US" smtClean="0"/>
              <a:t>라는 딥러닝 기반의 </a:t>
            </a:r>
            <a:r>
              <a:rPr lang="en-US" altLang="ko-KR" smtClean="0"/>
              <a:t>Autonomous</a:t>
            </a:r>
            <a:r>
              <a:rPr lang="ko-KR" altLang="en-US" smtClean="0"/>
              <a:t>하고 </a:t>
            </a:r>
            <a:r>
              <a:rPr lang="en-US" altLang="ko-KR" smtClean="0"/>
              <a:t>Incremental computing framework</a:t>
            </a:r>
            <a:r>
              <a:rPr lang="ko-KR" altLang="en-US" smtClean="0"/>
              <a:t>를 제안한다</a:t>
            </a:r>
            <a:r>
              <a:rPr lang="en-US" altLang="ko-KR" smtClean="0"/>
              <a:t>.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66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ED78F-591C-0D48-BAF9-7BD471F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ko-KR" altLang="en-US"/>
              <a:t>클라우드 중심 </a:t>
            </a:r>
            <a:r>
              <a:rPr lang="en-US" altLang="ko-KR"/>
              <a:t>IoT </a:t>
            </a:r>
            <a:r>
              <a:rPr lang="ko-KR" altLang="en-US"/>
              <a:t>시스템의 경우 </a:t>
            </a:r>
            <a:r>
              <a:rPr lang="en-US" altLang="ko-KR"/>
              <a:t>IoT </a:t>
            </a:r>
            <a:r>
              <a:rPr lang="ko-KR" altLang="en-US"/>
              <a:t>장치에서 생성된 데이터를 먼저 클라우드로 전송하여 처리한 후 결과를 </a:t>
            </a:r>
            <a:r>
              <a:rPr lang="en-US" altLang="ko-KR"/>
              <a:t>IoT </a:t>
            </a:r>
            <a:r>
              <a:rPr lang="ko-KR" altLang="en-US"/>
              <a:t>장치로 다시 전송해야 </a:t>
            </a:r>
            <a:r>
              <a:rPr lang="ko-KR" altLang="en-US" smtClean="0"/>
              <a:t>한다</a:t>
            </a:r>
            <a:r>
              <a:rPr lang="en-US" altLang="ko-KR" smtClean="0"/>
              <a:t>. </a:t>
            </a:r>
            <a:r>
              <a:rPr lang="ko-KR" altLang="en-US" smtClean="0"/>
              <a:t>이 과정에서 </a:t>
            </a:r>
            <a:r>
              <a:rPr lang="en-US" altLang="ko-KR" smtClean="0"/>
              <a:t>overhead</a:t>
            </a:r>
            <a:r>
              <a:rPr lang="ko-KR" altLang="en-US" smtClean="0"/>
              <a:t>가 발생한다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실제 </a:t>
            </a:r>
            <a:r>
              <a:rPr lang="en-US" altLang="ko-KR" smtClean="0"/>
              <a:t>IOT </a:t>
            </a:r>
            <a:r>
              <a:rPr lang="ko-KR" altLang="en-US" smtClean="0"/>
              <a:t>기기에서 생성되는 데이터는 </a:t>
            </a:r>
            <a:r>
              <a:rPr lang="en-US" altLang="ko-KR" i="1" smtClean="0"/>
              <a:t>dynamic</a:t>
            </a:r>
            <a:r>
              <a:rPr lang="ko-KR" altLang="en-US" smtClean="0"/>
              <a:t>하고 </a:t>
            </a:r>
            <a:r>
              <a:rPr lang="en-US" altLang="ko-KR" i="1" smtClean="0"/>
              <a:t>unlabeled</a:t>
            </a:r>
            <a:r>
              <a:rPr lang="ko-KR" altLang="en-US" smtClean="0"/>
              <a:t>한 특성을 지니므로</a:t>
            </a:r>
            <a:r>
              <a:rPr lang="en-US" altLang="ko-KR" smtClean="0"/>
              <a:t>, </a:t>
            </a:r>
            <a:br>
              <a:rPr lang="en-US" altLang="ko-KR" smtClean="0"/>
            </a:br>
            <a:r>
              <a:rPr lang="en-US" altLang="ko-KR" smtClean="0"/>
              <a:t>in –situ inference task</a:t>
            </a:r>
            <a:r>
              <a:rPr lang="ko-KR" altLang="en-US" smtClean="0"/>
              <a:t>는 낮은 정확도로 귀결되기에</a:t>
            </a:r>
            <a:r>
              <a:rPr lang="en-US" altLang="ko-KR"/>
              <a:t> </a:t>
            </a:r>
            <a:r>
              <a:rPr lang="ko-KR" altLang="en-US" smtClean="0"/>
              <a:t>적합하지 않다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결국 정확도의 향상을 위해서는 </a:t>
            </a:r>
            <a:r>
              <a:rPr lang="en-US" altLang="ko-KR" smtClean="0"/>
              <a:t>Cloud</a:t>
            </a:r>
            <a:r>
              <a:rPr lang="ko-KR" altLang="en-US" smtClean="0"/>
              <a:t>에서 </a:t>
            </a:r>
            <a:r>
              <a:rPr lang="en-US" altLang="ko-KR" smtClean="0"/>
              <a:t>model</a:t>
            </a:r>
            <a:r>
              <a:rPr lang="ko-KR" altLang="en-US" smtClean="0"/>
              <a:t>의 </a:t>
            </a:r>
            <a:r>
              <a:rPr lang="en-US" altLang="ko-KR" smtClean="0"/>
              <a:t>retrain</a:t>
            </a:r>
            <a:r>
              <a:rPr lang="ko-KR" altLang="en-US" smtClean="0"/>
              <a:t>이 일어나야 하므로</a:t>
            </a:r>
            <a:r>
              <a:rPr lang="en-US" altLang="ko-KR" smtClean="0"/>
              <a:t>, </a:t>
            </a:r>
            <a:r>
              <a:rPr lang="ko-KR" altLang="en-US" smtClean="0"/>
              <a:t>최소한의 데이터 이동을 통해 </a:t>
            </a:r>
            <a:r>
              <a:rPr lang="en-US" altLang="ko-KR" smtClean="0"/>
              <a:t>IOT </a:t>
            </a:r>
            <a:r>
              <a:rPr lang="ko-KR" altLang="en-US" smtClean="0"/>
              <a:t>시스템의 정확도를 향상 시키는것을 목표로 한다</a:t>
            </a:r>
            <a:r>
              <a:rPr lang="en-US" altLang="ko-KR" smtClean="0"/>
              <a:t>.</a:t>
            </a:r>
            <a:endParaRPr lang="x-none" altLang="ko-KR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3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ED78F-591C-0D48-BAF9-7BD471F0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x-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r>
              <a:rPr lang="en-US" altLang="ko-KR" smtClean="0"/>
              <a:t>In-situ AI consists of two parts: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mtClean="0"/>
              <a:t>1) In-situ AI Node   2) In-situ AI Cloud</a:t>
            </a:r>
          </a:p>
          <a:p>
            <a:r>
              <a:rPr lang="en-US" altLang="ko-KR">
                <a:solidFill>
                  <a:srgbClr val="FF0000"/>
                </a:solidFill>
              </a:rPr>
              <a:t>Fit the ever-changing environments in the in-situ system with reduced data movement</a:t>
            </a:r>
            <a:endParaRPr lang="en-US">
              <a:solidFill>
                <a:srgbClr val="FF0000"/>
              </a:solidFill>
            </a:endParaRPr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84504" y="3535136"/>
            <a:ext cx="3448594" cy="149896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In-situ AI Node</a:t>
            </a:r>
            <a:endParaRPr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58902" y="3535136"/>
            <a:ext cx="3448594" cy="149896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In-situ AI </a:t>
            </a:r>
            <a:r>
              <a:rPr lang="en-US" altLang="ko-KR" smtClean="0"/>
              <a:t>Cloud</a:t>
            </a:r>
            <a:endParaRPr lang="en-US" altLang="ko-KR"/>
          </a:p>
        </p:txBody>
      </p:sp>
      <p:sp>
        <p:nvSpPr>
          <p:cNvPr id="5" name="오른쪽 화살표 4"/>
          <p:cNvSpPr/>
          <p:nvPr/>
        </p:nvSpPr>
        <p:spPr>
          <a:xfrm>
            <a:off x="4572000" y="3878036"/>
            <a:ext cx="3004457" cy="37882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오른쪽 화살표 12"/>
          <p:cNvSpPr/>
          <p:nvPr/>
        </p:nvSpPr>
        <p:spPr>
          <a:xfrm rot="10800000">
            <a:off x="4572000" y="4367892"/>
            <a:ext cx="3004457" cy="37882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84504" y="5230042"/>
            <a:ext cx="3448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i="1" smtClean="0"/>
              <a:t>Inference</a:t>
            </a:r>
            <a:r>
              <a:rPr lang="en-US" smtClean="0"/>
              <a:t> network fine-tuning (transfer learning)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i="1" smtClean="0"/>
              <a:t>Diagnosis</a:t>
            </a:r>
            <a:r>
              <a:rPr lang="en-US" smtClean="0"/>
              <a:t> tasks, send valuable data to the Cloud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58902" y="5230042"/>
            <a:ext cx="3448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mtClean="0"/>
              <a:t>Unsupervised pre-training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mtClean="0"/>
              <a:t>Small proportion of IOT data for incremental training</a:t>
            </a:r>
            <a:endParaRPr lang="en-US"/>
          </a:p>
        </p:txBody>
      </p:sp>
      <p:sp>
        <p:nvSpPr>
          <p:cNvPr id="7" name="직사각형 6"/>
          <p:cNvSpPr/>
          <p:nvPr/>
        </p:nvSpPr>
        <p:spPr>
          <a:xfrm>
            <a:off x="1280160" y="5256168"/>
            <a:ext cx="1110343" cy="32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1280160" y="5830206"/>
            <a:ext cx="1110343" cy="321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/>
          <p:cNvCxnSpPr>
            <a:stCxn id="7" idx="3"/>
          </p:cNvCxnSpPr>
          <p:nvPr/>
        </p:nvCxnSpPr>
        <p:spPr>
          <a:xfrm>
            <a:off x="2390503" y="5417004"/>
            <a:ext cx="2416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9" idx="3"/>
          </p:cNvCxnSpPr>
          <p:nvPr/>
        </p:nvCxnSpPr>
        <p:spPr>
          <a:xfrm flipV="1">
            <a:off x="2390503" y="5417004"/>
            <a:ext cx="2416628" cy="57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67941" y="5260790"/>
            <a:ext cx="2679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Computing pressure</a:t>
            </a:r>
            <a:br>
              <a:rPr lang="en-US" sz="1600" smtClean="0"/>
            </a:br>
            <a:r>
              <a:rPr lang="en-US" sz="1600" smtClean="0"/>
              <a:t>-&gt; two-level weight shared</a:t>
            </a:r>
            <a:r>
              <a:rPr lang="en-US" sz="1600"/>
              <a:t/>
            </a:r>
            <a:br>
              <a:rPr lang="en-US" sz="1600"/>
            </a:br>
            <a:r>
              <a:rPr lang="en-US" sz="1600" smtClean="0"/>
              <a:t>     architecture</a:t>
            </a:r>
          </a:p>
        </p:txBody>
      </p:sp>
    </p:spTree>
    <p:extLst>
      <p:ext uri="{BB962C8B-B14F-4D97-AF65-F5344CB8AC3E}">
        <p14:creationId xmlns:p14="http://schemas.microsoft.com/office/powerpoint/2010/main" val="5206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E524C-3104-4544-AB54-E99E142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In-situ ai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r>
              <a:rPr lang="en-US" altLang="ko-KR" smtClean="0"/>
              <a:t>Supervisory signals to be leveraged in the unsupervised training</a:t>
            </a:r>
            <a:br>
              <a:rPr lang="en-US" altLang="ko-KR" smtClean="0"/>
            </a:br>
            <a:r>
              <a:rPr lang="en-US" altLang="ko-KR" smtClean="0"/>
              <a:t>: </a:t>
            </a:r>
            <a:r>
              <a:rPr lang="en-US" altLang="ko-KR" b="1" i="1" smtClean="0"/>
              <a:t>Spatial Context</a:t>
            </a:r>
          </a:p>
          <a:p>
            <a:r>
              <a:rPr lang="en-US" altLang="ko-KR" smtClean="0"/>
              <a:t>Feature learn from unsupervised context prediction </a:t>
            </a:r>
            <a:br>
              <a:rPr lang="en-US" altLang="ko-KR" smtClean="0"/>
            </a:br>
            <a:r>
              <a:rPr lang="en-US" altLang="ko-KR" smtClean="0"/>
              <a:t>-&gt; Improve the accuracy of recognition task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21" y="3673331"/>
            <a:ext cx="10114157" cy="2877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9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E524C-3104-4544-AB54-E99E142C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In-situ ai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69848" y="2294646"/>
            <a:ext cx="5241798" cy="416363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mtClean="0"/>
              <a:t>Unsupervised pre-training (Cloud)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Inference network fine-tuning (Node)</a:t>
            </a:r>
            <a:r>
              <a:rPr lang="en-US" sz="1800" smtClean="0"/>
              <a:t>*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Diagnosis task (Node)*</a:t>
            </a:r>
          </a:p>
          <a:p>
            <a:pPr lvl="1">
              <a:buFont typeface="Arial" pitchFamily="34" charset="0"/>
              <a:buChar char="•"/>
            </a:pPr>
            <a:r>
              <a:rPr lang="en-US" smtClean="0"/>
              <a:t>Recognized class / Unrecognized class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17"/>
          <a:stretch/>
        </p:blipFill>
        <p:spPr bwMode="auto">
          <a:xfrm>
            <a:off x="6311646" y="2294646"/>
            <a:ext cx="4895850" cy="436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13.2. Fine-Tuning — Dive into Deep Learning 0.17.1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13.2. Fine-Tuning — Dive into Deep Learning 0.17.1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03" y="3927434"/>
            <a:ext cx="4463797" cy="261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0640" y="3674331"/>
            <a:ext cx="370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* Both respective models are unsupervised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152564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31F181-957F-2847-82AD-8AB67AC2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mtClean="0"/>
              <a:t>Evaluation of framework</a:t>
            </a:r>
            <a:endParaRPr lang="x-none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1E578F7C-ACC1-B547-842A-462CB0F8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320412"/>
            <a:ext cx="10560477" cy="3851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Unsupervised pre-training</a:t>
            </a:r>
            <a:r>
              <a:rPr lang="ko-KR" altLang="en-US" smtClean="0"/>
              <a:t>이 </a:t>
            </a:r>
            <a:r>
              <a:rPr lang="en-US" altLang="ko-KR" smtClean="0"/>
              <a:t>inference task</a:t>
            </a:r>
            <a:r>
              <a:rPr lang="ko-KR" altLang="en-US" smtClean="0"/>
              <a:t>의 정확도 향상으로 이어졌나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Unsupervised pre-training</a:t>
            </a:r>
            <a:r>
              <a:rPr lang="ko-KR" altLang="en-US" smtClean="0"/>
              <a:t>과 </a:t>
            </a:r>
            <a:r>
              <a:rPr lang="en-US" altLang="ko-KR" smtClean="0"/>
              <a:t>inference network</a:t>
            </a:r>
            <a:r>
              <a:rPr lang="ko-KR" altLang="en-US" smtClean="0"/>
              <a:t>가 얼마나 연관되었나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Valuable</a:t>
            </a:r>
            <a:r>
              <a:rPr lang="ko-KR" altLang="en-US" smtClean="0"/>
              <a:t>한 데이터만 활용하는 것이 </a:t>
            </a:r>
            <a:r>
              <a:rPr lang="en-US" altLang="ko-KR" smtClean="0"/>
              <a:t>accuracy improvement</a:t>
            </a:r>
            <a:r>
              <a:rPr lang="ko-KR" altLang="en-US" smtClean="0"/>
              <a:t>에 충분한가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4" y="3886200"/>
            <a:ext cx="11739331" cy="257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1389025" y="6258874"/>
            <a:ext cx="558800" cy="42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76800" y="4709268"/>
            <a:ext cx="1447800" cy="35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7900" y="4734395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1.7X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76800" y="4343400"/>
            <a:ext cx="1447800" cy="2373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30300" y="4477418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Better accuracy pre-training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19200" y="4730748"/>
            <a:ext cx="2438400" cy="208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842620" y="4542680"/>
            <a:ext cx="427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>
                <a:solidFill>
                  <a:srgbClr val="FF0000"/>
                </a:solidFill>
              </a:rPr>
              <a:t>Similar acc with minimum </a:t>
            </a:r>
            <a:br>
              <a:rPr lang="en-US" sz="1400" b="1" smtClean="0">
                <a:solidFill>
                  <a:srgbClr val="FF0000"/>
                </a:solidFill>
              </a:rPr>
            </a:br>
            <a:r>
              <a:rPr lang="en-US" sz="1400" b="1" smtClean="0">
                <a:solidFill>
                  <a:srgbClr val="FF0000"/>
                </a:solidFill>
              </a:rPr>
              <a:t>data movement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411618" y="4334542"/>
            <a:ext cx="1716630" cy="2462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In-situ ai </a:t>
            </a:r>
            <a:r>
              <a:rPr lang="en-US" smtClean="0"/>
              <a:t>ARCHITECTURE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Inference Task: online task, must process the inputs as quickly as possible</a:t>
            </a:r>
            <a:br>
              <a:rPr lang="en-US" smtClean="0"/>
            </a:br>
            <a:r>
              <a:rPr lang="en-US" smtClean="0"/>
              <a:t>-&gt; </a:t>
            </a:r>
            <a:r>
              <a:rPr lang="en-US" b="1" i="1" u="sng" smtClean="0"/>
              <a:t>the latency</a:t>
            </a:r>
            <a:r>
              <a:rPr lang="en-US" u="sng" smtClean="0"/>
              <a:t> </a:t>
            </a:r>
            <a:r>
              <a:rPr lang="en-US" smtClean="0"/>
              <a:t>and </a:t>
            </a:r>
            <a:r>
              <a:rPr lang="en-US" b="1" i="1" u="sng" smtClean="0"/>
              <a:t>energy-efficiency</a:t>
            </a:r>
            <a:r>
              <a:rPr lang="en-US" smtClean="0"/>
              <a:t> are two key metrics for optimization</a:t>
            </a:r>
          </a:p>
          <a:p>
            <a:endParaRPr lang="en-US"/>
          </a:p>
          <a:p>
            <a:r>
              <a:rPr lang="en-US" smtClean="0"/>
              <a:t>Diagnosis Task</a:t>
            </a:r>
            <a:br>
              <a:rPr lang="en-US" smtClean="0"/>
            </a:br>
            <a:r>
              <a:rPr lang="en-US" smtClean="0"/>
              <a:t>: Energy-efficiency is the only design concern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r>
              <a:rPr lang="en-US" smtClean="0"/>
              <a:t>2 Kinds of weights sharing in the CONV layers</a:t>
            </a:r>
            <a:br>
              <a:rPr lang="en-US" smtClean="0"/>
            </a:br>
            <a:r>
              <a:rPr lang="en-US" smtClean="0"/>
              <a:t>1) Weighet sharing between inference network and diagnosis task</a:t>
            </a:r>
            <a:br>
              <a:rPr lang="en-US" smtClean="0"/>
            </a:br>
            <a:r>
              <a:rPr lang="en-US" smtClean="0"/>
              <a:t>2) Weighet sharing between input patches (9 pathces in Fig. 3)</a:t>
            </a:r>
            <a:endParaRPr lang="en-US"/>
          </a:p>
          <a:p>
            <a:endParaRPr lang="en-US" smtClean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29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009DD9B-5EE2-4C0D-8B2B-351C8C1022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720DB99-7745-4E75-9D96-AAB6D55C53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68803C4-E159-4360-B7BB-74205C8F7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04B0465-3B07-49BF-BEA7-D814762462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A9D1E7-4CE2-DD4C-88C1-F7196A6A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Inference Task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A8E934-19B4-504C-9A25-141D5F355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mtClean="0"/>
              <a:t>Latency</a:t>
            </a:r>
            <a:r>
              <a:rPr lang="ko-KR" altLang="en-US" smtClean="0"/>
              <a:t>를 줄이기 위해서는</a:t>
            </a:r>
            <a:r>
              <a:rPr lang="en-US" altLang="ko-KR" smtClean="0"/>
              <a:t>, small batch size</a:t>
            </a:r>
            <a:r>
              <a:rPr lang="ko-KR" altLang="en-US" smtClean="0"/>
              <a:t>가 적합하다</a:t>
            </a:r>
            <a:r>
              <a:rPr lang="en-US" altLang="ko-KR" smtClean="0"/>
              <a:t>. </a:t>
            </a:r>
            <a:r>
              <a:rPr lang="ko-KR" altLang="en-US" smtClean="0"/>
              <a:t>하지만</a:t>
            </a:r>
            <a:r>
              <a:rPr lang="en-US" altLang="ko-KR" smtClean="0"/>
              <a:t>, energy-efficiency</a:t>
            </a:r>
            <a:r>
              <a:rPr lang="ko-KR" altLang="en-US" smtClean="0"/>
              <a:t>의 관점에서는 </a:t>
            </a:r>
            <a:r>
              <a:rPr lang="en-US" altLang="ko-KR" smtClean="0"/>
              <a:t>low reuse of FCN weights and the limited bandwidth of embedded platforms</a:t>
            </a:r>
            <a:r>
              <a:rPr lang="ko-KR" altLang="en-US" smtClean="0"/>
              <a:t>로 인하여 </a:t>
            </a:r>
            <a:r>
              <a:rPr lang="en-US" altLang="ko-KR" smtClean="0"/>
              <a:t>less desirable</a:t>
            </a:r>
            <a:r>
              <a:rPr lang="ko-KR" altLang="en-US" smtClean="0"/>
              <a:t>하다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Inference task</a:t>
            </a:r>
            <a:r>
              <a:rPr lang="ko-KR" altLang="en-US" smtClean="0"/>
              <a:t>의 비중이 </a:t>
            </a:r>
            <a:r>
              <a:rPr lang="en-US" altLang="ko-KR" smtClean="0"/>
              <a:t>small batch size</a:t>
            </a:r>
            <a:r>
              <a:rPr lang="ko-KR" altLang="en-US" smtClean="0"/>
              <a:t>에서 </a:t>
            </a:r>
            <a:r>
              <a:rPr lang="en-US" altLang="ko-KR" smtClean="0"/>
              <a:t>50%</a:t>
            </a:r>
            <a:r>
              <a:rPr lang="ko-KR" altLang="en-US" smtClean="0"/>
              <a:t>에 달한다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따라서</a:t>
            </a:r>
            <a:r>
              <a:rPr lang="en-US" altLang="ko-KR" smtClean="0"/>
              <a:t>, run-time constraint</a:t>
            </a:r>
            <a:r>
              <a:rPr lang="ko-KR" altLang="en-US" smtClean="0"/>
              <a:t>안에서 적은 에너지를 소비하는 </a:t>
            </a:r>
            <a:r>
              <a:rPr lang="en-US" altLang="ko-KR" smtClean="0"/>
              <a:t>optimal(maximum) batch size</a:t>
            </a:r>
            <a:r>
              <a:rPr lang="ko-KR" altLang="en-US" smtClean="0"/>
              <a:t>를 찾는것이 중요하다</a:t>
            </a:r>
            <a:r>
              <a:rPr lang="en-US" altLang="ko-KR" smtClean="0"/>
              <a:t>.</a:t>
            </a:r>
            <a:endParaRPr lang="en-US"/>
          </a:p>
          <a:p>
            <a:endParaRPr lang="en-US" smtClean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9B7FFA5-14CB-4A4F-9BCC-CA3AA5D9D2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04E48745-7512-4EC2-9E20-9092D1215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90"/>
          <a:stretch/>
        </p:blipFill>
        <p:spPr bwMode="auto">
          <a:xfrm>
            <a:off x="139700" y="4907281"/>
            <a:ext cx="6527799" cy="15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5" t="47765" r="8117"/>
          <a:stretch/>
        </p:blipFill>
        <p:spPr bwMode="auto">
          <a:xfrm>
            <a:off x="6540500" y="4783777"/>
            <a:ext cx="4800600" cy="1674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 flipV="1">
            <a:off x="1409700" y="5682781"/>
            <a:ext cx="1447800" cy="22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670300" y="5080000"/>
            <a:ext cx="1422400" cy="8322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226300" y="5080000"/>
            <a:ext cx="0" cy="54102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74803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835900" y="5080000"/>
            <a:ext cx="0" cy="54102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0645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420100" y="5080000"/>
            <a:ext cx="0" cy="41613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661400" y="5080000"/>
            <a:ext cx="0" cy="717521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7702" y="5970478"/>
            <a:ext cx="137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Up to 50%</a:t>
            </a:r>
            <a:endParaRPr 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7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{AB176F13-62E2-AE4B-83FD-35A640CAE1DA}tf10001070</Template>
  <TotalTime>2585</TotalTime>
  <Words>1090</Words>
  <Application>Microsoft Office PowerPoint</Application>
  <PresentationFormat>사용자 지정</PresentationFormat>
  <Paragraphs>106</Paragraphs>
  <Slides>16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Wood Type</vt:lpstr>
      <vt:lpstr> IN-situ ai: Towards autonomous and incremental deep learning for iot systems </vt:lpstr>
      <vt:lpstr>abstract</vt:lpstr>
      <vt:lpstr>INTRODUCTION</vt:lpstr>
      <vt:lpstr>INTRODUCTION</vt:lpstr>
      <vt:lpstr>In-situ ai framework</vt:lpstr>
      <vt:lpstr>In-situ ai framework</vt:lpstr>
      <vt:lpstr>Evaluation of framework</vt:lpstr>
      <vt:lpstr>In-situ ai ARCHITECTURE</vt:lpstr>
      <vt:lpstr>Inference Task</vt:lpstr>
      <vt:lpstr>Diagnosis Task</vt:lpstr>
      <vt:lpstr>Diagnosis Task</vt:lpstr>
      <vt:lpstr>weights sharing in co-running mode</vt:lpstr>
      <vt:lpstr>weights sharing in co-running mode</vt:lpstr>
      <vt:lpstr>evaluation</vt:lpstr>
      <vt:lpstr>evaluation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Event-related Tweet Identification with Dynamic Keyword Generation</dc:title>
  <dc:creator>KIM MINSEON</dc:creator>
  <cp:lastModifiedBy>admin</cp:lastModifiedBy>
  <cp:revision>102</cp:revision>
  <dcterms:created xsi:type="dcterms:W3CDTF">2021-09-02T16:38:35Z</dcterms:created>
  <dcterms:modified xsi:type="dcterms:W3CDTF">2022-01-06T05:32:23Z</dcterms:modified>
</cp:coreProperties>
</file>