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87" r:id="rId4"/>
    <p:sldId id="288" r:id="rId5"/>
    <p:sldId id="290" r:id="rId6"/>
    <p:sldId id="289" r:id="rId7"/>
    <p:sldId id="291" r:id="rId8"/>
    <p:sldId id="292" r:id="rId9"/>
    <p:sldId id="293" r:id="rId10"/>
    <p:sldId id="294" r:id="rId11"/>
    <p:sldId id="295" r:id="rId12"/>
    <p:sldId id="296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74856" autoAdjust="0"/>
  </p:normalViewPr>
  <p:slideViewPr>
    <p:cSldViewPr snapToGrid="0" snapToObjects="1">
      <p:cViewPr varScale="1">
        <p:scale>
          <a:sx n="86" d="100"/>
          <a:sy n="86" d="100"/>
        </p:scale>
        <p:origin x="-1536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9C30D-E503-4595-B6A8-9920398771AA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D866F-0429-46A6-A722-5537597A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오늘 발표한 </a:t>
            </a:r>
            <a:r>
              <a:rPr lang="ko-KR" altLang="en-US"/>
              <a:t>논문은 </a:t>
            </a:r>
            <a:r>
              <a:rPr lang="en-US" altLang="ko-KR" smtClean="0"/>
              <a:t>2017</a:t>
            </a:r>
            <a:r>
              <a:rPr lang="ko-KR" altLang="en-US" smtClean="0"/>
              <a:t>년에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Conference on Computer Vision and Pattern Recognition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en-US" smtClean="0"/>
              <a:t>발표된 </a:t>
            </a:r>
            <a:r>
              <a:rPr lang="en-US" sz="1200" smtClean="0"/>
              <a:t>incremental classifier and representation learning</a:t>
            </a:r>
            <a:r>
              <a:rPr lang="ko-KR" altLang="en-US" smtClean="0"/>
              <a:t>라는 </a:t>
            </a:r>
            <a:r>
              <a:rPr lang="ko-KR" altLang="en-US"/>
              <a:t>논문입니다</a:t>
            </a:r>
            <a:r>
              <a:rPr lang="en-US" altLang="ko-KR" smtClean="0"/>
              <a:t>. </a:t>
            </a:r>
            <a:r>
              <a:rPr lang="ko-KR" altLang="en-US" smtClean="0"/>
              <a:t>앞서 박정하학생이 </a:t>
            </a:r>
            <a:r>
              <a:rPr lang="en-US" altLang="ko-KR" smtClean="0"/>
              <a:t>representation</a:t>
            </a:r>
            <a:r>
              <a:rPr lang="en-US" altLang="ko-KR" baseline="0" smtClean="0"/>
              <a:t> learning</a:t>
            </a:r>
            <a:r>
              <a:rPr lang="ko-KR" altLang="en-US" baseline="0" smtClean="0"/>
              <a:t>의 개념에 대해서 소개해주었는데요 이를 어떻게 데이트 스트림의 </a:t>
            </a:r>
            <a:r>
              <a:rPr lang="en-US" altLang="ko-KR" baseline="0" smtClean="0"/>
              <a:t>incremental</a:t>
            </a:r>
            <a:r>
              <a:rPr lang="ko-KR" altLang="en-US" baseline="0" smtClean="0"/>
              <a:t>한 </a:t>
            </a:r>
            <a:r>
              <a:rPr lang="en-US" altLang="ko-KR" baseline="0" smtClean="0"/>
              <a:t>update</a:t>
            </a:r>
            <a:r>
              <a:rPr lang="ko-KR" altLang="en-US" baseline="0" smtClean="0"/>
              <a:t>에 적용할지에 초점을 두고 발표를 들어도 재밌을것같습니다</a:t>
            </a:r>
            <a:r>
              <a:rPr lang="en-US" altLang="ko-KR" smtClean="0"/>
              <a:t>.</a:t>
            </a:r>
            <a:r>
              <a:rPr lang="ko-KR" altLang="en-US" smtClean="0"/>
              <a:t> 내용이 </a:t>
            </a:r>
            <a:r>
              <a:rPr lang="ko-KR" altLang="en-US" smtClean="0"/>
              <a:t>조금 복잡하지만 천천히 설명하도록 하겠습니다</a:t>
            </a:r>
            <a:r>
              <a:rPr lang="en-US" altLang="ko-KR" smtClean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다음은 본 실험 결과입니다</a:t>
            </a:r>
            <a:r>
              <a:rPr lang="en-US" altLang="ko-KR" smtClean="0"/>
              <a:t>. Class-incremental </a:t>
            </a:r>
            <a:r>
              <a:rPr lang="ko-KR" altLang="en-US" smtClean="0"/>
              <a:t>환경에서 제안하는 방법론의 </a:t>
            </a:r>
            <a:r>
              <a:rPr lang="en-US" altLang="ko-KR" smtClean="0"/>
              <a:t>classification accuracy</a:t>
            </a:r>
            <a:r>
              <a:rPr lang="ko-KR" altLang="en-US" smtClean="0"/>
              <a:t>를 나머지 </a:t>
            </a:r>
            <a:r>
              <a:rPr lang="en-US" altLang="ko-KR" smtClean="0"/>
              <a:t>3</a:t>
            </a:r>
            <a:r>
              <a:rPr lang="ko-KR" altLang="en-US" smtClean="0"/>
              <a:t>가지 </a:t>
            </a:r>
            <a:r>
              <a:rPr lang="en-US" altLang="ko-KR" smtClean="0"/>
              <a:t>alternative methods</a:t>
            </a:r>
            <a:r>
              <a:rPr lang="ko-KR" altLang="en-US" smtClean="0"/>
              <a:t>와 비교한 결과는 다음과 같습니다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먼저 나머지 </a:t>
            </a:r>
            <a:r>
              <a:rPr lang="en-US" altLang="ko-KR" smtClean="0"/>
              <a:t>3</a:t>
            </a:r>
            <a:r>
              <a:rPr lang="ko-KR" altLang="en-US" smtClean="0"/>
              <a:t>가지 방법론에 대해서 설명드리자면 </a:t>
            </a:r>
            <a:r>
              <a:rPr lang="en-US" altLang="ko-KR" smtClean="0"/>
              <a:t>fine-tuning</a:t>
            </a:r>
            <a:r>
              <a:rPr lang="ko-KR" altLang="en-US" smtClean="0"/>
              <a:t>은 아시다시피 </a:t>
            </a:r>
            <a:r>
              <a:rPr lang="en-US" altLang="ko-KR" smtClean="0"/>
              <a:t>catastrophic forgetting</a:t>
            </a:r>
            <a:r>
              <a:rPr lang="ko-KR" altLang="en-US" smtClean="0"/>
              <a:t>을 고려하지않고 네트워크 재조정을 취하는 방식입니다</a:t>
            </a:r>
            <a:r>
              <a:rPr lang="en-US" altLang="ko-KR" smtClean="0"/>
              <a:t>. </a:t>
            </a:r>
          </a:p>
          <a:p>
            <a:r>
              <a:rPr lang="en-US" smtClean="0"/>
              <a:t>Fixed</a:t>
            </a:r>
            <a:r>
              <a:rPr lang="en-US" baseline="0" smtClean="0"/>
              <a:t> Representation</a:t>
            </a:r>
            <a:r>
              <a:rPr lang="ko-KR" altLang="en-US" baseline="0" smtClean="0"/>
              <a:t>은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feature representation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을 첫번째 배치 이후에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freeze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하고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 classification layer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를 일치하는 클래스들의 학습후에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freeze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함으로써 </a:t>
            </a:r>
            <a:r>
              <a:rPr lang="en-US" altLang="ko-KR" baseline="0" smtClean="0"/>
              <a:t>catastrophic forgetting</a:t>
            </a:r>
            <a:r>
              <a:rPr lang="ko-KR" altLang="en-US" baseline="0" smtClean="0"/>
              <a:t>을 방지하기 위한 전략을 채택합니다</a:t>
            </a:r>
            <a:r>
              <a:rPr lang="en-US" altLang="ko-KR" baseline="0" smtClean="0"/>
              <a:t>. </a:t>
            </a:r>
          </a:p>
          <a:p>
            <a:r>
              <a:rPr lang="ko-KR" altLang="en-US" baseline="0" smtClean="0"/>
              <a:t>따라서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이어지는 새로운 클래스에 대해서는 </a:t>
            </a:r>
            <a:r>
              <a:rPr lang="en-US" altLang="ko-KR" baseline="0" smtClean="0"/>
              <a:t>weight vecotr</a:t>
            </a:r>
            <a:r>
              <a:rPr lang="ko-KR" altLang="en-US" baseline="0" smtClean="0"/>
              <a:t>만이 학습됩니다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마지막으로 </a:t>
            </a:r>
            <a:r>
              <a:rPr lang="en-US" altLang="ko-KR" baseline="0" smtClean="0"/>
              <a:t>LwF.MC</a:t>
            </a:r>
            <a:r>
              <a:rPr lang="ko-KR" altLang="en-US" baseline="0" smtClean="0"/>
              <a:t>라고 칭해지는 방법론은 </a:t>
            </a:r>
            <a:r>
              <a:rPr lang="en-US" altLang="ko-KR" baseline="0" smtClean="0"/>
              <a:t>distillation loss</a:t>
            </a:r>
            <a:r>
              <a:rPr lang="ko-KR" altLang="en-US" baseline="0" smtClean="0"/>
              <a:t>를 학습도중에 사용합으로써 </a:t>
            </a:r>
            <a:r>
              <a:rPr lang="en-US" altLang="ko-KR" smtClean="0"/>
              <a:t>catastrophic forgetting</a:t>
            </a:r>
            <a:r>
              <a:rPr lang="ko-KR" altLang="en-US" baseline="0" smtClean="0"/>
              <a:t>을 방지하고자 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하지만 제안하는 방식과 다르게 </a:t>
            </a:r>
            <a:r>
              <a:rPr lang="en-US" altLang="ko-KR" baseline="0" smtClean="0"/>
              <a:t>exemplar set</a:t>
            </a:r>
            <a:r>
              <a:rPr lang="ko-KR" altLang="en-US" baseline="0" smtClean="0"/>
              <a:t>은 사용하지 않고 오직 </a:t>
            </a:r>
            <a:r>
              <a:rPr lang="en-US" altLang="ko-KR" baseline="0" smtClean="0"/>
              <a:t>network</a:t>
            </a:r>
            <a:r>
              <a:rPr lang="ko-KR" altLang="en-US" baseline="0" smtClean="0"/>
              <a:t>의 </a:t>
            </a:r>
            <a:r>
              <a:rPr lang="en-US" altLang="ko-KR" baseline="0" smtClean="0"/>
              <a:t>output value </a:t>
            </a:r>
            <a:r>
              <a:rPr lang="ko-KR" altLang="en-US" baseline="0" smtClean="0"/>
              <a:t>그 자체를 확용합니다</a:t>
            </a:r>
            <a:r>
              <a:rPr lang="en-US" altLang="ko-KR" baseline="0" smtClean="0"/>
              <a:t>. </a:t>
            </a:r>
          </a:p>
          <a:p>
            <a:r>
              <a:rPr lang="ko-KR" altLang="en-US" baseline="0" smtClean="0"/>
              <a:t>그림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는 사이파 </a:t>
            </a:r>
            <a:r>
              <a:rPr lang="en-US" altLang="ko-KR" baseline="0" smtClean="0"/>
              <a:t>100 </a:t>
            </a:r>
            <a:r>
              <a:rPr lang="ko-KR" altLang="en-US" baseline="0" smtClean="0"/>
              <a:t>데이터를 </a:t>
            </a:r>
            <a:r>
              <a:rPr lang="en-US" altLang="ko-KR" baseline="0" smtClean="0"/>
              <a:t>10</a:t>
            </a:r>
            <a:r>
              <a:rPr lang="ko-KR" altLang="en-US" baseline="0" smtClean="0"/>
              <a:t>단위 배치를 활용해서 학습한 결과로 도출된 </a:t>
            </a:r>
            <a:r>
              <a:rPr lang="en-US" altLang="ko-KR" baseline="0" smtClean="0"/>
              <a:t>confusion matrices</a:t>
            </a:r>
            <a:r>
              <a:rPr lang="ko-KR" altLang="en-US" baseline="0" smtClean="0"/>
              <a:t>를 나타냅니다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여기서 제안하는 방법론을 사용한 가장 왼쪽 그림은 전체 클래스에 예측이 잘된 샘플 잘못된 샘플 관계없이 전체적으로 </a:t>
            </a:r>
            <a:r>
              <a:rPr lang="en-US" altLang="ko-KR" baseline="0" smtClean="0"/>
              <a:t>homogeneous</a:t>
            </a:r>
            <a:r>
              <a:rPr lang="ko-KR" altLang="en-US" baseline="0" smtClean="0"/>
              <a:t>한 패턴을 보여줍니다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즉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초기에 학습된 클래스와 마지막 스테이지에서 학습된 클래스가 동일하게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공평하게 고려됨을 나타냅니다</a:t>
            </a:r>
            <a:r>
              <a:rPr lang="en-US" altLang="ko-KR" baseline="0" smtClean="0"/>
              <a:t>.</a:t>
            </a:r>
            <a:r>
              <a:rPr lang="en-US" altLang="ko-KR" baseline="0"/>
              <a:t> </a:t>
            </a:r>
            <a:r>
              <a:rPr lang="ko-KR" altLang="en-US" baseline="0" smtClean="0"/>
              <a:t>이와는 반대로 나머지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개의 </a:t>
            </a:r>
            <a:r>
              <a:rPr lang="en-US" altLang="ko-KR" baseline="0" smtClean="0"/>
              <a:t>confusion matrices</a:t>
            </a:r>
            <a:r>
              <a:rPr lang="ko-KR" altLang="en-US" baseline="0" smtClean="0"/>
              <a:t>들은 </a:t>
            </a:r>
            <a:r>
              <a:rPr lang="en-US" altLang="ko-KR" baseline="0" smtClean="0"/>
              <a:t>inhomogeneous</a:t>
            </a:r>
            <a:r>
              <a:rPr lang="ko-KR" altLang="en-US" baseline="0" smtClean="0"/>
              <a:t>한 패턴을 보여줍니다</a:t>
            </a:r>
            <a:r>
              <a:rPr lang="en-US" altLang="ko-KR" baseline="0" smtClean="0"/>
              <a:t>. Distillation</a:t>
            </a:r>
            <a:r>
              <a:rPr lang="ko-KR" altLang="en-US" baseline="0" smtClean="0"/>
              <a:t>기반 학습인 </a:t>
            </a:r>
            <a:r>
              <a:rPr lang="en-US" altLang="ko-KR" baseline="0" smtClean="0"/>
              <a:t>LwF.MC</a:t>
            </a:r>
            <a:r>
              <a:rPr lang="ko-KR" altLang="en-US" baseline="0" smtClean="0"/>
              <a:t>는 최근에 학습된 클래스에 대한 편향성을 보여주고 이는 </a:t>
            </a:r>
            <a:r>
              <a:rPr lang="en-US" altLang="ko-KR" baseline="0" smtClean="0"/>
              <a:t>fine-tuning </a:t>
            </a:r>
            <a:r>
              <a:rPr lang="ko-KR" altLang="en-US" baseline="0" smtClean="0"/>
              <a:t>그림에서 더 심화됩니다</a:t>
            </a:r>
            <a:r>
              <a:rPr lang="en-US" altLang="ko-KR" baseline="0" smtClean="0"/>
              <a:t>. Fixed</a:t>
            </a:r>
            <a:r>
              <a:rPr lang="ko-KR" altLang="en-US" baseline="0" smtClean="0"/>
              <a:t>된 </a:t>
            </a:r>
            <a:r>
              <a:rPr lang="en-US" altLang="ko-KR" baseline="0" smtClean="0"/>
              <a:t>representation</a:t>
            </a:r>
            <a:r>
              <a:rPr lang="ko-KR" altLang="en-US" baseline="0" smtClean="0"/>
              <a:t>을 활용한 방법은 반대의 양상을 보여주는데요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처음 배치에 학습된 데이터 즉</a:t>
            </a:r>
            <a:r>
              <a:rPr lang="en-US" altLang="ko-KR" baseline="0" smtClean="0"/>
              <a:t>, representation</a:t>
            </a:r>
            <a:r>
              <a:rPr lang="ko-KR" altLang="en-US" baseline="0" smtClean="0"/>
              <a:t>이 학습된 데이터에 대해서 편향성이 심하게 나타남니다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이는 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iLSVRC </a:t>
            </a:r>
            <a:r>
              <a:rPr lang="ko-KR" altLang="en-US" baseline="0" smtClean="0"/>
              <a:t>데이터셋에서도 동일한 양상이 나타났다고 논문에서는 소개합니다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정확도 향상에 영향을 미친 요소를 분석하기 위해서 각각의 다음 </a:t>
            </a:r>
            <a:r>
              <a:rPr lang="en-US" altLang="ko-KR" smtClean="0"/>
              <a:t>3</a:t>
            </a:r>
            <a:r>
              <a:rPr lang="ko-KR" altLang="en-US" smtClean="0"/>
              <a:t>가지 </a:t>
            </a:r>
            <a:r>
              <a:rPr lang="en-US" altLang="ko-KR" smtClean="0"/>
              <a:t>aspect</a:t>
            </a:r>
            <a:r>
              <a:rPr lang="ko-KR" altLang="en-US" smtClean="0"/>
              <a:t>를 분리시켜서 학습하여 결과를 도출하였습니다</a:t>
            </a:r>
            <a:r>
              <a:rPr lang="en-US" altLang="ko-KR" smtClean="0"/>
              <a:t>.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이를 위해서 총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가지 종류의 </a:t>
            </a:r>
            <a:r>
              <a:rPr lang="en-US" altLang="ko-KR" baseline="0" smtClean="0"/>
              <a:t>hybrid setup</a:t>
            </a:r>
            <a:r>
              <a:rPr lang="ko-KR" altLang="en-US" baseline="0" smtClean="0"/>
              <a:t>을 설정하였는데 첫째는 </a:t>
            </a:r>
            <a:r>
              <a:rPr lang="en-US" altLang="ko-KR" baseline="0" smtClean="0"/>
              <a:t>network output</a:t>
            </a:r>
            <a:r>
              <a:rPr lang="ko-KR" altLang="en-US" baseline="0" smtClean="0"/>
              <a:t>을 그대로 </a:t>
            </a:r>
            <a:r>
              <a:rPr lang="en-US" altLang="ko-KR" baseline="0" smtClean="0"/>
              <a:t>classification</a:t>
            </a:r>
            <a:r>
              <a:rPr lang="ko-KR" altLang="en-US" baseline="0" smtClean="0"/>
              <a:t>에서 사용하여서 </a:t>
            </a:r>
            <a:r>
              <a:rPr lang="en-US" altLang="ko-KR" baseline="0" smtClean="0"/>
              <a:t>mean-of-exemplar</a:t>
            </a:r>
            <a:r>
              <a:rPr lang="ko-KR" altLang="en-US" baseline="0" smtClean="0"/>
              <a:t> 알고리즘의 영향력을 분석하고자 하였고 둘째는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학습 도중에 </a:t>
            </a:r>
            <a:r>
              <a:rPr lang="en-US" altLang="ko-KR" baseline="0" smtClean="0"/>
              <a:t>distillation</a:t>
            </a:r>
            <a:r>
              <a:rPr lang="ko-KR" altLang="en-US" baseline="0" smtClean="0"/>
              <a:t>을 고려하지 않고 </a:t>
            </a:r>
            <a:r>
              <a:rPr lang="en-US" altLang="ko-KR" baseline="0" smtClean="0"/>
              <a:t>classification loss</a:t>
            </a:r>
            <a:r>
              <a:rPr lang="ko-KR" altLang="en-US" baseline="0" smtClean="0"/>
              <a:t>만 고려하였다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셋째는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앞선 두가지 조건을 활용하지 않는대신 </a:t>
            </a:r>
            <a:r>
              <a:rPr lang="en-US" altLang="ko-KR" baseline="0" smtClean="0"/>
              <a:t>exemplar set</a:t>
            </a:r>
            <a:r>
              <a:rPr lang="ko-KR" altLang="en-US" baseline="0" smtClean="0"/>
              <a:t>의 활용을 </a:t>
            </a:r>
            <a:r>
              <a:rPr lang="en-US" altLang="ko-KR" baseline="0" smtClean="0"/>
              <a:t>representation learning</a:t>
            </a:r>
            <a:r>
              <a:rPr lang="ko-KR" altLang="en-US" baseline="0" smtClean="0"/>
              <a:t>에 활용하였다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테이블 </a:t>
            </a:r>
            <a:r>
              <a:rPr lang="en-US" altLang="ko-KR" baseline="0" smtClean="0"/>
              <a:t>a</a:t>
            </a:r>
            <a:r>
              <a:rPr lang="ko-KR" altLang="en-US" baseline="0" smtClean="0"/>
              <a:t>는 평균 분류 정확도를 보여준다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여기서 볼 수 있듯이 세가지 종류의 하이브리드 셋업은 </a:t>
            </a:r>
            <a:r>
              <a:rPr lang="en-US" altLang="ko-KR" baseline="0" smtClean="0"/>
              <a:t>iCaRL</a:t>
            </a:r>
            <a:r>
              <a:rPr lang="ko-KR" altLang="en-US" baseline="0" smtClean="0"/>
              <a:t>과</a:t>
            </a:r>
            <a:r>
              <a:rPr lang="en-US" altLang="ko-KR" baseline="0" smtClean="0"/>
              <a:t> LwF.MC </a:t>
            </a:r>
            <a:r>
              <a:rPr lang="ko-KR" altLang="en-US" baseline="0" smtClean="0"/>
              <a:t>사이값을 보인다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즉</a:t>
            </a:r>
            <a:r>
              <a:rPr lang="en-US" altLang="ko-KR" baseline="0" smtClean="0"/>
              <a:t>, 3</a:t>
            </a:r>
            <a:r>
              <a:rPr lang="ko-KR" altLang="en-US" baseline="0" smtClean="0"/>
              <a:t>가지 </a:t>
            </a:r>
            <a:r>
              <a:rPr lang="en-US" altLang="ko-KR" baseline="0" smtClean="0"/>
              <a:t>COMPONENT </a:t>
            </a:r>
            <a:r>
              <a:rPr lang="ko-KR" altLang="en-US" baseline="0" smtClean="0"/>
              <a:t>모두 퍼포먼스 향상에 크게 기여함을 도출해낼 수 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특히 </a:t>
            </a:r>
            <a:r>
              <a:rPr lang="en-US" altLang="ko-KR" baseline="0" smtClean="0"/>
              <a:t>hybrid1 setting</a:t>
            </a:r>
            <a:r>
              <a:rPr lang="ko-KR" altLang="en-US" baseline="0" smtClean="0"/>
              <a:t>은 작은 배치 단위일수록 제안하는 방법론의 장점이 부각된다는 점을 보여줍니다</a:t>
            </a:r>
            <a:r>
              <a:rPr lang="en-US" altLang="ko-KR" baseline="0" smtClean="0"/>
              <a:t>. Hybrid2 setting</a:t>
            </a:r>
            <a:r>
              <a:rPr lang="ko-KR" altLang="en-US" baseline="0" smtClean="0"/>
              <a:t>은 </a:t>
            </a:r>
            <a:r>
              <a:rPr lang="en-US" altLang="ko-KR" baseline="0" smtClean="0"/>
              <a:t>distillation loss</a:t>
            </a:r>
            <a:r>
              <a:rPr lang="ko-KR" altLang="en-US" baseline="0" smtClean="0"/>
              <a:t>는 큰 배치사이즈 에서 </a:t>
            </a:r>
            <a:r>
              <a:rPr lang="en-US" altLang="ko-KR" baseline="0" smtClean="0"/>
              <a:t>advantageous</a:t>
            </a:r>
            <a:r>
              <a:rPr lang="ko-KR" altLang="en-US" baseline="0" smtClean="0"/>
              <a:t>함을 나타내고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마지막 </a:t>
            </a:r>
            <a:r>
              <a:rPr lang="en-US" altLang="ko-KR" baseline="0" smtClean="0"/>
              <a:t>hybrid3 setting</a:t>
            </a:r>
            <a:r>
              <a:rPr lang="ko-KR" altLang="en-US" baseline="0" smtClean="0"/>
              <a:t>은 </a:t>
            </a:r>
            <a:r>
              <a:rPr lang="en-US" altLang="ko-KR" baseline="0" smtClean="0"/>
              <a:t>LwF.WC</a:t>
            </a:r>
            <a:r>
              <a:rPr lang="ko-KR" altLang="en-US" baseline="0" smtClean="0"/>
              <a:t>와 비교함으로써 알 수 있듯이</a:t>
            </a:r>
            <a:r>
              <a:rPr lang="en-US" altLang="ko-KR" baseline="0" smtClean="0"/>
              <a:t>, exemplar set</a:t>
            </a:r>
            <a:r>
              <a:rPr lang="ko-KR" altLang="en-US" baseline="0" smtClean="0"/>
              <a:t>의 사용은 </a:t>
            </a:r>
            <a:r>
              <a:rPr lang="en-US" altLang="ko-KR" baseline="0" smtClean="0"/>
              <a:t>catastrophic forgetting</a:t>
            </a:r>
            <a:r>
              <a:rPr lang="ko-KR" altLang="en-US" baseline="0" smtClean="0"/>
              <a:t>효과를 방지하는데 효과가 있음을 나타냅니다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오른쪽 </a:t>
            </a:r>
            <a:r>
              <a:rPr lang="en-US" altLang="ko-KR" baseline="0" smtClean="0"/>
              <a:t>b </a:t>
            </a:r>
            <a:r>
              <a:rPr lang="ko-KR" altLang="en-US" baseline="0" smtClean="0"/>
              <a:t>테이블은 </a:t>
            </a:r>
            <a:r>
              <a:rPr lang="en-US" altLang="ko-KR" baseline="0" smtClean="0"/>
              <a:t>nearest-class-mean</a:t>
            </a:r>
            <a:r>
              <a:rPr lang="ko-KR" altLang="en-US" baseline="0" smtClean="0"/>
              <a:t>알고리즘을 사용했을때에 비해 논문에서 사용하고 있는 </a:t>
            </a:r>
            <a:r>
              <a:rPr lang="en-US" altLang="ko-KR" baseline="0" smtClean="0"/>
              <a:t>means-of-examplar</a:t>
            </a:r>
            <a:r>
              <a:rPr lang="ko-KR" altLang="en-US" baseline="0" smtClean="0"/>
              <a:t>알고리즘을 사용하였을때 얼마나 정확도의 손실이 발생했는지를 보여줍니다</a:t>
            </a:r>
            <a:r>
              <a:rPr lang="en-US" altLang="ko-KR" baseline="0" smtClean="0"/>
              <a:t>. Nearest class mean</a:t>
            </a:r>
            <a:r>
              <a:rPr lang="ko-KR" altLang="en-US" baseline="0" smtClean="0"/>
              <a:t>알고리즘이란 전체 데이터를 사용하여 </a:t>
            </a:r>
            <a:r>
              <a:rPr lang="en-US" altLang="ko-KR" baseline="0" smtClean="0"/>
              <a:t>mean vector</a:t>
            </a:r>
            <a:r>
              <a:rPr lang="ko-KR" altLang="en-US" baseline="0" smtClean="0"/>
              <a:t>를 구하는 방식으로 동작하며 이는 </a:t>
            </a:r>
            <a:r>
              <a:rPr lang="en-US" altLang="ko-KR" baseline="0" smtClean="0"/>
              <a:t>incremental</a:t>
            </a:r>
            <a:r>
              <a:rPr lang="ko-KR" altLang="en-US" baseline="0" smtClean="0"/>
              <a:t>한 구현 방식이 아닙니다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즉</a:t>
            </a:r>
            <a:r>
              <a:rPr lang="en-US" altLang="ko-KR" baseline="0" smtClean="0"/>
              <a:t>, incremental</a:t>
            </a:r>
            <a:r>
              <a:rPr lang="ko-KR" altLang="en-US" baseline="0" smtClean="0"/>
              <a:t>한 알고리즘의 구현이 </a:t>
            </a:r>
            <a:r>
              <a:rPr lang="en-US" altLang="ko-KR" baseline="0" smtClean="0"/>
              <a:t>batch learning</a:t>
            </a:r>
            <a:r>
              <a:rPr lang="ko-KR" altLang="en-US" baseline="0" smtClean="0"/>
              <a:t>에 근접한 결과를 내었을때 이는 충분히 효과적인 방법이라는 것을 증명할것입니다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테이블에서 보이다시피 배치 사이즈와 관계없이 오직 </a:t>
            </a:r>
            <a:r>
              <a:rPr lang="en-US" altLang="ko-KR" baseline="0" smtClean="0"/>
              <a:t>minor</a:t>
            </a:r>
            <a:r>
              <a:rPr lang="ko-KR" altLang="en-US" baseline="0" smtClean="0"/>
              <a:t>한 </a:t>
            </a:r>
            <a:r>
              <a:rPr lang="en-US" altLang="ko-KR" baseline="0" smtClean="0"/>
              <a:t>difference</a:t>
            </a:r>
            <a:r>
              <a:rPr lang="ko-KR" altLang="en-US" baseline="0" smtClean="0"/>
              <a:t>만 발생한것을 알 수 있습니다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7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그림 </a:t>
            </a:r>
            <a:r>
              <a:rPr lang="en-US" altLang="ko-KR" baseline="0" smtClean="0"/>
              <a:t>4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memory budget</a:t>
            </a:r>
            <a:r>
              <a:rPr lang="ko-KR" altLang="en-US" baseline="0" smtClean="0"/>
              <a:t>에 따른 정확도를 보여줍니다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앞페이지에서 설명했다시피</a:t>
            </a:r>
            <a:r>
              <a:rPr lang="en-US" altLang="ko-KR" baseline="0" smtClean="0"/>
              <a:t>,</a:t>
            </a:r>
            <a:r>
              <a:rPr lang="ko-KR" altLang="en-US" baseline="0" smtClean="0"/>
              <a:t> 여기서 </a:t>
            </a:r>
            <a:r>
              <a:rPr lang="en-US" altLang="ko-KR" baseline="0" smtClean="0"/>
              <a:t>hybrid1</a:t>
            </a:r>
            <a:r>
              <a:rPr lang="ko-KR" altLang="en-US" baseline="0" smtClean="0"/>
              <a:t>은 </a:t>
            </a:r>
            <a:r>
              <a:rPr lang="en-US" altLang="ko-KR" baseline="0" smtClean="0"/>
              <a:t>network output</a:t>
            </a:r>
            <a:r>
              <a:rPr lang="ko-KR" altLang="en-US" baseline="0" smtClean="0"/>
              <a:t>을 그대로 </a:t>
            </a:r>
            <a:r>
              <a:rPr lang="en-US" altLang="ko-KR" baseline="0" smtClean="0"/>
              <a:t>classification</a:t>
            </a:r>
            <a:r>
              <a:rPr lang="ko-KR" altLang="en-US" baseline="0" smtClean="0"/>
              <a:t>에서 사용한 </a:t>
            </a:r>
            <a:r>
              <a:rPr lang="en-US" altLang="ko-KR" baseline="0" smtClean="0"/>
              <a:t>classifier</a:t>
            </a:r>
            <a:r>
              <a:rPr lang="ko-KR" altLang="en-US" baseline="0" smtClean="0"/>
              <a:t>이고 </a:t>
            </a:r>
            <a:r>
              <a:rPr lang="en-US" altLang="ko-KR" baseline="0" smtClean="0"/>
              <a:t>NCM</a:t>
            </a:r>
            <a:r>
              <a:rPr lang="ko-KR" altLang="en-US" baseline="0" smtClean="0"/>
              <a:t>은 </a:t>
            </a:r>
            <a:r>
              <a:rPr lang="en-US" altLang="ko-KR" baseline="0" smtClean="0"/>
              <a:t>batch </a:t>
            </a:r>
            <a:r>
              <a:rPr lang="ko-KR" altLang="en-US" baseline="0" smtClean="0"/>
              <a:t>기반 </a:t>
            </a:r>
            <a:r>
              <a:rPr lang="en-US" altLang="ko-KR" baseline="0" smtClean="0"/>
              <a:t>classifier</a:t>
            </a:r>
            <a:r>
              <a:rPr lang="ko-KR" altLang="en-US" baseline="0" smtClean="0"/>
              <a:t>이다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그림에서 볼수 있듯이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가지 방법 모두 메모리 증가를 통해 정확도의 향상을 보이지만 </a:t>
            </a:r>
            <a:r>
              <a:rPr lang="en-US" altLang="ko-KR" baseline="0" smtClean="0"/>
              <a:t>iCaRL</a:t>
            </a:r>
            <a:r>
              <a:rPr lang="ko-KR" altLang="en-US" baseline="0" smtClean="0"/>
              <a:t>의 </a:t>
            </a:r>
            <a:r>
              <a:rPr lang="en-US" altLang="ko-KR" baseline="0" smtClean="0"/>
              <a:t>representation learning step</a:t>
            </a:r>
            <a:r>
              <a:rPr lang="ko-KR" altLang="en-US" baseline="0" smtClean="0"/>
              <a:t>에서의 두드러짐을 알 수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즉</a:t>
            </a:r>
            <a:r>
              <a:rPr lang="en-US" altLang="ko-KR" baseline="0" smtClean="0"/>
              <a:t>, K</a:t>
            </a:r>
            <a:r>
              <a:rPr lang="ko-KR" altLang="en-US" baseline="0" smtClean="0"/>
              <a:t>가 </a:t>
            </a:r>
            <a:r>
              <a:rPr lang="en-US" altLang="ko-KR" baseline="0" smtClean="0"/>
              <a:t>1000</a:t>
            </a:r>
            <a:r>
              <a:rPr lang="ko-KR" altLang="en-US" baseline="0" smtClean="0"/>
              <a:t>이상으로 충분히 큰 경우의 성능은 </a:t>
            </a:r>
            <a:r>
              <a:rPr lang="en-US" altLang="ko-KR" baseline="0" smtClean="0"/>
              <a:t>BATCH LEARNING</a:t>
            </a:r>
            <a:r>
              <a:rPr lang="ko-KR" altLang="en-US" baseline="0" smtClean="0"/>
              <a:t>기반의 </a:t>
            </a:r>
            <a:r>
              <a:rPr lang="en-US" altLang="ko-KR" baseline="0" smtClean="0"/>
              <a:t>NCM classifier</a:t>
            </a:r>
            <a:r>
              <a:rPr lang="ko-KR" altLang="en-US" baseline="0" smtClean="0"/>
              <a:t>와 유사한 성능을 낼 수 있습니다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결론적으로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제안하는 </a:t>
            </a:r>
            <a:r>
              <a:rPr lang="en-US" sz="1200" smtClean="0"/>
              <a:t>incremental classifier and representation learning</a:t>
            </a:r>
            <a:r>
              <a:rPr lang="ko-KR" altLang="en-US" sz="1200" smtClean="0"/>
              <a:t>기법은 </a:t>
            </a:r>
            <a:r>
              <a:rPr lang="en-US" altLang="ko-KR" sz="1200" smtClean="0"/>
              <a:t>1)</a:t>
            </a:r>
            <a:r>
              <a:rPr lang="en-US" altLang="ko-KR" sz="1200" baseline="0" smtClean="0"/>
              <a:t> nearest mean of exemplar classifier</a:t>
            </a:r>
            <a:r>
              <a:rPr lang="ko-KR" altLang="en-US" sz="1200" baseline="0" smtClean="0"/>
              <a:t>를 통해 소량의 </a:t>
            </a:r>
            <a:r>
              <a:rPr lang="en-US" altLang="ko-KR" sz="1200" baseline="0" smtClean="0"/>
              <a:t>prioritized</a:t>
            </a:r>
            <a:r>
              <a:rPr lang="ko-KR" altLang="en-US" sz="1200" baseline="0" smtClean="0"/>
              <a:t>된 데이터를 기반으로 </a:t>
            </a:r>
            <a:r>
              <a:rPr lang="en-US" altLang="ko-KR" sz="1200" baseline="0" smtClean="0"/>
              <a:t>robust</a:t>
            </a:r>
            <a:r>
              <a:rPr lang="ko-KR" altLang="en-US" sz="1200" baseline="0" smtClean="0"/>
              <a:t>하게 동작하며 </a:t>
            </a:r>
            <a:r>
              <a:rPr lang="en-US" altLang="ko-KR" sz="1200" baseline="0" smtClean="0"/>
              <a:t>2) herding </a:t>
            </a:r>
            <a:r>
              <a:rPr lang="ko-KR" altLang="en-US" sz="1200" baseline="0" smtClean="0"/>
              <a:t>기반 </a:t>
            </a:r>
            <a:r>
              <a:rPr lang="en-US" altLang="ko-KR" sz="1200" baseline="0" smtClean="0"/>
              <a:t>exemplar selection</a:t>
            </a:r>
            <a:r>
              <a:rPr lang="ko-KR" altLang="en-US" sz="1200" baseline="0" smtClean="0"/>
              <a:t>을 통해 </a:t>
            </a:r>
            <a:r>
              <a:rPr lang="en-US" altLang="ko-KR" baseline="0" smtClean="0"/>
              <a:t>mean vector</a:t>
            </a:r>
            <a:r>
              <a:rPr lang="ko-KR" altLang="en-US" baseline="0" smtClean="0"/>
              <a:t>에 대한 좋은 </a:t>
            </a:r>
            <a:r>
              <a:rPr lang="en-US" altLang="ko-KR" baseline="0" smtClean="0"/>
              <a:t>approximation</a:t>
            </a:r>
            <a:r>
              <a:rPr lang="ko-KR" altLang="en-US" baseline="0" smtClean="0"/>
              <a:t>을 얻을 수 있었으며</a:t>
            </a:r>
            <a:r>
              <a:rPr lang="ko-KR" altLang="en-US" sz="1200" baseline="0" smtClean="0"/>
              <a:t> </a:t>
            </a:r>
            <a:r>
              <a:rPr lang="en-US" altLang="ko-KR" sz="1200" baseline="0" smtClean="0"/>
              <a:t>3) 2</a:t>
            </a:r>
            <a:r>
              <a:rPr lang="ko-KR" altLang="en-US" sz="1200" baseline="0" smtClean="0"/>
              <a:t>가지 </a:t>
            </a:r>
            <a:r>
              <a:rPr lang="en-US" altLang="ko-KR" sz="1200" baseline="0" smtClean="0"/>
              <a:t>loss function</a:t>
            </a:r>
            <a:r>
              <a:rPr lang="ko-KR" altLang="en-US" sz="1200" baseline="0" smtClean="0"/>
              <a:t>을 통합하여 이용한 </a:t>
            </a:r>
            <a:r>
              <a:rPr lang="en-US" altLang="ko-KR" sz="1200" baseline="0" smtClean="0"/>
              <a:t>representation learning</a:t>
            </a:r>
            <a:r>
              <a:rPr lang="ko-KR" altLang="en-US" sz="1200" baseline="0" smtClean="0"/>
              <a:t>은 </a:t>
            </a:r>
            <a:r>
              <a:rPr lang="en-US" altLang="ko-KR" sz="1200" baseline="0" smtClean="0"/>
              <a:t>catastrophic forgetting</a:t>
            </a:r>
            <a:r>
              <a:rPr lang="ko-KR" altLang="en-US" sz="1200" baseline="0" smtClean="0"/>
              <a:t>의 방지에 의미있는 결과를 보여주었습니다</a:t>
            </a:r>
            <a:r>
              <a:rPr lang="en-US" altLang="ko-KR" sz="1200" baseline="0" smtClean="0"/>
              <a:t>.</a:t>
            </a:r>
            <a:endParaRPr lang="en-US" altLang="ko-KR" baseline="0" smtClean="0"/>
          </a:p>
          <a:p>
            <a:r>
              <a:rPr lang="ko-KR" altLang="en-US" baseline="0" smtClean="0"/>
              <a:t>다만 이러한 의미있는 결과에도 해당시점까지의 전체 데이터를 이용한 </a:t>
            </a:r>
            <a:r>
              <a:rPr lang="en-US" altLang="ko-KR" baseline="0" smtClean="0"/>
              <a:t>batch </a:t>
            </a:r>
            <a:r>
              <a:rPr lang="ko-KR" altLang="en-US" baseline="0" smtClean="0"/>
              <a:t>기반 모델에 비해 </a:t>
            </a:r>
            <a:r>
              <a:rPr lang="en-US" altLang="ko-KR" baseline="0" smtClean="0"/>
              <a:t>performance</a:t>
            </a:r>
            <a:r>
              <a:rPr lang="ko-KR" altLang="en-US" baseline="0" smtClean="0"/>
              <a:t>의 </a:t>
            </a:r>
            <a:r>
              <a:rPr lang="en-US" altLang="ko-KR" baseline="0" smtClean="0"/>
              <a:t>gap</a:t>
            </a:r>
            <a:r>
              <a:rPr lang="ko-KR" altLang="en-US" baseline="0" smtClean="0"/>
              <a:t>이 상당히 크므로 더 많은 의미있는 연구들이 이루어져야한다고 논문은 마무리짓고있습니다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7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memory budget</a:t>
            </a:r>
            <a:r>
              <a:rPr lang="ko-KR" altLang="en-US" baseline="0" smtClean="0"/>
              <a:t>의 증가에 따른 정확도의 향상이 명확할 뿐더러 본 논문에서는 이미지 </a:t>
            </a:r>
            <a:r>
              <a:rPr lang="en-US" altLang="ko-KR" baseline="0" smtClean="0"/>
              <a:t>raw data</a:t>
            </a:r>
            <a:r>
              <a:rPr lang="ko-KR" altLang="en-US" baseline="0" smtClean="0"/>
              <a:t>자체를 저장하였지만 </a:t>
            </a:r>
            <a:r>
              <a:rPr lang="en-US" altLang="ko-KR" baseline="0" smtClean="0"/>
              <a:t>privacy</a:t>
            </a:r>
            <a:r>
              <a:rPr lang="ko-KR" altLang="en-US" baseline="0" smtClean="0"/>
              <a:t>와 같은 문제로 이러한 접근이 불가능한 경우가 발생가능하기 때문에</a:t>
            </a:r>
            <a:r>
              <a:rPr lang="en-US" altLang="ko-KR" baseline="0" smtClean="0"/>
              <a:t>, incremental learning</a:t>
            </a:r>
            <a:r>
              <a:rPr lang="ko-KR" altLang="en-US" baseline="0" smtClean="0"/>
              <a:t>을 위해서 </a:t>
            </a:r>
            <a:r>
              <a:rPr lang="en-US" altLang="ko-KR" baseline="0" smtClean="0"/>
              <a:t>data distillation</a:t>
            </a:r>
            <a:r>
              <a:rPr lang="ko-KR" altLang="en-US" baseline="0" smtClean="0"/>
              <a:t>의 기법의 활용이 가능할것같습니다</a:t>
            </a:r>
            <a:r>
              <a:rPr lang="en-US" altLang="ko-KR" baseline="0" smtClean="0"/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증류하는 목적은 적은 수의 데이터만으로도 전체 데이터를 학습한것과 동일한 효과를 내는 것입니다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baseline="0" smtClean="0"/>
              <a:t>다만 현재 시점에서는 </a:t>
            </a:r>
            <a:r>
              <a:rPr lang="en-US" altLang="ko-KR" baseline="0" smtClean="0"/>
              <a:t>mnlist</a:t>
            </a:r>
            <a:r>
              <a:rPr lang="ko-KR" altLang="en-US" baseline="0" smtClean="0"/>
              <a:t>와 같은 기본적인 </a:t>
            </a:r>
            <a:r>
              <a:rPr lang="en-US" altLang="ko-KR" baseline="0" smtClean="0"/>
              <a:t>image multi-class classification</a:t>
            </a:r>
            <a:r>
              <a:rPr lang="ko-KR" altLang="en-US" baseline="0" smtClean="0"/>
              <a:t>에서만 활용 가능성을 보였으므로 이에 대한 연구도 충분히 의미있는 연구가 될것같다고 생각했습니다</a:t>
            </a:r>
            <a:r>
              <a:rPr lang="en-US" altLang="ko-KR" baseline="0" smtClean="0"/>
              <a:t>.</a:t>
            </a:r>
            <a:endParaRPr lang="en-US" altLang="ko-KR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/>
              <a:t>또한 </a:t>
            </a:r>
            <a:r>
              <a:rPr lang="en-US" altLang="ko-KR" sz="1200" smtClean="0"/>
              <a:t>incremental update</a:t>
            </a:r>
            <a:r>
              <a:rPr lang="ko-KR" altLang="en-US" sz="1200" smtClean="0"/>
              <a:t>의 주요한 문제점</a:t>
            </a:r>
            <a:r>
              <a:rPr lang="ko-KR" altLang="en-US" sz="1200" baseline="0" smtClean="0"/>
              <a:t>으로 언급되는 </a:t>
            </a:r>
            <a:r>
              <a:rPr lang="en-US" altLang="ko-KR" sz="1200" baseline="0" smtClean="0"/>
              <a:t>catastrophic forgetting</a:t>
            </a:r>
            <a:r>
              <a:rPr lang="ko-KR" altLang="en-US" sz="1200" baseline="0" smtClean="0"/>
              <a:t>을 억제하기 위해서 </a:t>
            </a:r>
            <a:r>
              <a:rPr lang="ko-KR" altLang="en-US" sz="1200" smtClean="0"/>
              <a:t>모든 </a:t>
            </a:r>
            <a:r>
              <a:rPr lang="en-US" altLang="ko-KR" sz="1200" smtClean="0"/>
              <a:t>layers</a:t>
            </a:r>
            <a:r>
              <a:rPr lang="ko-KR" altLang="en-US" sz="1200" smtClean="0"/>
              <a:t>를  </a:t>
            </a:r>
            <a:r>
              <a:rPr lang="en-US" altLang="ko-KR" sz="1200" smtClean="0"/>
              <a:t>activate</a:t>
            </a:r>
            <a:r>
              <a:rPr lang="ko-KR" altLang="en-US" sz="1200" smtClean="0"/>
              <a:t>하지 않고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서로다른</a:t>
            </a:r>
            <a:r>
              <a:rPr lang="en-US" altLang="ko-KR" sz="1200" smtClean="0"/>
              <a:t> inputs</a:t>
            </a:r>
            <a:r>
              <a:rPr lang="ko-KR" altLang="en-US" sz="1200" smtClean="0"/>
              <a:t>에 대해서</a:t>
            </a:r>
            <a:r>
              <a:rPr lang="en-US" altLang="ko-KR" sz="1200" smtClean="0"/>
              <a:t> different parts of the model </a:t>
            </a:r>
            <a:r>
              <a:rPr lang="ko-KR" altLang="en-US" sz="1200" smtClean="0"/>
              <a:t>이 </a:t>
            </a:r>
            <a:r>
              <a:rPr lang="en-US" altLang="ko-KR" sz="1200" smtClean="0"/>
              <a:t>activated</a:t>
            </a:r>
            <a:r>
              <a:rPr lang="ko-KR" altLang="en-US" sz="1200" smtClean="0"/>
              <a:t>되는 </a:t>
            </a:r>
            <a:r>
              <a:rPr lang="en-US" altLang="ko-KR" sz="1200" smtClean="0"/>
              <a:t>conditional computation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concept</a:t>
            </a:r>
            <a:r>
              <a:rPr lang="ko-KR" altLang="en-US" sz="1200" smtClean="0"/>
              <a:t>의 확장 가능성도 있을것같다는 생각을 하였습니다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아래는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Scaling Vision with Sparse Mixture of Experts</a:t>
            </a:r>
            <a:r>
              <a:rPr lang="ko-KR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논문에서 제안한 </a:t>
            </a:r>
            <a:r>
              <a:rPr lang="en-US" altLang="ko-KR" sz="1200" smtClean="0"/>
              <a:t>computation concept</a:t>
            </a:r>
            <a:r>
              <a:rPr lang="ko-KR" altLang="en-US" sz="1200" smtClean="0"/>
              <a:t>을 적용한 인코더 블록의 구조를 보여줍니다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개별 클래스 별 혹은 토큰 별로 상이한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 부여 방식을 적용함과 동시에 적절한 토큰의 삭제를 통해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적은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cost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전이 학습에 있어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improvements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가져왔다고 여기에서는 주장합니다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이것으로 발표를 마치겠습니다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감사합니다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Natural vision </a:t>
            </a:r>
            <a:r>
              <a:rPr lang="ko-KR" altLang="en-US" smtClean="0"/>
              <a:t>시스템은 본질적으로 </a:t>
            </a:r>
            <a:r>
              <a:rPr lang="en-US" altLang="ko-KR" smtClean="0"/>
              <a:t>incremental</a:t>
            </a:r>
            <a:r>
              <a:rPr lang="ko-KR" altLang="en-US" smtClean="0"/>
              <a:t>한 방식으로 동작합니다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새로운 정보가 기존의 정보를 유지함과 동시에 지속적으로 통합됩니다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쉬운 예시를 떠올려 보자면 동물원에 간 아이가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새로운 동물을 </a:t>
            </a:r>
            <a:r>
              <a:rPr lang="ko-KR" altLang="en-US" baseline="0" smtClean="0"/>
              <a:t>보았을때를 생각해보시면 될것같습니다</a:t>
            </a:r>
            <a:r>
              <a:rPr lang="en-US" altLang="ko-KR" baseline="0" smtClean="0"/>
              <a:t>.</a:t>
            </a:r>
            <a:endParaRPr lang="en-US" altLang="ko-KR" baseline="0" smtClean="0"/>
          </a:p>
          <a:p>
            <a:r>
              <a:rPr lang="ko-KR" altLang="en-US" baseline="0" smtClean="0"/>
              <a:t>하지만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대부분의 </a:t>
            </a:r>
            <a:r>
              <a:rPr lang="en-US" altLang="ko-KR" baseline="0" smtClean="0"/>
              <a:t>artificial object</a:t>
            </a:r>
            <a:r>
              <a:rPr lang="ko-KR" altLang="en-US" baseline="0" smtClean="0"/>
              <a:t>는 모든 클래스에 대한 정보를 선행적으로 주어져 접근가능하다는 조건하에서 배치 형태로 학습이 됩니다</a:t>
            </a:r>
            <a:r>
              <a:rPr lang="en-US" altLang="ko-KR" baseline="0" smtClean="0"/>
              <a:t>.</a:t>
            </a:r>
            <a:r>
              <a:rPr lang="en-US" altLang="ko-KR" baseline="0"/>
              <a:t> </a:t>
            </a:r>
            <a:endParaRPr lang="en-US" altLang="ko-KR" baseline="0" smtClean="0"/>
          </a:p>
          <a:p>
            <a:r>
              <a:rPr lang="ko-KR" altLang="en-US" baseline="0" smtClean="0"/>
              <a:t>따라서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새로운 클래스에 대한 정보가 생성되었을 때 </a:t>
            </a:r>
            <a:r>
              <a:rPr lang="en-US" altLang="ko-KR" baseline="0" smtClean="0"/>
              <a:t>flexible</a:t>
            </a:r>
            <a:r>
              <a:rPr lang="ko-KR" altLang="en-US" baseline="0" smtClean="0"/>
              <a:t>하게 학습 가능한 </a:t>
            </a:r>
            <a:r>
              <a:rPr lang="en-US" altLang="ko-KR" baseline="0" smtClean="0"/>
              <a:t>class-incremental learning</a:t>
            </a:r>
            <a:r>
              <a:rPr lang="ko-KR" altLang="en-US" baseline="0" smtClean="0"/>
              <a:t>이 필요합니다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다음은 앞서 언급한 </a:t>
            </a:r>
            <a:r>
              <a:rPr lang="en-US" altLang="ko-KR" smtClean="0"/>
              <a:t>class-incremental</a:t>
            </a:r>
            <a:r>
              <a:rPr lang="ko-KR" altLang="en-US" smtClean="0"/>
              <a:t>의 </a:t>
            </a:r>
            <a:r>
              <a:rPr lang="en-US" altLang="ko-KR" smtClean="0"/>
              <a:t>3</a:t>
            </a:r>
            <a:r>
              <a:rPr lang="ko-KR" altLang="en-US" smtClean="0"/>
              <a:t>가지 필요충분조건 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먼저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첫번째 조건으로는 서로다른 클래스가 다른 시간대에 발생하는 데이터 스트림으로 부터 학습가능해야합니다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또한 특정시점에서 현재까지 관찰된 클래스에 대한 분류가 가능해야합니다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마지막으로</a:t>
            </a:r>
            <a:r>
              <a:rPr lang="en-US" altLang="ko-KR" baseline="0" smtClean="0"/>
              <a:t>, computational requirements</a:t>
            </a:r>
            <a:r>
              <a:rPr lang="ko-KR" altLang="en-US" baseline="0" smtClean="0"/>
              <a:t>와 메모리 사용량이 일정한 수준에서 유지되어야 합니다</a:t>
            </a:r>
            <a:r>
              <a:rPr lang="en-US" altLang="ko-KR" baseline="0" smtClean="0"/>
              <a:t>.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대부분의 기존의 연구들은 </a:t>
            </a:r>
            <a:r>
              <a:rPr lang="en-US" altLang="ko-KR" smtClean="0"/>
              <a:t>1</a:t>
            </a:r>
            <a:r>
              <a:rPr lang="ko-KR" altLang="en-US" smtClean="0"/>
              <a:t>번과 </a:t>
            </a:r>
            <a:r>
              <a:rPr lang="en-US" altLang="ko-KR" smtClean="0"/>
              <a:t>2</a:t>
            </a:r>
            <a:r>
              <a:rPr lang="ko-KR" altLang="en-US" smtClean="0"/>
              <a:t>번조건을 동시에 만족 시키지 못하고 학습할 수 있는 클래스에 제한이 있거나 혹은 동시에 모든</a:t>
            </a:r>
            <a:r>
              <a:rPr lang="ko-KR" altLang="en-US" baseline="0" smtClean="0"/>
              <a:t> 학습데이터가 필요로하는</a:t>
            </a:r>
            <a:r>
              <a:rPr lang="ko-KR" altLang="en-US" smtClean="0"/>
              <a:t> 한계를 지녀왔습니다</a:t>
            </a:r>
            <a:r>
              <a:rPr lang="en-US" altLang="ko-KR" smtClean="0"/>
              <a:t>. </a:t>
            </a:r>
            <a:r>
              <a:rPr lang="ko-KR" altLang="en-US" smtClean="0"/>
              <a:t>나이브하게</a:t>
            </a:r>
            <a:r>
              <a:rPr lang="en-US" altLang="ko-KR" smtClean="0"/>
              <a:t>,</a:t>
            </a:r>
            <a:r>
              <a:rPr lang="en-US" altLang="ko-KR" baseline="0" smtClean="0"/>
              <a:t> class-incremental </a:t>
            </a:r>
            <a:r>
              <a:rPr lang="ko-KR" altLang="en-US" baseline="0" smtClean="0"/>
              <a:t>데이터 스트림으로 부터 </a:t>
            </a:r>
            <a:r>
              <a:rPr lang="en-US" altLang="ko-KR" baseline="0" smtClean="0"/>
              <a:t>SGD optimization</a:t>
            </a:r>
            <a:r>
              <a:rPr lang="ko-KR" altLang="en-US" baseline="0" smtClean="0"/>
              <a:t>을 이용해서 </a:t>
            </a:r>
            <a:r>
              <a:rPr lang="en-US" altLang="ko-KR" baseline="0" smtClean="0"/>
              <a:t>classifier</a:t>
            </a:r>
            <a:r>
              <a:rPr lang="ko-KR" altLang="en-US" baseline="0" smtClean="0"/>
              <a:t>를 재학습 시키는 방법을 떠올릴수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하지만 이경우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정확도가 </a:t>
            </a:r>
            <a:r>
              <a:rPr lang="en-US" altLang="ko-KR" baseline="0" smtClean="0"/>
              <a:t>catastrophic forgetting</a:t>
            </a:r>
            <a:r>
              <a:rPr lang="ko-KR" altLang="en-US" baseline="0" smtClean="0"/>
              <a:t>으로 인하여 빠른 속도로 악화하는 양상이 나타납니다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또한 앞선 두가지 조건을 충족하였던 과거 소수의 연구들 또한 고정된 </a:t>
            </a:r>
            <a:r>
              <a:rPr lang="en-US" altLang="ko-KR" baseline="0" smtClean="0"/>
              <a:t>data representation</a:t>
            </a:r>
            <a:r>
              <a:rPr lang="ko-KR" altLang="en-US" baseline="0" smtClean="0"/>
              <a:t>이라는 한계를 지녔습니다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따라서 본 논문에서는 </a:t>
            </a:r>
            <a:r>
              <a:rPr lang="en-US" altLang="ko-KR" baseline="0" smtClean="0"/>
              <a:t>classifier</a:t>
            </a:r>
            <a:r>
              <a:rPr lang="ko-KR" altLang="en-US" baseline="0" smtClean="0"/>
              <a:t>와 동시에 </a:t>
            </a:r>
            <a:r>
              <a:rPr lang="en-US" altLang="ko-KR" baseline="0" smtClean="0"/>
              <a:t>feature representation</a:t>
            </a:r>
            <a:r>
              <a:rPr lang="ko-KR" altLang="en-US" baseline="0" smtClean="0"/>
              <a:t>을 학습할 수 있는 </a:t>
            </a:r>
            <a:r>
              <a:rPr lang="en-US" altLang="ko-KR" baseline="0" smtClean="0"/>
              <a:t>Incremental Classifier and Representation Learning</a:t>
            </a:r>
            <a:r>
              <a:rPr lang="ko-KR" altLang="en-US" baseline="0" smtClean="0"/>
              <a:t>이라는 학습 방법론을 제안합니다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이는 크게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가지 구성요소로 이루어져있습니다</a:t>
            </a:r>
            <a:r>
              <a:rPr lang="en-US" altLang="ko-KR" baseline="0" smtClean="0"/>
              <a:t>.</a:t>
            </a:r>
          </a:p>
          <a:p>
            <a:pPr marL="228600" indent="-228600">
              <a:buAutoNum type="arabicParenR"/>
            </a:pPr>
            <a:r>
              <a:rPr lang="en-US" baseline="0" smtClean="0"/>
              <a:t>Nearest-mean-of-exemplars </a:t>
            </a:r>
            <a:r>
              <a:rPr lang="ko-KR" altLang="en-US" baseline="0" smtClean="0"/>
              <a:t>알고리즘 기반 분류</a:t>
            </a:r>
            <a:endParaRPr lang="en-US" altLang="ko-KR" baseline="0" smtClean="0"/>
          </a:p>
          <a:p>
            <a:pPr marL="228600" indent="-228600">
              <a:buAutoNum type="arabicParenR"/>
            </a:pPr>
            <a:r>
              <a:rPr lang="en-US" baseline="0" smtClean="0"/>
              <a:t>Herding</a:t>
            </a:r>
            <a:r>
              <a:rPr lang="ko-KR" altLang="en-US" baseline="0" smtClean="0"/>
              <a:t>기반 우선순위 </a:t>
            </a:r>
            <a:r>
              <a:rPr lang="en-US" altLang="ko-KR" baseline="0" smtClean="0"/>
              <a:t>exemplar selection</a:t>
            </a:r>
          </a:p>
          <a:p>
            <a:pPr marL="228600" indent="-228600">
              <a:buAutoNum type="arabicParenR"/>
            </a:pPr>
            <a:r>
              <a:rPr lang="ko-KR" altLang="en-US" baseline="0" smtClean="0"/>
              <a:t>지식 증류와 </a:t>
            </a:r>
            <a:r>
              <a:rPr lang="en-US" altLang="ko-KR" baseline="0" smtClean="0"/>
              <a:t>prototype rehearsal</a:t>
            </a:r>
            <a:r>
              <a:rPr lang="ko-KR" altLang="en-US" baseline="0" smtClean="0"/>
              <a:t>을 활용한 </a:t>
            </a:r>
            <a:r>
              <a:rPr lang="en-US" altLang="ko-KR" baseline="0" smtClean="0"/>
              <a:t>representation learning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7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먼저 전체적인 아키텍처와</a:t>
            </a:r>
            <a:r>
              <a:rPr lang="ko-KR" altLang="en-US" baseline="0" smtClean="0"/>
              <a:t> 더불어 학습과 분류를 위한 알고리즘에 대해서 설명드리겠습니다</a:t>
            </a:r>
            <a:r>
              <a:rPr lang="en-US" altLang="ko-KR" baseline="0" smtClean="0"/>
              <a:t>.</a:t>
            </a:r>
            <a:endParaRPr lang="en-US" smtClean="0"/>
          </a:p>
          <a:p>
            <a:r>
              <a:rPr lang="en-US" smtClean="0"/>
              <a:t>Classification</a:t>
            </a:r>
            <a:r>
              <a:rPr lang="ko-KR" altLang="en-US" smtClean="0"/>
              <a:t>을 위해서 해당</a:t>
            </a:r>
            <a:r>
              <a:rPr lang="en-US" altLang="ko-KR" baseline="0" smtClean="0"/>
              <a:t> training strategy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exemplar image</a:t>
            </a:r>
            <a:r>
              <a:rPr lang="ko-KR" altLang="en-US" baseline="0" smtClean="0"/>
              <a:t>들의 집합에 </a:t>
            </a:r>
            <a:r>
              <a:rPr lang="ko-KR" altLang="en-US" baseline="0" smtClean="0"/>
              <a:t>의존합니다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 </a:t>
            </a:r>
            <a:r>
              <a:rPr lang="en-US" altLang="ko-KR" baseline="0" smtClean="0"/>
              <a:t>set</a:t>
            </a:r>
            <a:r>
              <a:rPr lang="ko-KR" altLang="en-US" baseline="0" smtClean="0"/>
              <a:t>은 각각 하나의 클래스에 </a:t>
            </a:r>
            <a:r>
              <a:rPr lang="ko-KR" altLang="en-US" baseline="0" smtClean="0"/>
              <a:t>매칭되게 </a:t>
            </a:r>
            <a:r>
              <a:rPr lang="ko-KR" altLang="en-US" baseline="0" smtClean="0"/>
              <a:t>되고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전체 이미지의 </a:t>
            </a:r>
            <a:r>
              <a:rPr lang="ko-KR" altLang="en-US" baseline="0" smtClean="0"/>
              <a:t>총 개수가 </a:t>
            </a:r>
            <a:r>
              <a:rPr lang="en-US" altLang="ko-KR" baseline="0" smtClean="0"/>
              <a:t>fixed paramete K</a:t>
            </a:r>
            <a:r>
              <a:rPr lang="ko-KR" altLang="en-US" baseline="0" smtClean="0"/>
              <a:t>를 넘지 않도록 제한된다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뒤에 실험에서는 이 </a:t>
            </a:r>
            <a:r>
              <a:rPr lang="ko-KR" altLang="en-US" baseline="0" smtClean="0"/>
              <a:t>파라메터 </a:t>
            </a:r>
            <a:r>
              <a:rPr lang="en-US" altLang="ko-KR" baseline="0" smtClean="0"/>
              <a:t>k</a:t>
            </a:r>
            <a:r>
              <a:rPr lang="ko-KR" altLang="en-US" baseline="0" smtClean="0"/>
              <a:t>를 사이파 </a:t>
            </a:r>
            <a:r>
              <a:rPr lang="en-US" altLang="ko-KR" baseline="0" smtClean="0"/>
              <a:t>100</a:t>
            </a:r>
            <a:r>
              <a:rPr lang="ko-KR" altLang="en-US" baseline="0" smtClean="0"/>
              <a:t> </a:t>
            </a:r>
            <a:r>
              <a:rPr lang="ko-KR" altLang="en-US" baseline="0" smtClean="0"/>
              <a:t>데이터를 사용했을때 </a:t>
            </a:r>
            <a:r>
              <a:rPr lang="en-US" altLang="ko-KR" baseline="0" smtClean="0"/>
              <a:t>2000</a:t>
            </a:r>
            <a:r>
              <a:rPr lang="ko-KR" altLang="en-US" baseline="0" smtClean="0"/>
              <a:t>으로 설정하였습니다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알고리즘 </a:t>
            </a:r>
            <a:r>
              <a:rPr lang="en-US" altLang="ko-KR" baseline="0" smtClean="0"/>
              <a:t>1</a:t>
            </a:r>
            <a:r>
              <a:rPr lang="ko-KR" altLang="en-US" baseline="0" smtClean="0"/>
              <a:t>은 새로운 이미지를 현재까지 관찰된 클래스 중 하나로 식별하는 알고리즘을 보여준다</a:t>
            </a:r>
            <a:r>
              <a:rPr lang="en-US" altLang="ko-KR" baseline="0" smtClean="0"/>
              <a:t>. </a:t>
            </a:r>
          </a:p>
          <a:p>
            <a:r>
              <a:rPr lang="en-US" baseline="0" smtClean="0"/>
              <a:t>Incremental</a:t>
            </a:r>
            <a:r>
              <a:rPr lang="ko-KR" altLang="en-US" baseline="0" smtClean="0"/>
              <a:t>한 학습을 위해서는 새로운 클래스가 </a:t>
            </a:r>
            <a:r>
              <a:rPr lang="en-US" altLang="ko-KR" baseline="0" smtClean="0"/>
              <a:t>avilable</a:t>
            </a:r>
            <a:r>
              <a:rPr lang="ko-KR" altLang="en-US" baseline="0" smtClean="0"/>
              <a:t>할때 알고리즘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를 실행시키게 된다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해당 루틴은 </a:t>
            </a:r>
            <a:r>
              <a:rPr lang="en-US" altLang="ko-KR" baseline="0" smtClean="0"/>
              <a:t>network parameter</a:t>
            </a:r>
            <a:r>
              <a:rPr lang="ko-KR" altLang="en-US" baseline="0" smtClean="0"/>
              <a:t>들과 </a:t>
            </a:r>
            <a:r>
              <a:rPr lang="en-US" altLang="ko-KR" baseline="0" smtClean="0"/>
              <a:t>exemplars</a:t>
            </a:r>
            <a:r>
              <a:rPr lang="ko-KR" altLang="en-US" baseline="0" smtClean="0"/>
              <a:t>를 조정함으로써 새로운 클래스에 대한 학습이 이루어진다</a:t>
            </a:r>
            <a:r>
              <a:rPr lang="en-US" altLang="ko-KR" baseline="0" smtClean="0"/>
              <a:t>.</a:t>
            </a:r>
          </a:p>
          <a:p>
            <a:r>
              <a:rPr lang="en-US" smtClean="0"/>
              <a:t>iCaRL</a:t>
            </a:r>
            <a:r>
              <a:rPr lang="ko-KR" altLang="en-US" smtClean="0"/>
              <a:t>은 </a:t>
            </a:r>
            <a:r>
              <a:rPr lang="en-US" altLang="ko-KR" smtClean="0"/>
              <a:t>CNN</a:t>
            </a:r>
            <a:r>
              <a:rPr lang="ko-KR" altLang="en-US" smtClean="0"/>
              <a:t>구조에 기반하고 있는데</a:t>
            </a:r>
            <a:r>
              <a:rPr lang="en-US" altLang="ko-KR" smtClean="0"/>
              <a:t>, </a:t>
            </a:r>
            <a:r>
              <a:rPr lang="ko-KR" altLang="en-US" smtClean="0"/>
              <a:t>우리는 따라서 </a:t>
            </a:r>
            <a:r>
              <a:rPr lang="en-US" altLang="ko-KR" smtClean="0"/>
              <a:t>network</a:t>
            </a:r>
            <a:r>
              <a:rPr lang="ko-KR" altLang="en-US" smtClean="0"/>
              <a:t>를 </a:t>
            </a:r>
            <a:r>
              <a:rPr lang="en-US" altLang="ko-KR" smtClean="0"/>
              <a:t>trainable feature extractor</a:t>
            </a:r>
            <a:r>
              <a:rPr lang="ko-KR" altLang="en-US" smtClean="0"/>
              <a:t>라고 칭한다</a:t>
            </a:r>
            <a:r>
              <a:rPr lang="en-US" altLang="ko-KR" smtClean="0"/>
              <a:t>.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이때 네트워크상의 파라메타를 세타라고 칭하는데 이는 고정된 개수의 </a:t>
            </a:r>
            <a:r>
              <a:rPr lang="en-US" altLang="ko-KR" baseline="0" smtClean="0"/>
              <a:t>feature extraction</a:t>
            </a:r>
            <a:r>
              <a:rPr lang="ko-KR" altLang="en-US" baseline="0" smtClean="0"/>
              <a:t>부분의 파라메타와 가변적인 </a:t>
            </a:r>
            <a:r>
              <a:rPr lang="en-US" altLang="ko-KR" baseline="0" smtClean="0"/>
              <a:t>weight vector</a:t>
            </a:r>
            <a:r>
              <a:rPr lang="ko-KR" altLang="en-US" baseline="0" smtClean="0"/>
              <a:t>로 이루어 져있다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 </a:t>
            </a:r>
            <a:r>
              <a:rPr lang="en-US" altLang="ko-KR" baseline="0" smtClean="0"/>
              <a:t>weight vector</a:t>
            </a:r>
            <a:r>
              <a:rPr lang="ko-KR" altLang="en-US" baseline="0" smtClean="0"/>
              <a:t>는 클래스 개수에 비례하여 증가한다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여기서 주의 해야할점은 </a:t>
            </a:r>
            <a:r>
              <a:rPr lang="en-US" altLang="ko-KR" baseline="0" smtClean="0"/>
              <a:t>output</a:t>
            </a:r>
            <a:r>
              <a:rPr lang="ko-KR" altLang="en-US" baseline="0" smtClean="0"/>
              <a:t>이 확률로 도출된다고 하더라도</a:t>
            </a:r>
            <a:r>
              <a:rPr lang="en-US" altLang="ko-KR" baseline="0" smtClean="0"/>
              <a:t>, network </a:t>
            </a:r>
            <a:r>
              <a:rPr lang="ko-KR" altLang="en-US" baseline="0" smtClean="0"/>
              <a:t>자체는 </a:t>
            </a:r>
            <a:r>
              <a:rPr lang="en-US" altLang="ko-KR" baseline="0" smtClean="0"/>
              <a:t>classification</a:t>
            </a:r>
            <a:r>
              <a:rPr lang="ko-KR" altLang="en-US" baseline="0" smtClean="0"/>
              <a:t>이 아니라 </a:t>
            </a:r>
            <a:r>
              <a:rPr lang="en-US" altLang="ko-KR" baseline="0" smtClean="0"/>
              <a:t>representation learning </a:t>
            </a:r>
            <a:r>
              <a:rPr lang="ko-KR" altLang="en-US" baseline="0" smtClean="0"/>
              <a:t>과정에서만 사용된다는 것이다</a:t>
            </a:r>
            <a:r>
              <a:rPr lang="en-US" altLang="ko-KR" baseline="0" smtClean="0"/>
              <a:t>. 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Incremental</a:t>
            </a:r>
            <a:r>
              <a:rPr lang="ko-KR" altLang="en-US" smtClean="0"/>
              <a:t>한 </a:t>
            </a:r>
            <a:r>
              <a:rPr lang="en-US" altLang="ko-KR" smtClean="0"/>
              <a:t>classifier</a:t>
            </a:r>
            <a:r>
              <a:rPr lang="ko-KR" altLang="en-US" smtClean="0"/>
              <a:t>를 위해서 본 논문에서는 </a:t>
            </a:r>
            <a:r>
              <a:rPr lang="en-US" altLang="ko-KR" smtClean="0"/>
              <a:t>nearest-mean-of-exemplars</a:t>
            </a:r>
            <a:r>
              <a:rPr lang="ko-KR" altLang="en-US" smtClean="0"/>
              <a:t>라는 알고리즘을 채택합니다</a:t>
            </a:r>
            <a:r>
              <a:rPr lang="en-US" altLang="ko-KR" smtClean="0"/>
              <a:t>. </a:t>
            </a:r>
            <a:r>
              <a:rPr lang="ko-KR" altLang="en-US" smtClean="0"/>
              <a:t>이 알고리즘은 새로운 이미지에 대한 라벨을 생성하기 위해서</a:t>
            </a:r>
            <a:r>
              <a:rPr lang="en-US" altLang="ko-KR" smtClean="0"/>
              <a:t>, </a:t>
            </a:r>
            <a:r>
              <a:rPr lang="ko-KR" altLang="en-US" smtClean="0"/>
              <a:t>각 클래스 별로 해당 클래스에 속한 </a:t>
            </a:r>
            <a:r>
              <a:rPr lang="en-US" altLang="ko-KR" smtClean="0"/>
              <a:t>exemplars</a:t>
            </a:r>
            <a:r>
              <a:rPr lang="ko-KR" altLang="en-US" smtClean="0"/>
              <a:t>들에 대한 </a:t>
            </a:r>
            <a:r>
              <a:rPr lang="en-US" altLang="ko-KR" smtClean="0"/>
              <a:t>feature vector</a:t>
            </a:r>
            <a:r>
              <a:rPr lang="ko-KR" altLang="en-US" smtClean="0"/>
              <a:t>를 평균을 내어 </a:t>
            </a:r>
            <a:r>
              <a:rPr lang="en-US" altLang="ko-KR" smtClean="0"/>
              <a:t>prototype vector</a:t>
            </a:r>
            <a:r>
              <a:rPr lang="ko-KR" altLang="en-US" smtClean="0"/>
              <a:t>를 구합니다</a:t>
            </a:r>
            <a:r>
              <a:rPr lang="en-US" altLang="ko-KR" smtClean="0"/>
              <a:t>. </a:t>
            </a:r>
            <a:r>
              <a:rPr lang="ko-KR" altLang="en-US" smtClean="0"/>
              <a:t>또한</a:t>
            </a:r>
            <a:r>
              <a:rPr lang="en-US" altLang="ko-KR" smtClean="0"/>
              <a:t>, </a:t>
            </a:r>
            <a:r>
              <a:rPr lang="ko-KR" altLang="en-US" smtClean="0"/>
              <a:t>새로 들어온 이미지에 대한 </a:t>
            </a:r>
            <a:r>
              <a:rPr lang="en-US" altLang="ko-KR" smtClean="0"/>
              <a:t>feature vector</a:t>
            </a:r>
            <a:r>
              <a:rPr lang="ko-KR" altLang="en-US" smtClean="0"/>
              <a:t>를 계산하여 둘사이 거리의 차이를 비교하고 가장 가까운 </a:t>
            </a:r>
            <a:r>
              <a:rPr lang="en-US" altLang="ko-KR" smtClean="0"/>
              <a:t>class</a:t>
            </a:r>
            <a:r>
              <a:rPr lang="ko-KR" altLang="en-US" smtClean="0"/>
              <a:t>에 </a:t>
            </a:r>
            <a:r>
              <a:rPr lang="en-US" altLang="ko-KR" smtClean="0"/>
              <a:t>assign</a:t>
            </a:r>
            <a:r>
              <a:rPr lang="ko-KR" altLang="en-US" smtClean="0"/>
              <a:t>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기존의 </a:t>
            </a:r>
            <a:r>
              <a:rPr lang="en-US" altLang="ko-KR" smtClean="0"/>
              <a:t>multi-class-classification </a:t>
            </a:r>
            <a:r>
              <a:rPr lang="ko-KR" altLang="en-US" smtClean="0"/>
              <a:t>학습</a:t>
            </a:r>
            <a:r>
              <a:rPr lang="ko-KR" altLang="en-US" baseline="0" smtClean="0"/>
              <a:t> 전략을 </a:t>
            </a:r>
            <a:r>
              <a:rPr lang="en-US" altLang="ko-KR" baseline="0" smtClean="0"/>
              <a:t>incremental</a:t>
            </a:r>
            <a:r>
              <a:rPr lang="ko-KR" altLang="en-US" baseline="0" smtClean="0"/>
              <a:t>하게 구현하였을때</a:t>
            </a:r>
            <a:r>
              <a:rPr lang="en-US" altLang="ko-KR" baseline="0" smtClean="0"/>
              <a:t>, weight vector</a:t>
            </a:r>
            <a:r>
              <a:rPr lang="ko-KR" altLang="en-US" baseline="0" smtClean="0"/>
              <a:t>값이 </a:t>
            </a:r>
            <a:r>
              <a:rPr lang="en-US" altLang="ko-KR" baseline="0" smtClean="0"/>
              <a:t>feature extraction routine</a:t>
            </a:r>
            <a:r>
              <a:rPr lang="ko-KR" altLang="en-US" baseline="0" smtClean="0"/>
              <a:t>과 분리되는 문제가 있습니다</a:t>
            </a:r>
            <a:r>
              <a:rPr lang="en-US" altLang="ko-KR" baseline="0" smtClean="0"/>
              <a:t>. Feature extraction routine</a:t>
            </a:r>
            <a:r>
              <a:rPr lang="ko-KR" altLang="en-US" baseline="0" smtClean="0"/>
              <a:t>이 변화할때 마다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모든 </a:t>
            </a:r>
            <a:r>
              <a:rPr lang="en-US" altLang="ko-KR" baseline="0" smtClean="0"/>
              <a:t>weight </a:t>
            </a:r>
            <a:r>
              <a:rPr lang="ko-KR" altLang="en-US" baseline="0" smtClean="0"/>
              <a:t>값들이 </a:t>
            </a:r>
            <a:r>
              <a:rPr lang="en-US" altLang="ko-KR" baseline="0" smtClean="0"/>
              <a:t>uppdated</a:t>
            </a:r>
            <a:r>
              <a:rPr lang="ko-KR" altLang="en-US" baseline="0" smtClean="0"/>
              <a:t>되어야 하기 때문입니다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그렇지 않으면 </a:t>
            </a:r>
            <a:r>
              <a:rPr lang="en-US" altLang="ko-KR" baseline="0" smtClean="0"/>
              <a:t>catastrophic forgetting</a:t>
            </a:r>
            <a:r>
              <a:rPr lang="ko-KR" altLang="en-US" baseline="0" smtClean="0"/>
              <a:t>이 발생하게 되는것입니다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반대로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이 알고리즘은 </a:t>
            </a:r>
            <a:r>
              <a:rPr lang="en-US" altLang="ko-KR" baseline="0" smtClean="0"/>
              <a:t>weight vector</a:t>
            </a:r>
            <a:r>
              <a:rPr lang="ko-KR" altLang="en-US" baseline="0" smtClean="0"/>
              <a:t>를 분리하지 않고 </a:t>
            </a:r>
            <a:r>
              <a:rPr lang="en-US" altLang="ko-KR" baseline="0" smtClean="0"/>
              <a:t>feature representation</a:t>
            </a:r>
            <a:r>
              <a:rPr lang="ko-KR" altLang="en-US" baseline="0" smtClean="0"/>
              <a:t>이 변화할때마다 </a:t>
            </a:r>
            <a:r>
              <a:rPr lang="en-US" altLang="ko-KR" baseline="0" smtClean="0"/>
              <a:t>average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vector</a:t>
            </a:r>
            <a:r>
              <a:rPr lang="ko-KR" altLang="en-US" baseline="0" smtClean="0"/>
              <a:t>인 </a:t>
            </a:r>
            <a:r>
              <a:rPr lang="en-US" altLang="ko-KR" baseline="0" smtClean="0"/>
              <a:t>class-prototypes</a:t>
            </a:r>
            <a:r>
              <a:rPr lang="ko-KR" altLang="en-US" baseline="0" smtClean="0"/>
              <a:t>는 자동적으로 변화하여 </a:t>
            </a:r>
            <a:r>
              <a:rPr lang="en-US" altLang="ko-KR" baseline="0" smtClean="0"/>
              <a:t>classifier</a:t>
            </a:r>
            <a:r>
              <a:rPr lang="ko-KR" altLang="en-US" baseline="0" smtClean="0"/>
              <a:t>를 </a:t>
            </a:r>
            <a:r>
              <a:rPr lang="en-US" altLang="ko-KR" baseline="0" smtClean="0"/>
              <a:t>robutst</a:t>
            </a:r>
            <a:r>
              <a:rPr lang="ko-KR" altLang="en-US" baseline="0" smtClean="0"/>
              <a:t>하게 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여기서 부연 설명을 하자면</a:t>
            </a:r>
            <a:r>
              <a:rPr lang="en-US" altLang="ko-KR" baseline="0" smtClean="0"/>
              <a:t>, prototype vector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normalized </a:t>
            </a:r>
            <a:r>
              <a:rPr lang="ko-KR" altLang="en-US" baseline="0" smtClean="0"/>
              <a:t>된 </a:t>
            </a:r>
            <a:r>
              <a:rPr lang="en-US" altLang="ko-KR" baseline="0" smtClean="0"/>
              <a:t>feature vector</a:t>
            </a:r>
            <a:r>
              <a:rPr lang="ko-KR" altLang="en-US" baseline="0" smtClean="0"/>
              <a:t>로써 해당 </a:t>
            </a:r>
            <a:r>
              <a:rPr lang="en-US" altLang="ko-KR" baseline="0" smtClean="0"/>
              <a:t>exemplar set</a:t>
            </a:r>
            <a:r>
              <a:rPr lang="ko-KR" altLang="en-US" baseline="0" smtClean="0"/>
              <a:t>들에 포함된 </a:t>
            </a:r>
            <a:r>
              <a:rPr lang="en-US" altLang="ko-KR" baseline="0" smtClean="0"/>
              <a:t>samples</a:t>
            </a:r>
            <a:r>
              <a:rPr lang="ko-KR" altLang="en-US" baseline="0" smtClean="0"/>
              <a:t>들의 </a:t>
            </a:r>
            <a:r>
              <a:rPr lang="en-US" altLang="ko-KR" baseline="0" smtClean="0"/>
              <a:t>feature vector</a:t>
            </a:r>
            <a:r>
              <a:rPr lang="ko-KR" altLang="en-US" baseline="0" smtClean="0"/>
              <a:t>의 평균인데요</a:t>
            </a:r>
            <a:r>
              <a:rPr lang="en-US" altLang="ko-KR" baseline="0" smtClean="0"/>
              <a:t>, incremental</a:t>
            </a:r>
            <a:r>
              <a:rPr lang="ko-KR" altLang="en-US" baseline="0" smtClean="0"/>
              <a:t>한 동작 방식에서는 모든 데이터를 저장하고 </a:t>
            </a:r>
            <a:r>
              <a:rPr lang="en-US" altLang="ko-KR" baseline="0" smtClean="0"/>
              <a:t>representation</a:t>
            </a:r>
            <a:r>
              <a:rPr lang="ko-KR" altLang="en-US" baseline="0" smtClean="0"/>
              <a:t>이 변화할때마다 업데이트하는 것은 불가능 하므로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선정된 </a:t>
            </a:r>
            <a:r>
              <a:rPr lang="en-US" altLang="ko-KR" baseline="0" smtClean="0"/>
              <a:t>exemplar set</a:t>
            </a:r>
            <a:r>
              <a:rPr lang="ko-KR" altLang="en-US" baseline="0" smtClean="0"/>
              <a:t>의 평균 벡터를 활용하여 근사치를 활용하는 것 입니다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새로운 클래스가 들어왔을 때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, feature extraction routine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의 업데이트와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 exemplar set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의 업데이트가 이루어집니다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먼저 전자에 대해서 설명하겠습니다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en-US" altLang="ko-KR" smtClean="0"/>
          </a:p>
          <a:p>
            <a:r>
              <a:rPr lang="ko-KR" altLang="en-US" smtClean="0"/>
              <a:t>오른쪽 알고리즘 </a:t>
            </a:r>
            <a:r>
              <a:rPr lang="en-US" altLang="ko-KR" smtClean="0"/>
              <a:t>3</a:t>
            </a:r>
            <a:r>
              <a:rPr lang="ko-KR" altLang="en-US" smtClean="0"/>
              <a:t>번은 </a:t>
            </a:r>
            <a:r>
              <a:rPr lang="en-US" altLang="ko-KR" smtClean="0"/>
              <a:t>incremental</a:t>
            </a:r>
            <a:r>
              <a:rPr lang="ko-KR" altLang="en-US" smtClean="0"/>
              <a:t>하게 </a:t>
            </a:r>
            <a:r>
              <a:rPr lang="en-US" altLang="ko-KR" smtClean="0"/>
              <a:t>feature representation</a:t>
            </a:r>
            <a:r>
              <a:rPr lang="ko-KR" altLang="en-US" smtClean="0"/>
              <a:t>을 </a:t>
            </a:r>
            <a:r>
              <a:rPr lang="en-US" altLang="ko-KR" smtClean="0"/>
              <a:t>improve</a:t>
            </a:r>
            <a:r>
              <a:rPr lang="ko-KR" altLang="en-US" smtClean="0"/>
              <a:t>하는 과정을 나타냅니다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먼저 현재 </a:t>
            </a:r>
            <a:r>
              <a:rPr lang="en-US" altLang="ko-KR" smtClean="0"/>
              <a:t>available</a:t>
            </a:r>
            <a:r>
              <a:rPr lang="ko-KR" altLang="en-US" smtClean="0"/>
              <a:t>한 </a:t>
            </a:r>
            <a:r>
              <a:rPr lang="en-US" altLang="ko-KR" smtClean="0"/>
              <a:t>examples</a:t>
            </a:r>
            <a:r>
              <a:rPr lang="ko-KR" altLang="en-US" smtClean="0"/>
              <a:t>과 저장된 </a:t>
            </a:r>
            <a:r>
              <a:rPr lang="en-US" altLang="ko-KR" smtClean="0"/>
              <a:t>exemplars</a:t>
            </a:r>
            <a:r>
              <a:rPr lang="ko-KR" altLang="en-US" smtClean="0"/>
              <a:t>를 이용하여 </a:t>
            </a:r>
            <a:r>
              <a:rPr lang="en-US" altLang="ko-KR" smtClean="0"/>
              <a:t>Augmented training set</a:t>
            </a:r>
            <a:r>
              <a:rPr lang="ko-KR" altLang="en-US" smtClean="0"/>
              <a:t>을 생성합니다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다음 이를 이용해</a:t>
            </a:r>
            <a:r>
              <a:rPr lang="en-US" altLang="ko-KR" smtClean="0"/>
              <a:t>, current network</a:t>
            </a:r>
            <a:r>
              <a:rPr lang="ko-KR" altLang="en-US" smtClean="0"/>
              <a:t>를 통해 도출된 </a:t>
            </a:r>
            <a:r>
              <a:rPr lang="en-US" altLang="ko-KR" smtClean="0"/>
              <a:t>output</a:t>
            </a:r>
            <a:r>
              <a:rPr lang="ko-KR" altLang="en-US" smtClean="0"/>
              <a:t>을 저장한다</a:t>
            </a:r>
            <a:r>
              <a:rPr lang="en-US" altLang="ko-KR" smtClean="0"/>
              <a:t>. </a:t>
            </a:r>
            <a:r>
              <a:rPr lang="ko-KR" altLang="en-US" smtClean="0"/>
              <a:t>이때는 네트워크가 학습되기 이전이므로 새로운 클래스는 대상이 되지않는다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마지막으로</a:t>
            </a:r>
            <a:r>
              <a:rPr lang="en-US" altLang="ko-KR" smtClean="0"/>
              <a:t>, </a:t>
            </a:r>
            <a:r>
              <a:rPr lang="ko-KR" altLang="en-US" smtClean="0"/>
              <a:t>네트워크 파라메터 들이 업데이트 되는 식으로 동작한다</a:t>
            </a:r>
            <a:r>
              <a:rPr lang="en-US" altLang="ko-KR" smtClean="0"/>
              <a:t>. </a:t>
            </a:r>
            <a:r>
              <a:rPr lang="ko-KR" altLang="en-US" smtClean="0"/>
              <a:t>이때 </a:t>
            </a:r>
            <a:r>
              <a:rPr lang="en-US" altLang="ko-KR" smtClean="0"/>
              <a:t>loss function</a:t>
            </a:r>
            <a:r>
              <a:rPr lang="ko-KR" altLang="en-US" smtClean="0"/>
              <a:t>은 두가지 목적을 달성하는 쪽으로 </a:t>
            </a:r>
            <a:r>
              <a:rPr lang="en-US" altLang="ko-KR" smtClean="0"/>
              <a:t>optimization</a:t>
            </a:r>
            <a:r>
              <a:rPr lang="ko-KR" altLang="en-US" smtClean="0"/>
              <a:t> 되는데</a:t>
            </a:r>
            <a:endParaRPr lang="en-US" altLang="ko-KR" smtClean="0"/>
          </a:p>
          <a:p>
            <a:r>
              <a:rPr lang="ko-KR" altLang="en-US" smtClean="0"/>
              <a:t>첫째</a:t>
            </a:r>
            <a:r>
              <a:rPr lang="en-US" altLang="ko-KR" smtClean="0"/>
              <a:t>, </a:t>
            </a:r>
            <a:r>
              <a:rPr lang="ko-KR" altLang="en-US" smtClean="0"/>
              <a:t>새로운 클래스에 대한 </a:t>
            </a:r>
            <a:r>
              <a:rPr lang="en-US" altLang="ko-KR" smtClean="0"/>
              <a:t>classification loss</a:t>
            </a:r>
            <a:r>
              <a:rPr lang="ko-KR" altLang="en-US" smtClean="0"/>
              <a:t>의 최소화와 </a:t>
            </a:r>
            <a:r>
              <a:rPr lang="en-US" altLang="ko-KR" smtClean="0"/>
              <a:t>2</a:t>
            </a:r>
            <a:r>
              <a:rPr lang="ko-KR" altLang="en-US" smtClean="0"/>
              <a:t>번째 단계에서 생성한 기존</a:t>
            </a:r>
            <a:r>
              <a:rPr lang="en-US" altLang="ko-KR" smtClean="0"/>
              <a:t> classes</a:t>
            </a:r>
            <a:r>
              <a:rPr lang="ko-KR" altLang="en-US" smtClean="0"/>
              <a:t>에 대한 </a:t>
            </a:r>
            <a:r>
              <a:rPr lang="en-US" altLang="ko-KR" smtClean="0"/>
              <a:t>score</a:t>
            </a:r>
            <a:r>
              <a:rPr lang="ko-KR" altLang="en-US" smtClean="0"/>
              <a:t>를 재현하기 위한 </a:t>
            </a:r>
            <a:r>
              <a:rPr lang="en-US" altLang="ko-KR" smtClean="0"/>
              <a:t>distillation loss </a:t>
            </a:r>
            <a:r>
              <a:rPr lang="ko-KR" altLang="en-US" smtClean="0"/>
              <a:t>두가지 이다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결국</a:t>
            </a:r>
            <a:r>
              <a:rPr lang="en-US" altLang="ko-KR" smtClean="0"/>
              <a:t>, </a:t>
            </a:r>
            <a:r>
              <a:rPr lang="ko-KR" altLang="en-US" smtClean="0"/>
              <a:t>기존의 </a:t>
            </a:r>
            <a:r>
              <a:rPr lang="en-US" altLang="ko-KR" smtClean="0"/>
              <a:t>fine-tuning</a:t>
            </a:r>
            <a:r>
              <a:rPr lang="ko-KR" altLang="en-US" smtClean="0"/>
              <a:t>기법과 비교하였을때 </a:t>
            </a:r>
            <a:r>
              <a:rPr lang="en-US" altLang="ko-KR" smtClean="0"/>
              <a:t>catastrophic</a:t>
            </a:r>
            <a:r>
              <a:rPr lang="en-US" altLang="ko-KR" baseline="0" smtClean="0"/>
              <a:t> forgetting</a:t>
            </a:r>
            <a:r>
              <a:rPr lang="ko-KR" altLang="en-US" baseline="0" smtClean="0"/>
              <a:t>의 완화를 위한 두가지 변화를 확인할 수 있습니다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먼저</a:t>
            </a:r>
            <a:r>
              <a:rPr lang="en-US" altLang="ko-KR" baseline="0" smtClean="0"/>
              <a:t>, training set</a:t>
            </a:r>
            <a:r>
              <a:rPr lang="ko-KR" altLang="en-US" baseline="0" smtClean="0"/>
              <a:t>이 새로운 </a:t>
            </a:r>
            <a:r>
              <a:rPr lang="en-US" altLang="ko-KR" baseline="0" smtClean="0"/>
              <a:t>training examples </a:t>
            </a:r>
            <a:r>
              <a:rPr lang="ko-KR" altLang="en-US" baseline="0" smtClean="0"/>
              <a:t>뿐만 아니라 </a:t>
            </a:r>
            <a:r>
              <a:rPr lang="en-US" altLang="ko-KR" baseline="0" smtClean="0"/>
              <a:t>stored</a:t>
            </a:r>
            <a:r>
              <a:rPr lang="ko-KR" altLang="en-US" baseline="0" smtClean="0"/>
              <a:t>된 </a:t>
            </a:r>
            <a:r>
              <a:rPr lang="en-US" altLang="ko-KR" baseline="0" smtClean="0"/>
              <a:t>exemplars</a:t>
            </a:r>
            <a:r>
              <a:rPr lang="ko-KR" altLang="en-US" baseline="0" smtClean="0"/>
              <a:t>으로 구성되어 있다는 점 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즉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과거 이전 클래스에 대한 정보도 학습데이터에 포함이 되어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이때 과거의 데이터는 </a:t>
            </a:r>
            <a:r>
              <a:rPr lang="en-US" altLang="ko-KR" baseline="0" smtClean="0"/>
              <a:t>feature representation</a:t>
            </a:r>
            <a:r>
              <a:rPr lang="ko-KR" altLang="en-US" baseline="0" smtClean="0"/>
              <a:t>형태가 아니라 이미지의 형태로 저장되어있어야합니다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두번째로는 </a:t>
            </a:r>
            <a:r>
              <a:rPr lang="en-US" altLang="ko-KR" baseline="0" smtClean="0"/>
              <a:t>loss function </a:t>
            </a:r>
            <a:r>
              <a:rPr lang="ko-KR" altLang="en-US" baseline="0" smtClean="0"/>
              <a:t>또한 </a:t>
            </a:r>
            <a:r>
              <a:rPr lang="en-US" altLang="ko-KR" baseline="0" smtClean="0"/>
              <a:t>augmented</a:t>
            </a:r>
            <a:r>
              <a:rPr lang="ko-KR" altLang="en-US" baseline="0" smtClean="0"/>
              <a:t>되어 있다는 점입니다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새로운 데이터에 대한 </a:t>
            </a:r>
            <a:r>
              <a:rPr lang="en-US" altLang="ko-KR" baseline="0" smtClean="0"/>
              <a:t>representation</a:t>
            </a:r>
            <a:r>
              <a:rPr lang="ko-KR" altLang="en-US" baseline="0" smtClean="0"/>
              <a:t>을 잘 학습하기 위한 </a:t>
            </a:r>
            <a:r>
              <a:rPr lang="en-US" altLang="ko-KR" baseline="0" smtClean="0"/>
              <a:t>standard classification loss</a:t>
            </a:r>
            <a:r>
              <a:rPr lang="ko-KR" altLang="en-US" baseline="0" smtClean="0"/>
              <a:t>와 더불어 </a:t>
            </a:r>
            <a:r>
              <a:rPr lang="en-US" altLang="ko-KR" baseline="0" smtClean="0"/>
              <a:t>distillation loss</a:t>
            </a:r>
            <a:r>
              <a:rPr lang="ko-KR" altLang="en-US" baseline="0" smtClean="0"/>
              <a:t>를 포함함으로써 과거 학습된 분류 정보를 새로운 학습 과정중 잃지않도록 구성한것입니다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7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새로운 클래스가 들어왔을 때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, exemplar set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의  조정또한 앞서 설명하였다시피 이루어집니다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 모든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클래스는 동일한 개수의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exemplar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들로 제한되고 유지됩니다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r>
              <a:rPr lang="ko-KR" altLang="en-US" smtClean="0"/>
              <a:t>이러한 </a:t>
            </a:r>
            <a:r>
              <a:rPr lang="en-US" smtClean="0"/>
              <a:t>Exemplar</a:t>
            </a:r>
            <a:r>
              <a:rPr lang="en-US" baseline="0" smtClean="0"/>
              <a:t> management</a:t>
            </a:r>
            <a:r>
              <a:rPr lang="ko-KR" altLang="en-US" baseline="0" smtClean="0"/>
              <a:t>를 위해서 두가지 루틴이 실행되는데요</a:t>
            </a:r>
            <a:r>
              <a:rPr lang="en-US" altLang="ko-KR" baseline="0" smtClean="0"/>
              <a:t>,  </a:t>
            </a:r>
            <a:r>
              <a:rPr lang="ko-KR" altLang="en-US" baseline="0" smtClean="0"/>
              <a:t>새로운 클래스에 대한 </a:t>
            </a:r>
            <a:r>
              <a:rPr lang="en-US" altLang="ko-KR" baseline="0" smtClean="0"/>
              <a:t>examplar </a:t>
            </a:r>
            <a:r>
              <a:rPr lang="ko-KR" altLang="en-US" baseline="0" smtClean="0"/>
              <a:t>선정과 기존 클래스 </a:t>
            </a:r>
            <a:r>
              <a:rPr lang="en-US" altLang="ko-KR" baseline="0" smtClean="0"/>
              <a:t>exemplar set </a:t>
            </a:r>
            <a:r>
              <a:rPr lang="ko-KR" altLang="en-US" baseline="0" smtClean="0"/>
              <a:t>사이즈 축소 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알고리즘 </a:t>
            </a:r>
            <a:r>
              <a:rPr lang="en-US" altLang="ko-KR" baseline="0" smtClean="0"/>
              <a:t>4</a:t>
            </a:r>
            <a:r>
              <a:rPr lang="ko-KR" altLang="en-US" baseline="0" smtClean="0"/>
              <a:t>는 먼저 첫번째 </a:t>
            </a:r>
            <a:r>
              <a:rPr lang="en-US" altLang="ko-KR" baseline="0" smtClean="0"/>
              <a:t>exemplar selection step</a:t>
            </a:r>
            <a:r>
              <a:rPr lang="ko-KR" altLang="en-US" baseline="0" smtClean="0"/>
              <a:t>을 나타냅니다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새로운 클래스에 목표로하는 </a:t>
            </a:r>
            <a:r>
              <a:rPr lang="en-US" altLang="ko-KR" baseline="0" smtClean="0"/>
              <a:t>m</a:t>
            </a:r>
            <a:r>
              <a:rPr lang="ko-KR" altLang="en-US" baseline="0" smtClean="0"/>
              <a:t>개의 </a:t>
            </a:r>
            <a:r>
              <a:rPr lang="en-US" altLang="ko-KR" baseline="0" smtClean="0"/>
              <a:t>exemplar</a:t>
            </a:r>
            <a:r>
              <a:rPr lang="ko-KR" altLang="en-US" baseline="0" smtClean="0"/>
              <a:t>의 개수가 주어졌을때</a:t>
            </a:r>
            <a:r>
              <a:rPr lang="en-US" altLang="ko-KR" baseline="0" smtClean="0"/>
              <a:t>, iterative</a:t>
            </a:r>
            <a:r>
              <a:rPr lang="ko-KR" altLang="en-US" baseline="0" smtClean="0"/>
              <a:t>하게 </a:t>
            </a:r>
            <a:r>
              <a:rPr lang="en-US" altLang="ko-KR" baseline="0" smtClean="0"/>
              <a:t>train set </a:t>
            </a:r>
            <a:r>
              <a:rPr lang="ko-KR" altLang="en-US" baseline="0" smtClean="0"/>
              <a:t>이미지를 </a:t>
            </a:r>
            <a:r>
              <a:rPr lang="en-US" altLang="ko-KR" baseline="0" smtClean="0"/>
              <a:t>m</a:t>
            </a:r>
            <a:r>
              <a:rPr lang="ko-KR" altLang="en-US" baseline="0" smtClean="0"/>
              <a:t>개를 만족할때 까지 </a:t>
            </a:r>
            <a:r>
              <a:rPr lang="en-US" altLang="ko-KR" baseline="0" smtClean="0"/>
              <a:t>exemplar set</a:t>
            </a:r>
            <a:r>
              <a:rPr lang="ko-KR" altLang="en-US" baseline="0" smtClean="0"/>
              <a:t>에 추가 되게 됩니다</a:t>
            </a:r>
            <a:r>
              <a:rPr lang="en-US" altLang="ko-KR" baseline="0" smtClean="0"/>
              <a:t> . </a:t>
            </a:r>
            <a:r>
              <a:rPr lang="ko-KR" altLang="en-US" baseline="0" smtClean="0"/>
              <a:t>이때 추가되게 되는 </a:t>
            </a:r>
            <a:r>
              <a:rPr lang="en-US" altLang="ko-KR" baseline="0" smtClean="0"/>
              <a:t>exemplar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exemplar</a:t>
            </a:r>
            <a:r>
              <a:rPr lang="ko-KR" altLang="en-US" baseline="0" smtClean="0"/>
              <a:t>들의 </a:t>
            </a:r>
            <a:r>
              <a:rPr lang="en-US" altLang="ko-KR" baseline="0" smtClean="0"/>
              <a:t>average feature vector</a:t>
            </a:r>
            <a:r>
              <a:rPr lang="ko-KR" altLang="en-US" baseline="0" smtClean="0"/>
              <a:t>가 전체 학습데이터들에 대한 </a:t>
            </a:r>
            <a:r>
              <a:rPr lang="en-US" altLang="ko-KR" baseline="0" smtClean="0"/>
              <a:t>average feature vector</a:t>
            </a:r>
            <a:r>
              <a:rPr lang="ko-KR" altLang="en-US" baseline="0" smtClean="0"/>
              <a:t>와 가장 근사하게 만들어주는 이미지로 선정되게 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따라서 </a:t>
            </a:r>
            <a:r>
              <a:rPr lang="en-US" altLang="ko-KR" baseline="0" smtClean="0"/>
              <a:t>exemplar set</a:t>
            </a:r>
            <a:r>
              <a:rPr lang="ko-KR" altLang="en-US" baseline="0" smtClean="0"/>
              <a:t>은 매우 </a:t>
            </a:r>
            <a:r>
              <a:rPr lang="en-US" altLang="ko-KR" baseline="0" smtClean="0"/>
              <a:t>prioitized</a:t>
            </a:r>
            <a:r>
              <a:rPr lang="ko-KR" altLang="en-US" baseline="0" smtClean="0"/>
              <a:t>된 리스트라고 말할 수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두번째 기존 클래스 </a:t>
            </a:r>
            <a:r>
              <a:rPr lang="en-US" altLang="ko-KR" baseline="0" smtClean="0"/>
              <a:t>exemplar set</a:t>
            </a:r>
            <a:r>
              <a:rPr lang="ko-KR" altLang="en-US" baseline="0" smtClean="0"/>
              <a:t>의 사이즈 축소에 대한 알고리즘은 </a:t>
            </a:r>
            <a:r>
              <a:rPr lang="en-US" altLang="ko-KR" baseline="0" smtClean="0"/>
              <a:t>5</a:t>
            </a:r>
            <a:r>
              <a:rPr lang="ko-KR" altLang="en-US" baseline="0" smtClean="0"/>
              <a:t>번 알고리즘 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보시다시피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중요한 순서대로 정렬된 </a:t>
            </a:r>
            <a:r>
              <a:rPr lang="en-US" altLang="ko-KR" baseline="0" smtClean="0"/>
              <a:t>exemplar set</a:t>
            </a:r>
            <a:r>
              <a:rPr lang="ko-KR" altLang="en-US" baseline="0" smtClean="0"/>
              <a:t>에서</a:t>
            </a:r>
            <a:r>
              <a:rPr lang="en-US" altLang="ko-KR" baseline="0" smtClean="0"/>
              <a:t> m+1</a:t>
            </a:r>
            <a:r>
              <a:rPr lang="ko-KR" altLang="en-US" baseline="0" smtClean="0"/>
              <a:t>이상의 인덱스를 가지는 </a:t>
            </a:r>
            <a:r>
              <a:rPr lang="en-US" altLang="ko-KR" baseline="0" smtClean="0"/>
              <a:t>example</a:t>
            </a:r>
            <a:r>
              <a:rPr lang="ko-KR" altLang="en-US" baseline="0" smtClean="0"/>
              <a:t>들을 제거하는 것입니다</a:t>
            </a:r>
            <a:r>
              <a:rPr lang="en-US" altLang="ko-KR" baseline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smtClean="0"/>
              <a:t>즉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앞서 </a:t>
            </a:r>
            <a:r>
              <a:rPr lang="en-US" altLang="ko-KR" baseline="0" smtClean="0"/>
              <a:t>herding</a:t>
            </a:r>
            <a:r>
              <a:rPr lang="ko-KR" altLang="en-US" baseline="0" smtClean="0"/>
              <a:t>이라고 소개한 </a:t>
            </a:r>
            <a:r>
              <a:rPr lang="en-US" altLang="ko-KR" baseline="0" smtClean="0"/>
              <a:t>distribution</a:t>
            </a:r>
            <a:r>
              <a:rPr lang="ko-KR" altLang="en-US" baseline="0" smtClean="0"/>
              <a:t>으로 부터 </a:t>
            </a:r>
            <a:r>
              <a:rPr lang="en-US" altLang="ko-KR" baseline="0" smtClean="0"/>
              <a:t>prioritiezed construction</a:t>
            </a:r>
            <a:r>
              <a:rPr lang="ko-KR" altLang="en-US" baseline="0" smtClean="0"/>
              <a:t>을 구성하는 방법을 채택하여 적은 샘플들을 가지고 </a:t>
            </a:r>
            <a:r>
              <a:rPr lang="en-US" altLang="ko-KR" baseline="0" smtClean="0"/>
              <a:t>mean vector</a:t>
            </a:r>
            <a:r>
              <a:rPr lang="ko-KR" altLang="en-US" baseline="0" smtClean="0"/>
              <a:t>에 대한 좋은 </a:t>
            </a:r>
            <a:r>
              <a:rPr lang="en-US" altLang="ko-KR" baseline="0" smtClean="0"/>
              <a:t>approximation</a:t>
            </a:r>
            <a:r>
              <a:rPr lang="ko-KR" altLang="en-US" baseline="0" smtClean="0"/>
              <a:t>을 얻을 수 있습니다</a:t>
            </a:r>
            <a:r>
              <a:rPr lang="en-US" altLang="ko-KR" baseline="0" smtClean="0"/>
              <a:t>.</a:t>
            </a:r>
            <a:endParaRPr lang="en-US" smtClean="0"/>
          </a:p>
          <a:p>
            <a:endParaRPr lang="en-US" altLang="ko-KR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현재까지 </a:t>
            </a:r>
            <a:r>
              <a:rPr lang="en-US" altLang="ko-KR" smtClean="0"/>
              <a:t>class-incremental</a:t>
            </a:r>
            <a:r>
              <a:rPr lang="en-US" altLang="ko-KR" baseline="0" smtClean="0"/>
              <a:t> learning</a:t>
            </a:r>
            <a:r>
              <a:rPr lang="ko-KR" altLang="en-US" baseline="0" smtClean="0"/>
              <a:t>기법에 대한 </a:t>
            </a:r>
            <a:r>
              <a:rPr lang="en-US" altLang="ko-KR" baseline="0" smtClean="0"/>
              <a:t>benchmark protocol</a:t>
            </a:r>
            <a:r>
              <a:rPr lang="ko-KR" altLang="en-US" baseline="0" smtClean="0"/>
              <a:t>에 대한 합의가 존재하지 않았습니다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따라서 본 논문에서는 </a:t>
            </a:r>
            <a:r>
              <a:rPr lang="en-US" altLang="ko-KR" baseline="0" smtClean="0"/>
              <a:t>evaluation procedure</a:t>
            </a:r>
            <a:r>
              <a:rPr lang="ko-KR" altLang="en-US" baseline="0" smtClean="0"/>
              <a:t>를 제안합니다</a:t>
            </a:r>
            <a:r>
              <a:rPr lang="en-US" altLang="ko-KR" baseline="0" smtClean="0"/>
              <a:t>.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baseline="0" smtClean="0"/>
              <a:t>각각의 배치별로 학습이 끝난후 생성된 </a:t>
            </a:r>
            <a:r>
              <a:rPr lang="en-US" altLang="ko-KR" baseline="0" smtClean="0"/>
              <a:t>classifier</a:t>
            </a:r>
            <a:r>
              <a:rPr lang="ko-KR" altLang="en-US" baseline="0" smtClean="0"/>
              <a:t>는 현재까지 학습된 데이터만 포함하는 </a:t>
            </a:r>
            <a:r>
              <a:rPr lang="en-US" altLang="ko-KR" baseline="0" smtClean="0"/>
              <a:t>test part data</a:t>
            </a:r>
            <a:r>
              <a:rPr lang="ko-KR" altLang="en-US" baseline="0" smtClean="0"/>
              <a:t>에 의해서 평가됩니다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동일한 테스트 데이터가 한번 이상 사용된다고 하더라도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알고리즘에 테스트 데이터는</a:t>
            </a:r>
            <a:endParaRPr lang="en-US" altLang="ko-KR" baseline="0" smtClean="0"/>
          </a:p>
          <a:p>
            <a:r>
              <a:rPr lang="ko-KR" altLang="en-US" baseline="0" smtClean="0"/>
              <a:t>노출되지 않으므로 오버피팅이 발생하지 않습니다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평가의 결과는 위의 각 배치 별 정확도의 커브 형태로 표현되게 됩니다</a:t>
            </a:r>
            <a:r>
              <a:rPr lang="en-US" altLang="ko-KR" baseline="0" smtClean="0"/>
              <a:t>. </a:t>
            </a:r>
          </a:p>
          <a:p>
            <a:r>
              <a:rPr lang="ko-KR" altLang="en-US" baseline="0" smtClean="0"/>
              <a:t>그래프를 설명하자면 </a:t>
            </a:r>
            <a:r>
              <a:rPr lang="en-US" altLang="ko-KR" baseline="0" smtClean="0"/>
              <a:t>a</a:t>
            </a:r>
            <a:r>
              <a:rPr lang="ko-KR" altLang="en-US" baseline="0" smtClean="0"/>
              <a:t>그래프는 </a:t>
            </a:r>
            <a:r>
              <a:rPr lang="en-US" altLang="ko-KR" baseline="0" smtClean="0"/>
              <a:t>CIFAR-100(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사이파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원헌드레드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각각 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2,5,10,20,50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배치로 학습시킨 결과이다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 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그래프는 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iLSVRC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클래스를 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개와 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사용해서 학습한 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나타냅니다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논문에서는 에포크가 증가함에 따라 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rate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감축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조정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있었다고 기술하였습니다</a:t>
            </a:r>
            <a:r>
              <a:rPr lang="en-US" altLang="ko-KR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mtClean="0"/>
              <a:t>그래프를 보면 아시다시피 </a:t>
            </a:r>
            <a:r>
              <a:rPr lang="en-US" altLang="ko-KR" smtClean="0"/>
              <a:t>iCaRL </a:t>
            </a:r>
            <a:r>
              <a:rPr lang="ko-KR" altLang="en-US" smtClean="0"/>
              <a:t>방법은 다른 방식에 비해 명백한 </a:t>
            </a:r>
            <a:r>
              <a:rPr lang="en-US" altLang="ko-KR" smtClean="0"/>
              <a:t>out performance</a:t>
            </a:r>
            <a:r>
              <a:rPr lang="ko-KR" altLang="en-US" smtClean="0"/>
              <a:t>를 보여주고 있습니다</a:t>
            </a:r>
            <a:r>
              <a:rPr lang="en-US" altLang="ko-KR" smtClean="0"/>
              <a:t>. </a:t>
            </a:r>
            <a:r>
              <a:rPr lang="ko-KR" altLang="en-US" smtClean="0"/>
              <a:t>또한 이는 </a:t>
            </a:r>
            <a:r>
              <a:rPr lang="en-US" altLang="ko-KR" smtClean="0"/>
              <a:t>incremental</a:t>
            </a:r>
            <a:r>
              <a:rPr lang="ko-KR" altLang="en-US" smtClean="0"/>
              <a:t>한 </a:t>
            </a:r>
            <a:r>
              <a:rPr lang="en-US" altLang="ko-KR" smtClean="0"/>
              <a:t>setting</a:t>
            </a:r>
            <a:r>
              <a:rPr lang="ko-KR" altLang="en-US" smtClean="0"/>
              <a:t>이 심화될수록 강화된다</a:t>
            </a:r>
            <a:r>
              <a:rPr lang="en-US" altLang="ko-KR" smtClean="0"/>
              <a:t>. </a:t>
            </a:r>
            <a:r>
              <a:rPr lang="ko-KR" altLang="en-US" smtClean="0"/>
              <a:t>뒤에서 설명드릴 </a:t>
            </a:r>
            <a:r>
              <a:rPr lang="en-US" altLang="ko-KR" smtClean="0"/>
              <a:t>LwF.MC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는 항상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번째로 높은 결과를 보여주고 </a:t>
            </a:r>
            <a:r>
              <a:rPr lang="en-US" altLang="ko-KR" baseline="0" smtClean="0"/>
              <a:t>FINE-TUNING</a:t>
            </a:r>
            <a:r>
              <a:rPr lang="ko-KR" altLang="en-US" baseline="0" smtClean="0"/>
              <a:t>은 가장 낮은 퍼포먼스를 보여줍니다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즉</a:t>
            </a:r>
            <a:r>
              <a:rPr lang="en-US" altLang="ko-KR" baseline="0" smtClean="0"/>
              <a:t>, catastrophic forgetting</a:t>
            </a:r>
            <a:r>
              <a:rPr lang="ko-KR" altLang="en-US" baseline="0" smtClean="0"/>
              <a:t>이 </a:t>
            </a:r>
            <a:r>
              <a:rPr lang="en-US" altLang="ko-KR" baseline="0" smtClean="0"/>
              <a:t>class-incremental learning</a:t>
            </a:r>
            <a:r>
              <a:rPr lang="ko-KR" altLang="en-US" baseline="0" smtClean="0"/>
              <a:t>의 주요한 문제임을 알 수 있습니다</a:t>
            </a:r>
            <a:r>
              <a:rPr lang="en-US" altLang="ko-KR" baseline="0" smtClean="0"/>
              <a:t>.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F0BCE0-945C-4FDF-95A1-2149B1FF5B83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9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6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1/28/2022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sz="100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7595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gif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="" xmlns:a16="http://schemas.microsoft.com/office/drawing/2014/main" id="{2A0E4E09-FC02-4ADC-951A-3FFA90B6FE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205205-BC25-654D-A7BB-A49ADFFCD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555668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4000"/>
              <a:t/>
            </a:r>
            <a:br>
              <a:rPr lang="en-US" sz="4000"/>
            </a:br>
            <a:r>
              <a:rPr lang="en-US" sz="4000" smtClean="0"/>
              <a:t>icarl:</a:t>
            </a:r>
            <a:br>
              <a:rPr lang="en-US" sz="4000" smtClean="0"/>
            </a:br>
            <a:r>
              <a:rPr lang="en-US" sz="4000" smtClean="0"/>
              <a:t>incremental classifier and representation learning</a:t>
            </a:r>
            <a:r>
              <a:rPr lang="x-none" sz="4000"/>
              <a:t/>
            </a:r>
            <a:br>
              <a:rPr lang="x-none" sz="4000"/>
            </a:br>
            <a:endParaRPr lang="x-non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6F65493-F127-E445-B8AF-4FCDA14FA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752631"/>
            <a:ext cx="4972512" cy="1517088"/>
          </a:xfrm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r"/>
            <a:r>
              <a:rPr lang="en-US" b="1" i="1" smtClean="0"/>
              <a:t>Presentor:  M</a:t>
            </a:r>
            <a:r>
              <a:rPr lang="x-none" b="1" i="1"/>
              <a:t>inseon kim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8319E78-7218-41CD-B68A-8A24B94903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60" r="1332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6" name="Freeform: Shape 10">
            <a:extLst>
              <a:ext uri="{FF2B5EF4-FFF2-40B4-BE49-F238E27FC236}">
                <a16:creationId xmlns="" xmlns:a16="http://schemas.microsoft.com/office/drawing/2014/main" id="{0060CE1A-A2ED-43AC-857D-05822177F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074" y="1579418"/>
            <a:ext cx="295580" cy="33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22" y="1707701"/>
            <a:ext cx="3707823" cy="16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 descr="서울과학기술대학교 로고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326" y="104778"/>
            <a:ext cx="1952168" cy="58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4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85C9-8725-724D-AAE0-80CEAA33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Results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38851-A1EB-E947-B08D-8D4ECC5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137648" cy="3851787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4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가지 방법론에 대한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classification accuracy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의 비교 분석</a:t>
            </a:r>
            <a:endParaRPr lang="en-US" altLang="ko-KR" smtClean="0">
              <a:latin typeface="G마켓 산스 Medium" pitchFamily="50" charset="-127"/>
              <a:ea typeface="G마켓 산스 Medium" pitchFamily="50" charset="-127"/>
            </a:endParaRPr>
          </a:p>
          <a:p>
            <a:pPr marL="617220" lvl="1" indent="-342900">
              <a:buFont typeface="+mj-lt"/>
              <a:buAutoNum type="arabicParenR"/>
            </a:pP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Finetuning: catastrophic forgetting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고려하지않고 네트워크 재조정</a:t>
            </a:r>
            <a:endParaRPr lang="en-US" altLang="ko-KR" smtClean="0">
              <a:latin typeface="G마켓 산스 Medium" pitchFamily="50" charset="-127"/>
              <a:ea typeface="G마켓 산스 Medium" pitchFamily="50" charset="-127"/>
            </a:endParaRPr>
          </a:p>
          <a:p>
            <a:pPr marL="617220" lvl="1" indent="-342900">
              <a:buFont typeface="+mj-lt"/>
              <a:buAutoNum type="arabicParenR"/>
            </a:pP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Fixed Representation: prevent catastrophic forgetting (feature representation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을 첫번째 배치 이후에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freeze, classification layer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를 클래스의 학습후에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freeze)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LwF.MC: exemplar set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을 사용하지 않지만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network classifier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에서의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distillation loss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를 고려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 Network output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을 그대로 사용함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11" y="4484978"/>
            <a:ext cx="8297862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525426" y="5218092"/>
            <a:ext cx="1758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Bias towards classes from latest batch</a:t>
            </a:r>
            <a:endParaRPr lang="en-US" sz="14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217" y="5068892"/>
            <a:ext cx="1509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B050"/>
                </a:solidFill>
                <a:latin typeface="나눔스퀘어OTF_ac ExtraBold" pitchFamily="34" charset="-127"/>
                <a:ea typeface="나눔스퀘어OTF_ac ExtraBold" pitchFamily="34" charset="-127"/>
              </a:rPr>
              <a:t>distributed close to uniformly over all classes</a:t>
            </a:r>
            <a:endParaRPr lang="en-US" sz="1400" b="1" dirty="0">
              <a:solidFill>
                <a:srgbClr val="00B05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38255" y="4532478"/>
            <a:ext cx="906935" cy="144497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9167750" y="4532478"/>
            <a:ext cx="332512" cy="144497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78621" y="4293474"/>
            <a:ext cx="3780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  <a:latin typeface="나눔스퀘어OTF_ac ExtraBold" pitchFamily="34" charset="-127"/>
                <a:ea typeface="나눔스퀘어OTF_ac ExtraBold" pitchFamily="34" charset="-127"/>
              </a:rPr>
              <a:t>오른쪽으로 갈수록 </a:t>
            </a:r>
            <a:r>
              <a:rPr lang="en-US" altLang="ko-KR" sz="1400" b="1" smtClean="0">
                <a:solidFill>
                  <a:srgbClr val="0070C0"/>
                </a:solidFill>
                <a:latin typeface="나눔스퀘어OTF_ac ExtraBold" pitchFamily="34" charset="-127"/>
                <a:ea typeface="나눔스퀘어OTF_ac ExtraBold" pitchFamily="34" charset="-127"/>
              </a:rPr>
              <a:t>recently learned classes</a:t>
            </a:r>
            <a:endParaRPr lang="en-US" sz="1400" b="1" dirty="0">
              <a:solidFill>
                <a:srgbClr val="0070C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232564" y="4532478"/>
            <a:ext cx="1496291" cy="1444976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타원 22"/>
          <p:cNvSpPr/>
          <p:nvPr/>
        </p:nvSpPr>
        <p:spPr>
          <a:xfrm>
            <a:off x="6048500" y="4532478"/>
            <a:ext cx="332512" cy="1444976"/>
          </a:xfrm>
          <a:prstGeom prst="ellipse">
            <a:avLst/>
          </a:prstGeom>
          <a:noFill/>
          <a:ln w="571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1012" y="4745963"/>
            <a:ext cx="1758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C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First batch</a:t>
            </a:r>
          </a:p>
          <a:p>
            <a:r>
              <a:rPr lang="ko-KR" altLang="en-US" sz="1400" b="1" smtClean="0">
                <a:solidFill>
                  <a:srgbClr val="FFC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반영도가</a:t>
            </a:r>
            <a:endParaRPr lang="en-US" altLang="ko-KR" sz="1400" b="1" smtClean="0">
              <a:solidFill>
                <a:srgbClr val="FFC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  <a:p>
            <a:r>
              <a:rPr lang="ko-KR" altLang="en-US" sz="1400" b="1" smtClean="0">
                <a:solidFill>
                  <a:srgbClr val="FFC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높음</a:t>
            </a:r>
            <a:endParaRPr lang="en-US" altLang="ko-KR" sz="1400" b="1" smtClean="0">
              <a:solidFill>
                <a:srgbClr val="FFC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0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85C9-8725-724D-AAE0-80CEAA33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Differential analysis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38851-A1EB-E947-B08D-8D4ECC5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137648" cy="3851787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Isolate individual aspects of the methods</a:t>
            </a:r>
            <a:r>
              <a:rPr lang="en-US" altLang="ko-KR"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for futher insight</a:t>
            </a:r>
          </a:p>
          <a:p>
            <a:pPr marL="617220" lvl="1" indent="-342900">
              <a:buFont typeface="+mj-lt"/>
              <a:buAutoNum type="arabicPeriod"/>
            </a:pP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정확도 향상에 영향을 미친 요소 분석</a:t>
            </a:r>
            <a:endParaRPr lang="en-US" altLang="ko-KR">
              <a:latin typeface="G마켓 산스 Medium" pitchFamily="50" charset="-127"/>
              <a:ea typeface="G마켓 산스 Medium" pitchFamily="50" charset="-127"/>
            </a:endParaRPr>
          </a:p>
          <a:p>
            <a:pPr marL="891540" lvl="2" indent="-342900">
              <a:buFont typeface="+mj-lt"/>
              <a:buAutoNum type="alphaLcParenR"/>
            </a:pP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mean-of-exemplars classification rule</a:t>
            </a:r>
          </a:p>
          <a:p>
            <a:pPr marL="891540" lvl="2" indent="-342900">
              <a:buFont typeface="+mj-lt"/>
              <a:buAutoNum type="alphaLcParenR"/>
            </a:pP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Representation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학습을 위한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exemplars set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의 활용</a:t>
            </a:r>
            <a:endParaRPr lang="en-US" altLang="ko-KR" smtClean="0">
              <a:latin typeface="G마켓 산스 Medium" pitchFamily="50" charset="-127"/>
              <a:ea typeface="G마켓 산스 Medium" pitchFamily="50" charset="-127"/>
            </a:endParaRPr>
          </a:p>
          <a:p>
            <a:pPr marL="891540" lvl="2" indent="-342900">
              <a:buFont typeface="+mj-lt"/>
              <a:buAutoNum type="alphaLcParenR"/>
            </a:pP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Distillation loss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의 활용</a:t>
            </a:r>
            <a:endParaRPr lang="en-US" altLang="ko-KR" smtClean="0">
              <a:latin typeface="G마켓 산스 Medium" pitchFamily="50" charset="-127"/>
              <a:ea typeface="G마켓 산스 Medium" pitchFamily="50" charset="-127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Nearest-class-mean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알고리즘 대신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Menas-of-exemplars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의 알고리즘을 사용한 결과 얼마나 정확도의 손실이 발생하였는가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2"/>
          <a:stretch/>
        </p:blipFill>
        <p:spPr bwMode="auto">
          <a:xfrm>
            <a:off x="1429969" y="4476997"/>
            <a:ext cx="9332062" cy="187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2375065" y="5248868"/>
            <a:ext cx="1350978" cy="28108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29968" y="6312740"/>
            <a:ext cx="265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70C0"/>
                </a:solidFill>
                <a:latin typeface="나눔스퀘어OTF_ac ExtraBold" pitchFamily="34" charset="-127"/>
                <a:ea typeface="나눔스퀘어OTF_ac ExtraBold" pitchFamily="34" charset="-127"/>
              </a:rPr>
              <a:t>Mean-of-exmplar </a:t>
            </a:r>
            <a:r>
              <a:rPr lang="ko-KR" altLang="en-US" sz="1400" b="1" smtClean="0">
                <a:solidFill>
                  <a:srgbClr val="0070C0"/>
                </a:solidFill>
                <a:latin typeface="나눔스퀘어OTF_ac ExtraBold" pitchFamily="34" charset="-127"/>
                <a:ea typeface="나눔스퀘어OTF_ac ExtraBold" pitchFamily="34" charset="-127"/>
              </a:rPr>
              <a:t>알고리즘은 작은 배치 사이즈에서 더 큰 효과</a:t>
            </a:r>
            <a:endParaRPr lang="en-US" sz="1400" b="1" dirty="0">
              <a:solidFill>
                <a:srgbClr val="0070C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375065" y="6031657"/>
            <a:ext cx="675489" cy="28108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타원 28"/>
          <p:cNvSpPr/>
          <p:nvPr/>
        </p:nvSpPr>
        <p:spPr>
          <a:xfrm>
            <a:off x="3859481" y="6031657"/>
            <a:ext cx="675489" cy="28108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59481" y="6304392"/>
            <a:ext cx="265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B050"/>
                </a:solidFill>
                <a:latin typeface="나눔스퀘어OTF_ac ExtraBold" pitchFamily="34" charset="-127"/>
                <a:ea typeface="나눔스퀘어OTF_ac ExtraBold" pitchFamily="34" charset="-127"/>
              </a:rPr>
              <a:t>Distillation loss</a:t>
            </a:r>
            <a:r>
              <a:rPr lang="ko-KR" altLang="en-US" sz="1400" b="1" smtClean="0">
                <a:solidFill>
                  <a:srgbClr val="00B050"/>
                </a:solidFill>
                <a:latin typeface="나눔스퀘어OTF_ac ExtraBold" pitchFamily="34" charset="-127"/>
                <a:ea typeface="나눔스퀘어OTF_ac ExtraBold" pitchFamily="34" charset="-127"/>
              </a:rPr>
              <a:t>는 큰 배치 사이즈에서 </a:t>
            </a:r>
            <a:r>
              <a:rPr lang="en-US" altLang="ko-KR" sz="1400" b="1" smtClean="0">
                <a:solidFill>
                  <a:srgbClr val="00B050"/>
                </a:solidFill>
                <a:latin typeface="나눔스퀘어OTF_ac ExtraBold" pitchFamily="34" charset="-127"/>
                <a:ea typeface="나눔스퀘어OTF_ac ExtraBold" pitchFamily="34" charset="-127"/>
              </a:rPr>
              <a:t>advantageous</a:t>
            </a:r>
            <a:endParaRPr lang="en-US" sz="1400" b="1" dirty="0">
              <a:solidFill>
                <a:srgbClr val="00B05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534970" y="5267754"/>
            <a:ext cx="1561030" cy="108364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96000" y="5440246"/>
            <a:ext cx="1758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C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Exemplar set</a:t>
            </a:r>
            <a:r>
              <a:rPr lang="ko-KR" altLang="en-US" sz="1400" b="1" smtClean="0">
                <a:solidFill>
                  <a:srgbClr val="FFC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의</a:t>
            </a:r>
            <a:endParaRPr lang="en-US" sz="1400" b="1" smtClean="0">
              <a:solidFill>
                <a:srgbClr val="FFC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  <a:p>
            <a:r>
              <a:rPr lang="en-US" sz="1400" b="1" smtClean="0">
                <a:solidFill>
                  <a:srgbClr val="FFC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Catastrophic</a:t>
            </a:r>
          </a:p>
          <a:p>
            <a:r>
              <a:rPr lang="en-US" altLang="ko-KR" sz="1400" b="1" smtClean="0">
                <a:solidFill>
                  <a:srgbClr val="FFC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Forgetting</a:t>
            </a:r>
          </a:p>
          <a:p>
            <a:r>
              <a:rPr lang="ko-KR" altLang="en-US" sz="1400" b="1" smtClean="0">
                <a:solidFill>
                  <a:srgbClr val="FFC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효</a:t>
            </a:r>
            <a:r>
              <a:rPr lang="ko-KR" altLang="en-US" sz="1400" b="1">
                <a:solidFill>
                  <a:srgbClr val="FFC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과</a:t>
            </a:r>
            <a:endParaRPr lang="en-US" altLang="ko-KR" sz="1400" b="1" smtClean="0">
              <a:solidFill>
                <a:srgbClr val="FFC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33797" y="3835730"/>
            <a:ext cx="2636322" cy="320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86496" y="3429000"/>
            <a:ext cx="764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전체 데이터를 필요로 하므로 </a:t>
            </a:r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incremental</a:t>
            </a:r>
            <a:r>
              <a:rPr lang="ko-KR" alt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한 방식이 아니다</a:t>
            </a:r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. </a:t>
            </a:r>
            <a:r>
              <a:rPr lang="ko-KR" alt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즉</a:t>
            </a:r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, incremental</a:t>
            </a:r>
            <a:r>
              <a:rPr lang="ko-KR" alt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한 알고리즘의 구현이 </a:t>
            </a:r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batch learning</a:t>
            </a:r>
            <a:r>
              <a:rPr lang="ko-KR" alt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에 얼마나 근접한 결과를 내는지를 비교하는것을 목적으로 함</a:t>
            </a:r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.</a:t>
            </a:r>
            <a:endParaRPr lang="en-US" sz="14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56029" y="6341582"/>
            <a:ext cx="265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70C0"/>
                </a:solidFill>
                <a:latin typeface="나눔스퀘어OTF_ac ExtraBold" pitchFamily="34" charset="-127"/>
                <a:ea typeface="나눔스퀘어OTF_ac ExtraBold" pitchFamily="34" charset="-127"/>
              </a:rPr>
              <a:t>Only minor differences</a:t>
            </a:r>
            <a:endParaRPr lang="en-US" sz="1400" b="1" dirty="0">
              <a:solidFill>
                <a:srgbClr val="0070C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3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85C9-8725-724D-AAE0-80CEAA33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Differential analysis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38851-A1EB-E947-B08D-8D4ECC5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137648" cy="3851787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Effect of different memory budgets (parameter K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와 관련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)</a:t>
            </a:r>
          </a:p>
          <a:p>
            <a:pPr marL="274320" lvl="1" indent="0">
              <a:buNone/>
            </a:pP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: 1000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이상의 충분한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prototypes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가 주어졌을때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NCM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과 유사한 성능을 보여줌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866690" y="3178510"/>
            <a:ext cx="6298823" cy="3456897"/>
            <a:chOff x="2985026" y="3238500"/>
            <a:chExt cx="6018156" cy="3219781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5026" y="3431747"/>
              <a:ext cx="6018156" cy="3026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4686300" y="3238500"/>
              <a:ext cx="0" cy="2447925"/>
            </a:xfrm>
            <a:prstGeom prst="line">
              <a:avLst/>
            </a:prstGeom>
            <a:ln w="28575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오른쪽 화살표 8"/>
            <p:cNvSpPr/>
            <p:nvPr/>
          </p:nvSpPr>
          <p:spPr>
            <a:xfrm>
              <a:off x="4781550" y="3260767"/>
              <a:ext cx="3238499" cy="260265"/>
            </a:xfrm>
            <a:prstGeom prst="rightArrow">
              <a:avLst>
                <a:gd name="adj1" fmla="val 19444"/>
                <a:gd name="adj2" fmla="val 50000"/>
              </a:avLst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8125422" y="5357297"/>
              <a:ext cx="294678" cy="2910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4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impression</a:t>
            </a:r>
            <a:endParaRPr lang="x-none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93638851-A1EB-E947-B08D-8D4ECC5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226802" cy="38517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smtClean="0">
                <a:latin typeface="G마켓 산스 Medium" pitchFamily="50" charset="-127"/>
                <a:ea typeface="G마켓 산스 Medium" pitchFamily="50" charset="-127"/>
              </a:rPr>
              <a:t> Incremental learning</a:t>
            </a:r>
            <a:r>
              <a:rPr lang="ko-KR" altLang="en-US" sz="1800" smtClean="0">
                <a:latin typeface="G마켓 산스 Medium" pitchFamily="50" charset="-127"/>
                <a:ea typeface="G마켓 산스 Medium" pitchFamily="50" charset="-127"/>
              </a:rPr>
              <a:t>을 위해서 </a:t>
            </a:r>
            <a:r>
              <a:rPr lang="en-US" altLang="ko-KR" sz="1800" b="1" i="1" smtClean="0">
                <a:solidFill>
                  <a:srgbClr val="0070C0"/>
                </a:solidFill>
                <a:latin typeface="G마켓 산스 Medium" pitchFamily="50" charset="-127"/>
                <a:ea typeface="G마켓 산스 Medium" pitchFamily="50" charset="-127"/>
              </a:rPr>
              <a:t>data distillation</a:t>
            </a:r>
            <a:r>
              <a:rPr lang="ko-KR" altLang="en-US" sz="1800" smtClean="0">
                <a:latin typeface="G마켓 산스 Medium" pitchFamily="50" charset="-127"/>
                <a:ea typeface="G마켓 산스 Medium" pitchFamily="50" charset="-127"/>
              </a:rPr>
              <a:t>의 기법의 활용 가능성</a:t>
            </a:r>
            <a:r>
              <a:rPr lang="en-US" altLang="ko-KR" sz="1800">
                <a:latin typeface="G마켓 산스 Medium" pitchFamily="50" charset="-127"/>
                <a:ea typeface="G마켓 산스 Medium" pitchFamily="50" charset="-127"/>
              </a:rPr>
              <a:t/>
            </a:r>
            <a:br>
              <a:rPr lang="en-US" altLang="ko-KR" sz="1800">
                <a:latin typeface="G마켓 산스 Medium" pitchFamily="50" charset="-127"/>
                <a:ea typeface="G마켓 산스 Medium" pitchFamily="50" charset="-127"/>
              </a:rPr>
            </a:br>
            <a:r>
              <a:rPr lang="en-US" altLang="ko-KR" sz="1800" smtClean="0">
                <a:latin typeface="G마켓 산스 Medium" pitchFamily="50" charset="-127"/>
                <a:ea typeface="G마켓 산스 Medium" pitchFamily="50" charset="-127"/>
              </a:rPr>
              <a:t>-&gt; computational cost remain bounded with increasing data size &amp; benefit from the increase of memory budget</a:t>
            </a:r>
          </a:p>
          <a:p>
            <a:pPr>
              <a:buFont typeface="Wingdings" pitchFamily="2" charset="2"/>
              <a:buChar char="ü"/>
            </a:pPr>
            <a:endParaRPr lang="en-US" altLang="ko-KR" sz="1200">
              <a:latin typeface="G마켓 산스 Medium" pitchFamily="50" charset="-127"/>
              <a:ea typeface="G마켓 산스 Medium" pitchFamily="50" charset="-127"/>
            </a:endParaRPr>
          </a:p>
          <a:p>
            <a:pPr marL="0" indent="0">
              <a:buNone/>
            </a:pPr>
            <a:endParaRPr lang="en-US" altLang="ko-KR" sz="1800">
              <a:latin typeface="G마켓 산스 Medium" pitchFamily="50" charset="-127"/>
              <a:ea typeface="G마켓 산스 Medium" pitchFamily="50" charset="-127"/>
            </a:endParaRPr>
          </a:p>
          <a:p>
            <a:pPr marL="0" indent="0">
              <a:buNone/>
            </a:pPr>
            <a:endParaRPr lang="en-US" altLang="ko-KR" sz="1600">
              <a:latin typeface="G마켓 산스 Medium" pitchFamily="50" charset="-127"/>
              <a:ea typeface="G마켓 산스 Medium" pitchFamily="50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800" smtClean="0">
                <a:latin typeface="G마켓 산스 Medium" pitchFamily="50" charset="-127"/>
                <a:ea typeface="G마켓 산스 Medium" pitchFamily="50" charset="-127"/>
              </a:rPr>
              <a:t> Catastrophic forgetting</a:t>
            </a:r>
            <a:r>
              <a:rPr lang="ko-KR" altLang="en-US" sz="1800" smtClean="0">
                <a:latin typeface="G마켓 산스 Medium" pitchFamily="50" charset="-127"/>
                <a:ea typeface="G마켓 산스 Medium" pitchFamily="50" charset="-127"/>
              </a:rPr>
              <a:t>의 효과를 </a:t>
            </a:r>
            <a:r>
              <a:rPr lang="en-US" altLang="ko-KR" sz="1800" smtClean="0">
                <a:latin typeface="G마켓 산스 Medium" pitchFamily="50" charset="-127"/>
                <a:ea typeface="G마켓 산스 Medium" pitchFamily="50" charset="-127"/>
              </a:rPr>
              <a:t>prevent</a:t>
            </a:r>
            <a:r>
              <a:rPr lang="ko-KR" altLang="en-US" sz="1800" smtClean="0">
                <a:latin typeface="G마켓 산스 Medium" pitchFamily="50" charset="-127"/>
                <a:ea typeface="G마켓 산스 Medium" pitchFamily="50" charset="-127"/>
              </a:rPr>
              <a:t>함과 동시에 효율적인 </a:t>
            </a:r>
            <a:r>
              <a:rPr lang="en-US" altLang="ko-KR" sz="1800" smtClean="0">
                <a:latin typeface="G마켓 산스 Medium" pitchFamily="50" charset="-127"/>
                <a:ea typeface="G마켓 산스 Medium" pitchFamily="50" charset="-127"/>
              </a:rPr>
              <a:t>representation learning</a:t>
            </a:r>
            <a:r>
              <a:rPr lang="ko-KR" altLang="en-US" sz="1800" smtClean="0">
                <a:latin typeface="G마켓 산스 Medium" pitchFamily="50" charset="-127"/>
                <a:ea typeface="G마켓 산스 Medium" pitchFamily="50" charset="-127"/>
              </a:rPr>
              <a:t>을 위해 </a:t>
            </a:r>
            <a:r>
              <a:rPr lang="en-US" altLang="ko-KR" sz="1800" b="1" i="1" smtClean="0">
                <a:solidFill>
                  <a:srgbClr val="0070C0"/>
                </a:solidFill>
                <a:latin typeface="G마켓 산스 Medium" pitchFamily="50" charset="-127"/>
                <a:ea typeface="G마켓 산스 Medium" pitchFamily="50" charset="-127"/>
              </a:rPr>
              <a:t>conditional computations</a:t>
            </a:r>
            <a:r>
              <a:rPr lang="ko-KR" altLang="en-US" sz="1800" smtClean="0">
                <a:latin typeface="G마켓 산스 Medium" pitchFamily="50" charset="-127"/>
                <a:ea typeface="G마켓 산스 Medium" pitchFamily="50" charset="-127"/>
              </a:rPr>
              <a:t>의 </a:t>
            </a:r>
            <a:r>
              <a:rPr lang="en-US" altLang="ko-KR" sz="1800" smtClean="0">
                <a:latin typeface="G마켓 산스 Medium" pitchFamily="50" charset="-127"/>
                <a:ea typeface="G마켓 산스 Medium" pitchFamily="50" charset="-127"/>
              </a:rPr>
              <a:t>concept</a:t>
            </a:r>
            <a:r>
              <a:rPr lang="ko-KR" altLang="en-US" sz="1800" smtClean="0">
                <a:latin typeface="G마켓 산스 Medium" pitchFamily="50" charset="-127"/>
                <a:ea typeface="G마켓 산스 Medium" pitchFamily="50" charset="-127"/>
              </a:rPr>
              <a:t>의 확장 가능성</a:t>
            </a:r>
            <a:endParaRPr lang="en-US" altLang="ko-KR" sz="1800" smtClean="0">
              <a:latin typeface="G마켓 산스 Medium" pitchFamily="50" charset="-127"/>
              <a:ea typeface="G마켓 산스 Medium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81692" y="3157603"/>
            <a:ext cx="10225804" cy="1070386"/>
            <a:chOff x="497615" y="3014728"/>
            <a:chExt cx="11132710" cy="107038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813"/>
            <a:stretch/>
          </p:blipFill>
          <p:spPr bwMode="auto">
            <a:xfrm>
              <a:off x="497615" y="3097853"/>
              <a:ext cx="5473456" cy="931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815" b="8704"/>
            <a:stretch/>
          </p:blipFill>
          <p:spPr bwMode="auto">
            <a:xfrm>
              <a:off x="6156869" y="3014728"/>
              <a:ext cx="5473456" cy="1070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0" y="4856950"/>
            <a:ext cx="6318821" cy="1763490"/>
            <a:chOff x="984504" y="4916385"/>
            <a:chExt cx="6739131" cy="1763490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58"/>
            <a:stretch/>
          </p:blipFill>
          <p:spPr bwMode="auto">
            <a:xfrm>
              <a:off x="984504" y="4916385"/>
              <a:ext cx="6739131" cy="1763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타원 23"/>
            <p:cNvSpPr/>
            <p:nvPr/>
          </p:nvSpPr>
          <p:spPr>
            <a:xfrm>
              <a:off x="4904509" y="4999545"/>
              <a:ext cx="1009403" cy="120893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9814" y="6213457"/>
              <a:ext cx="1812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rgbClr val="FF0000"/>
                  </a:solidFill>
                </a:rPr>
                <a:t>Different experts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75" y="4955610"/>
            <a:ext cx="6096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85C9-8725-724D-AAE0-80CEAA33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background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38851-A1EB-E947-B08D-8D4ECC5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mtClean="0">
                <a:latin typeface="G마켓 산스 Medium" pitchFamily="50" charset="-127"/>
                <a:ea typeface="G마켓 산스 Medium" pitchFamily="50" charset="-127"/>
              </a:rPr>
              <a:t>Natural vision system are inherently incremental</a:t>
            </a:r>
            <a:br>
              <a:rPr lang="en-US" smtClean="0">
                <a:latin typeface="G마켓 산스 Medium" pitchFamily="50" charset="-127"/>
                <a:ea typeface="G마켓 산스 Medium" pitchFamily="50" charset="-127"/>
              </a:rPr>
            </a:br>
            <a:r>
              <a:rPr lang="en-US" smtClean="0"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새로운 정보가 기존의 정보를 유지함과 동시에 지속적으로 통합된다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endParaRPr lang="en-US"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하지만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대부분의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artificial object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는 모든 클래스에 대한 정보를 선행적으로 주어져 접근가능하다는 조건하에서 배치 형태로 학습이 된다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endParaRPr lang="en-US"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따라서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새로운 클래스에 대한 정보가 생성되었을 때 학습 가능한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b="1" i="1" smtClean="0">
                <a:latin typeface="Cambria" pitchFamily="18" charset="0"/>
                <a:ea typeface="Cambria" pitchFamily="18" charset="0"/>
              </a:rPr>
              <a:t>class-incremental learning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이 필요하다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x-none" dirty="0"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6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85C9-8725-724D-AAE0-80CEAA33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background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38851-A1EB-E947-B08D-8D4ECC5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mtClean="0">
                <a:latin typeface="G마켓 산스 Medium" pitchFamily="50" charset="-127"/>
                <a:ea typeface="G마켓 산스 Medium" pitchFamily="50" charset="-127"/>
              </a:rPr>
              <a:t>Class-incremental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의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3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가지 조건</a:t>
            </a:r>
            <a:endParaRPr lang="en-US" altLang="ko-KR" smtClean="0">
              <a:latin typeface="G마켓 산스 Medium" pitchFamily="50" charset="-127"/>
              <a:ea typeface="G마켓 산스 Medium" pitchFamily="50" charset="-127"/>
            </a:endParaRPr>
          </a:p>
          <a:p>
            <a:pPr marL="617220" lvl="1" indent="-342900">
              <a:buFont typeface="+mj-lt"/>
              <a:buAutoNum type="arabicParenR"/>
            </a:pP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서로 다른 클래스가 다른 시간대에 발생하는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data stream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로 부터 학습가능해야함</a:t>
            </a:r>
            <a:endParaRPr lang="en-US" altLang="ko-KR" smtClean="0">
              <a:latin typeface="G마켓 산스 Medium" pitchFamily="50" charset="-127"/>
              <a:ea typeface="G마켓 산스 Medium" pitchFamily="50" charset="-127"/>
            </a:endParaRPr>
          </a:p>
          <a:p>
            <a:pPr marL="617220" lvl="1" indent="-342900">
              <a:buFont typeface="+mj-lt"/>
              <a:buAutoNum type="arabicParenR"/>
            </a:pP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특정시점에서 현재까지 관찰된 클래스에 대한 분류 가능해야함</a:t>
            </a:r>
            <a:endParaRPr lang="en-US" altLang="ko-KR" smtClean="0">
              <a:latin typeface="G마켓 산스 Medium" pitchFamily="50" charset="-127"/>
              <a:ea typeface="G마켓 산스 Medium" pitchFamily="50" charset="-127"/>
            </a:endParaRPr>
          </a:p>
          <a:p>
            <a:pPr marL="617220" lvl="1" indent="-342900">
              <a:buFont typeface="+mj-lt"/>
              <a:buAutoNum type="arabicParenR"/>
            </a:pPr>
            <a:r>
              <a:rPr lang="en-US" smtClean="0">
                <a:latin typeface="G마켓 산스 Medium" pitchFamily="50" charset="-127"/>
                <a:ea typeface="G마켓 산스 Medium" pitchFamily="50" charset="-127"/>
              </a:rPr>
              <a:t>Computational requirements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와 메모리 사용량이 일정한 수준에서 유지되어야함</a:t>
            </a:r>
            <a:endParaRPr lang="x-none" dirty="0"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03" y="3867481"/>
            <a:ext cx="675481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1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85C9-8725-724D-AAE0-80CEAA33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introduction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38851-A1EB-E947-B08D-8D4ECC5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mtClean="0">
                <a:latin typeface="G마켓 산스 Medium" pitchFamily="50" charset="-127"/>
                <a:ea typeface="G마켓 산스 Medium" pitchFamily="50" charset="-127"/>
              </a:rPr>
              <a:t>Naively, class-incremental data stream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으로 부터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SGD optimization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을 이용해서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classifier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를 재학습 시킬 수 있다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하지만 이 경우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정확도가 빠른 속도로 악화하는 양상을 보인다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 (catastrophic forgetting)</a:t>
            </a:r>
          </a:p>
          <a:p>
            <a:endParaRPr lang="en-US"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본 논문에서는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classifier</a:t>
            </a:r>
            <a:r>
              <a:rPr lang="ko-KR" altLang="en-US">
                <a:latin typeface="G마켓 산스 Medium" pitchFamily="50" charset="-127"/>
                <a:ea typeface="G마켓 산스 Medium" pitchFamily="50" charset="-127"/>
              </a:rPr>
              <a:t>와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 동시에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feature representation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을 학습할 수 있는 </a:t>
            </a:r>
            <a:r>
              <a:rPr lang="en-US" smtClean="0">
                <a:latin typeface="G마켓 산스 Medium" pitchFamily="50" charset="-127"/>
                <a:ea typeface="G마켓 산스 Medium" pitchFamily="50" charset="-127"/>
              </a:rPr>
              <a:t>iCaRL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 학습 방법론을 제안한다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US" smtClean="0">
                <a:latin typeface="G마켓 산스 Medium" pitchFamily="50" charset="-127"/>
                <a:ea typeface="G마켓 산스 Medium" pitchFamily="50" charset="-127"/>
              </a:rPr>
              <a:t>Classification by a nearest-mean-of-exemplars rule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US" smtClean="0">
                <a:latin typeface="G마켓 산스 Medium" pitchFamily="50" charset="-127"/>
                <a:ea typeface="G마켓 산스 Medium" pitchFamily="50" charset="-127"/>
              </a:rPr>
              <a:t>Prioritized exemplar selection based on herding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US" smtClean="0">
                <a:latin typeface="G마켓 산스 Medium" pitchFamily="50" charset="-127"/>
                <a:ea typeface="G마켓 산스 Medium" pitchFamily="50" charset="-127"/>
              </a:rPr>
              <a:t>Representation learning using knowledge distillation and prototype rehersal</a:t>
            </a:r>
            <a:endParaRPr lang="x-none" dirty="0"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2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85C9-8725-724D-AAE0-80CEAA33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Class-incremental learning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38851-A1EB-E947-B08D-8D4ECC5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Classifier</a:t>
            </a:r>
            <a:r>
              <a:rPr lang="ko-KR" altLang="en-US">
                <a:latin typeface="G마켓 산스 Medium" pitchFamily="50" charset="-127"/>
                <a:ea typeface="G마켓 산스 Medium" pitchFamily="50" charset="-127"/>
              </a:rPr>
              <a:t>과 동시에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Feature Representation</a:t>
            </a:r>
            <a:r>
              <a:rPr lang="ko-KR" altLang="en-US">
                <a:latin typeface="G마켓 산스 Medium" pitchFamily="50" charset="-127"/>
                <a:ea typeface="G마켓 산스 Medium" pitchFamily="50" charset="-127"/>
              </a:rPr>
              <a:t>을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학습</a:t>
            </a:r>
            <a:endParaRPr lang="en-US" smtClean="0"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54" y="2685110"/>
            <a:ext cx="5450792" cy="313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068873" y="6172199"/>
            <a:ext cx="1063752" cy="685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96" y="2696985"/>
            <a:ext cx="5082044" cy="397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타원 14"/>
          <p:cNvSpPr/>
          <p:nvPr/>
        </p:nvSpPr>
        <p:spPr>
          <a:xfrm>
            <a:off x="2407754" y="3908611"/>
            <a:ext cx="299852" cy="2959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44148" y="3908611"/>
            <a:ext cx="292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t</a:t>
            </a:r>
            <a:r>
              <a:rPr lang="ko-KR" alt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개의 </a:t>
            </a:r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class </a:t>
            </a:r>
            <a:endParaRPr lang="en-US" sz="14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621855" y="5428652"/>
            <a:ext cx="299852" cy="2959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07771" y="5428652"/>
            <a:ext cx="292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가장 가까운 </a:t>
            </a:r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prototype</a:t>
            </a:r>
            <a:r>
              <a:rPr lang="ko-KR" alt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으로 </a:t>
            </a:r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assign</a:t>
            </a:r>
            <a:endParaRPr lang="en-US" sz="14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7796" y="2917882"/>
            <a:ext cx="361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새로운 클래스가 </a:t>
            </a:r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available</a:t>
            </a:r>
            <a:r>
              <a:rPr lang="ko-KR" alt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할때의</a:t>
            </a:r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 routine</a:t>
            </a:r>
            <a:endParaRPr lang="en-US" sz="14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2298" y="4310288"/>
            <a:ext cx="260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네트워크 </a:t>
            </a:r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parameter </a:t>
            </a:r>
            <a:r>
              <a:rPr lang="ko-KR" alt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업데이트</a:t>
            </a:r>
            <a:endParaRPr lang="en-US" sz="14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38968" y="6087667"/>
            <a:ext cx="291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새로운 클래스에 대한 </a:t>
            </a:r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exemplar sets</a:t>
            </a:r>
            <a:endParaRPr lang="en-US" sz="14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346215" y="4332172"/>
            <a:ext cx="299852" cy="2959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46011" y="4532426"/>
            <a:ext cx="292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Prototype vector</a:t>
            </a:r>
            <a:endParaRPr lang="en-US" sz="14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02624" y="4462670"/>
            <a:ext cx="292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Feature vector</a:t>
            </a:r>
            <a:endParaRPr lang="en-US" sz="14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936521" y="4192638"/>
            <a:ext cx="556654" cy="4580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544299" y="5507777"/>
            <a:ext cx="291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 </a:t>
            </a:r>
            <a:r>
              <a:rPr lang="en-US" altLang="ko-KR" sz="1400" b="1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exemplars </a:t>
            </a:r>
            <a:r>
              <a:rPr lang="ko-KR" altLang="en-US" sz="1400" b="1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업데이트</a:t>
            </a:r>
            <a:endParaRPr lang="en-US" sz="14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20145" y="3627842"/>
            <a:ext cx="292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Conv layers</a:t>
            </a:r>
            <a:endParaRPr lang="en-US" sz="14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544295" y="5013015"/>
            <a:ext cx="463475" cy="2959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86344" y="4789269"/>
            <a:ext cx="336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분류하고자 하는 이미지의 </a:t>
            </a:r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feature vector</a:t>
            </a:r>
            <a:endParaRPr lang="en-US" sz="14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53943" y="4160364"/>
            <a:ext cx="2446317" cy="2290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직사각형 36"/>
          <p:cNvSpPr/>
          <p:nvPr/>
        </p:nvSpPr>
        <p:spPr>
          <a:xfrm>
            <a:off x="7321140" y="5013015"/>
            <a:ext cx="2446317" cy="2290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/>
          <p:cNvSpPr/>
          <p:nvPr/>
        </p:nvSpPr>
        <p:spPr>
          <a:xfrm>
            <a:off x="7424070" y="5751735"/>
            <a:ext cx="2606741" cy="2290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36426" y="2740243"/>
            <a:ext cx="292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70C0"/>
                </a:solidFill>
                <a:latin typeface="나눔스퀘어OTF_ac ExtraBold" pitchFamily="34" charset="-127"/>
                <a:ea typeface="나눔스퀘어OTF_ac ExtraBold" pitchFamily="34" charset="-127"/>
              </a:rPr>
              <a:t>&lt;Classification&gt;</a:t>
            </a:r>
            <a:endParaRPr lang="en-US" sz="1400" b="1" dirty="0">
              <a:solidFill>
                <a:srgbClr val="0070C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36619" y="2740243"/>
            <a:ext cx="1693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70C0"/>
                </a:solidFill>
                <a:latin typeface="나눔스퀘어OTF_ac ExtraBold" pitchFamily="34" charset="-127"/>
                <a:ea typeface="나눔스퀘어OTF_ac ExtraBold" pitchFamily="34" charset="-127"/>
              </a:rPr>
              <a:t>&lt;Training&gt;</a:t>
            </a:r>
            <a:endParaRPr lang="en-US" sz="1400" b="1" dirty="0">
              <a:solidFill>
                <a:srgbClr val="0070C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54" y="5853986"/>
            <a:ext cx="4934153" cy="5545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H="1">
            <a:off x="1069848" y="3908611"/>
            <a:ext cx="699575" cy="20729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2627" y="6382931"/>
            <a:ext cx="8662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70C0"/>
                </a:solidFill>
                <a:latin typeface="나눔스퀘어OTF_ac ExtraBold" pitchFamily="34" charset="-127"/>
                <a:ea typeface="나눔스퀘어OTF_ac ExtraBold" pitchFamily="34" charset="-127"/>
              </a:rPr>
              <a:t>Output</a:t>
            </a:r>
            <a:r>
              <a:rPr lang="ko-KR" altLang="en-US" sz="1200" b="1" smtClean="0">
                <a:solidFill>
                  <a:srgbClr val="0070C0"/>
                </a:solidFill>
                <a:latin typeface="나눔스퀘어OTF_ac ExtraBold" pitchFamily="34" charset="-127"/>
                <a:ea typeface="나눔스퀘어OTF_ac ExtraBold" pitchFamily="34" charset="-127"/>
              </a:rPr>
              <a:t>은 확률로 나오게 되지만</a:t>
            </a:r>
            <a:r>
              <a:rPr lang="en-US" altLang="ko-KR" sz="1200" b="1" smtClean="0">
                <a:solidFill>
                  <a:srgbClr val="0070C0"/>
                </a:solidFill>
                <a:latin typeface="나눔스퀘어OTF_ac ExtraBold" pitchFamily="34" charset="-127"/>
                <a:ea typeface="나눔스퀘어OTF_ac ExtraBold" pitchFamily="34" charset="-127"/>
              </a:rPr>
              <a:t>, </a:t>
            </a:r>
            <a:r>
              <a:rPr lang="ko-KR" altLang="en-US" sz="1200" b="1" smtClean="0">
                <a:solidFill>
                  <a:srgbClr val="0070C0"/>
                </a:solidFill>
                <a:latin typeface="나눔스퀘어OTF_ac ExtraBold" pitchFamily="34" charset="-127"/>
                <a:ea typeface="나눔스퀘어OTF_ac ExtraBold" pitchFamily="34" charset="-127"/>
              </a:rPr>
              <a:t>이는 단지 </a:t>
            </a:r>
            <a:r>
              <a:rPr lang="en-US" altLang="ko-KR" sz="1200" b="1" smtClean="0">
                <a:solidFill>
                  <a:srgbClr val="0070C0"/>
                </a:solidFill>
                <a:latin typeface="나눔스퀘어OTF_ac ExtraBold" pitchFamily="34" charset="-127"/>
                <a:ea typeface="나눔스퀘어OTF_ac ExtraBold" pitchFamily="34" charset="-127"/>
              </a:rPr>
              <a:t>representation learning</a:t>
            </a:r>
            <a:r>
              <a:rPr lang="ko-KR" altLang="en-US" sz="1200" b="1" smtClean="0">
                <a:solidFill>
                  <a:srgbClr val="0070C0"/>
                </a:solidFill>
                <a:latin typeface="나눔스퀘어OTF_ac ExtraBold" pitchFamily="34" charset="-127"/>
                <a:ea typeface="나눔스퀘어OTF_ac ExtraBold" pitchFamily="34" charset="-127"/>
              </a:rPr>
              <a:t>의 일부 </a:t>
            </a:r>
            <a:r>
              <a:rPr lang="en-US" altLang="ko-KR" sz="1200" b="1" smtClean="0">
                <a:solidFill>
                  <a:srgbClr val="0070C0"/>
                </a:solidFill>
                <a:latin typeface="나눔스퀘어OTF_ac ExtraBold" pitchFamily="34" charset="-127"/>
                <a:ea typeface="나눔스퀘어OTF_ac ExtraBold" pitchFamily="34" charset="-127"/>
              </a:rPr>
              <a:t/>
            </a:r>
            <a:br>
              <a:rPr lang="en-US" altLang="ko-KR" sz="1200" b="1" smtClean="0">
                <a:solidFill>
                  <a:srgbClr val="0070C0"/>
                </a:solidFill>
                <a:latin typeface="나눔스퀘어OTF_ac ExtraBold" pitchFamily="34" charset="-127"/>
                <a:ea typeface="나눔스퀘어OTF_ac ExtraBold" pitchFamily="34" charset="-127"/>
              </a:rPr>
            </a:br>
            <a:r>
              <a:rPr lang="en-US" altLang="ko-KR" sz="1200" b="1" smtClean="0">
                <a:solidFill>
                  <a:srgbClr val="0070C0"/>
                </a:solidFill>
                <a:latin typeface="나눔스퀘어OTF_ac ExtraBold" pitchFamily="34" charset="-127"/>
                <a:ea typeface="나눔스퀘어OTF_ac ExtraBold" pitchFamily="34" charset="-127"/>
              </a:rPr>
              <a:t>(classification X)</a:t>
            </a:r>
            <a:endParaRPr lang="en-US" sz="1200" b="1" dirty="0">
              <a:solidFill>
                <a:srgbClr val="0070C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655148" y="3639717"/>
            <a:ext cx="299852" cy="29590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85C9-8725-724D-AAE0-80CEAA33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Nearest-mean-of-exemplars classification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38851-A1EB-E947-B08D-8D4ECC5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새로운 이미지에 대한 라벨을 생성하기 위해서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각 클래스 별로 해당 클래스에 속한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exemplars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들에 대한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feature vector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를 평균내어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>
                <a:latin typeface="G마켓 산스 Medium" pitchFamily="50" charset="-127"/>
                <a:ea typeface="G마켓 산스 Medium" pitchFamily="50" charset="-127"/>
              </a:rPr>
              <a:t>prototype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vector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를 구한다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또한 새로운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image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에 대한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feature vector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를 계산하여 그차이를 비교한다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기존의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multiclass-classification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학습 방식과의 비교</a:t>
            </a:r>
            <a:r>
              <a:rPr lang="en-US" altLang="ko-KR">
                <a:latin typeface="G마켓 산스 Medium" pitchFamily="50" charset="-127"/>
                <a:ea typeface="G마켓 산스 Medium" pitchFamily="50" charset="-127"/>
              </a:rPr>
              <a:t/>
            </a:r>
            <a:br>
              <a:rPr lang="en-US" altLang="ko-KR">
                <a:latin typeface="G마켓 산스 Medium" pitchFamily="50" charset="-127"/>
                <a:ea typeface="G마켓 산스 Medium" pitchFamily="50" charset="-127"/>
              </a:rPr>
            </a:b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: weight vector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값이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p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의 값과 분리되는 문제점</a:t>
            </a:r>
            <a:endParaRPr lang="en-US" altLang="ko-KR" smtClean="0">
              <a:latin typeface="G마켓 산스 Medium" pitchFamily="50" charset="-127"/>
              <a:ea typeface="G마켓 산스 Medium" pitchFamily="50" charset="-127"/>
            </a:endParaRPr>
          </a:p>
          <a:p>
            <a:endParaRPr lang="en-US" altLang="ko-KR" smtClean="0">
              <a:latin typeface="G마켓 산스 Medium" pitchFamily="50" charset="-127"/>
              <a:ea typeface="G마켓 산스 Medium" pitchFamily="50" charset="-127"/>
            </a:endParaRPr>
          </a:p>
          <a:p>
            <a:endParaRPr lang="en-US" altLang="ko-KR"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반면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채택한 방식은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weight-vector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를 분리 하지 않는다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 Prototype vector (good approximation to the class mean)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의 지속적인 변화 반영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endParaRPr lang="en-US" i="1">
              <a:latin typeface="G마켓 산스 Medium" pitchFamily="50" charset="-127"/>
              <a:ea typeface="G마켓 산스 Medium" pitchFamily="50" charset="-127"/>
            </a:endParaRPr>
          </a:p>
          <a:p>
            <a:endParaRPr lang="en-US" smtClean="0"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48" y="5375846"/>
            <a:ext cx="3561133" cy="65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291448" y="4001632"/>
            <a:ext cx="8253502" cy="2419742"/>
            <a:chOff x="3822597" y="4263241"/>
            <a:chExt cx="8253502" cy="2419742"/>
          </a:xfrm>
        </p:grpSpPr>
        <p:sp>
          <p:nvSpPr>
            <p:cNvPr id="13" name="TextBox 12"/>
            <p:cNvSpPr txBox="1"/>
            <p:nvPr/>
          </p:nvSpPr>
          <p:spPr>
            <a:xfrm>
              <a:off x="8575301" y="4560757"/>
              <a:ext cx="350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  <a:latin typeface="나눔스퀘어OTF_ac ExtraBold" pitchFamily="34" charset="-127"/>
                  <a:ea typeface="나눔스퀘어OTF_ac ExtraBold" pitchFamily="34" charset="-127"/>
                </a:rPr>
                <a:t> </a:t>
              </a:r>
              <a:r>
                <a:rPr lang="en-US" sz="1400" b="1" smtClean="0">
                  <a:solidFill>
                    <a:srgbClr val="FF0000"/>
                  </a:solidFill>
                  <a:latin typeface="나눔스퀘어OTF_ac ExtraBold" pitchFamily="34" charset="-127"/>
                  <a:ea typeface="나눔스퀘어OTF_ac ExtraBold" pitchFamily="34" charset="-127"/>
                </a:rPr>
                <a:t>        feature extraction routine</a:t>
              </a:r>
              <a:endParaRPr lang="en-US" sz="1400" b="1" dirty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endParaRPr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2597" y="4331731"/>
              <a:ext cx="5238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타원 14"/>
            <p:cNvSpPr/>
            <p:nvPr/>
          </p:nvSpPr>
          <p:spPr>
            <a:xfrm>
              <a:off x="8372105" y="4263241"/>
              <a:ext cx="665492" cy="5621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7706613" y="4263241"/>
              <a:ext cx="665492" cy="5621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83730" y="4804481"/>
              <a:ext cx="350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rgbClr val="FF0000"/>
                  </a:solidFill>
                  <a:latin typeface="나눔스퀘어OTF_ac ExtraBold" pitchFamily="34" charset="-127"/>
                  <a:ea typeface="나눔스퀘어OTF_ac ExtraBold" pitchFamily="34" charset="-127"/>
                </a:rPr>
                <a:t>Weight vector</a:t>
              </a:r>
              <a:endParaRPr lang="en-US" sz="1400" b="1" dirty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8287" y="6159763"/>
              <a:ext cx="3500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rgbClr val="FF0000"/>
                  </a:solidFill>
                  <a:latin typeface="나눔스퀘어OTF_ac ExtraBold" pitchFamily="34" charset="-127"/>
                  <a:ea typeface="나눔스퀘어OTF_ac ExtraBold" pitchFamily="34" charset="-127"/>
                </a:rPr>
                <a:t>Automatically</a:t>
              </a:r>
              <a:r>
                <a:rPr lang="ko-KR" altLang="en-US" sz="1400" b="1" smtClean="0">
                  <a:solidFill>
                    <a:srgbClr val="FF0000"/>
                  </a:solidFill>
                  <a:latin typeface="나눔스퀘어OTF_ac ExtraBold" pitchFamily="34" charset="-127"/>
                  <a:ea typeface="나눔스퀘어OTF_ac ExtraBold" pitchFamily="34" charset="-127"/>
                </a:rPr>
                <a:t> </a:t>
              </a:r>
              <a:r>
                <a:rPr lang="en-US" altLang="ko-KR" sz="1400" b="1" smtClean="0">
                  <a:solidFill>
                    <a:srgbClr val="FF0000"/>
                  </a:solidFill>
                  <a:latin typeface="나눔스퀘어OTF_ac ExtraBold" pitchFamily="34" charset="-127"/>
                  <a:ea typeface="나눔스퀘어OTF_ac ExtraBold" pitchFamily="34" charset="-127"/>
                </a:rPr>
                <a:t>change whenever the feature representation chagnes</a:t>
              </a:r>
              <a:endParaRPr lang="en-US" sz="1400" b="1" dirty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718238" y="5653089"/>
              <a:ext cx="665492" cy="5621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33" t="29221" r="8960"/>
          <a:stretch/>
        </p:blipFill>
        <p:spPr bwMode="auto">
          <a:xfrm>
            <a:off x="3999556" y="3583232"/>
            <a:ext cx="199408" cy="323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944762" y="5413446"/>
            <a:ext cx="2776959" cy="470733"/>
            <a:chOff x="4944762" y="5437196"/>
            <a:chExt cx="2776959" cy="470733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537" y="5437196"/>
              <a:ext cx="2434184" cy="47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762" y="5567788"/>
              <a:ext cx="2952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52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85C9-8725-724D-AAE0-80CEAA33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REPRESENTATION LEARNING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38851-A1EB-E947-B08D-8D4ECC5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6185458" cy="4366469"/>
          </a:xfrm>
        </p:spPr>
        <p:txBody>
          <a:bodyPr>
            <a:normAutofit/>
          </a:bodyPr>
          <a:lstStyle/>
          <a:p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새로운 클래스가 들어왔을 때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, feature extraction routine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의 업데이트가 이루어진다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.(Algorithm 3)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G마켓 산스 Medium" pitchFamily="50" charset="-127"/>
                <a:ea typeface="G마켓 산스 Medium" pitchFamily="50" charset="-127"/>
              </a:rPr>
              <a:t>Augmented train set (new+stored)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G마켓 산스 Medium" pitchFamily="50" charset="-127"/>
                <a:ea typeface="G마켓 산스 Medium" pitchFamily="50" charset="-127"/>
              </a:rPr>
              <a:t>Resulted output for current network is stored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G마켓 산스 Medium" pitchFamily="50" charset="-127"/>
                <a:ea typeface="G마켓 산스 Medium" pitchFamily="50" charset="-127"/>
              </a:rPr>
              <a:t>Nework parameters updated    </a:t>
            </a:r>
          </a:p>
          <a:p>
            <a:pPr marL="0" indent="0">
              <a:buNone/>
            </a:pPr>
            <a:endParaRPr lang="en-US" smtClean="0"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en-US" smtClean="0">
                <a:latin typeface="G마켓 산스 Medium" pitchFamily="50" charset="-127"/>
                <a:ea typeface="G마켓 산스 Medium" pitchFamily="50" charset="-127"/>
              </a:rPr>
              <a:t>Catastrophic forgetting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완화를 위한 기존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fine-tuning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대비 두가지 변화</a:t>
            </a:r>
            <a:endParaRPr lang="en-US" smtClean="0">
              <a:latin typeface="G마켓 산스 Medium" pitchFamily="50" charset="-127"/>
              <a:ea typeface="G마켓 산스 Medium" pitchFamily="50" charset="-127"/>
            </a:endParaRPr>
          </a:p>
          <a:p>
            <a:pPr marL="617220" lvl="1" indent="-342900">
              <a:buFont typeface="+mj-lt"/>
              <a:buAutoNum type="arabicParenR"/>
            </a:pPr>
            <a:r>
              <a:rPr lang="en-US" smtClean="0">
                <a:latin typeface="G마켓 산스 Medium" pitchFamily="50" charset="-127"/>
                <a:ea typeface="G마켓 산스 Medium" pitchFamily="50" charset="-127"/>
              </a:rPr>
              <a:t>Augmented training set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US" smtClean="0">
                <a:latin typeface="G마켓 산스 Medium" pitchFamily="50" charset="-127"/>
                <a:ea typeface="G마켓 산스 Medium" pitchFamily="50" charset="-127"/>
              </a:rPr>
              <a:t>Augmented loss </a:t>
            </a:r>
          </a:p>
          <a:p>
            <a:pPr marL="617220" lvl="1" indent="-342900">
              <a:buFont typeface="+mj-lt"/>
              <a:buAutoNum type="arabicParenR"/>
            </a:pPr>
            <a:endParaRPr lang="en-US"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306" y="2208811"/>
            <a:ext cx="3952190" cy="424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0542004" y="2238881"/>
            <a:ext cx="3500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New</a:t>
            </a:r>
            <a:r>
              <a:rPr lang="ko-KR" alt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 </a:t>
            </a:r>
            <a:r>
              <a:rPr lang="en-US" altLang="ko-KR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classes</a:t>
            </a:r>
            <a:endParaRPr lang="en-US" sz="14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0506379" y="2502101"/>
            <a:ext cx="665492" cy="297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377849" y="3102811"/>
            <a:ext cx="3500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(1)</a:t>
            </a:r>
            <a:endParaRPr lang="en-US" sz="14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41226" y="4021849"/>
            <a:ext cx="3500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(2)</a:t>
            </a:r>
            <a:endParaRPr lang="en-US" sz="14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81002" y="4885239"/>
            <a:ext cx="3500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(3)</a:t>
            </a:r>
            <a:endParaRPr lang="en-US" sz="14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565909" y="6109291"/>
            <a:ext cx="665492" cy="297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타원 32"/>
          <p:cNvSpPr/>
          <p:nvPr/>
        </p:nvSpPr>
        <p:spPr>
          <a:xfrm>
            <a:off x="9610938" y="6109291"/>
            <a:ext cx="665492" cy="297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85C9-8725-724D-AAE0-80CEAA33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Exemplar management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38851-A1EB-E947-B08D-8D4ECC5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5437831" cy="4137869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>
                <a:latin typeface="G마켓 산스 Medium" pitchFamily="50" charset="-127"/>
                <a:ea typeface="G마켓 산스 Medium" pitchFamily="50" charset="-127"/>
              </a:rPr>
              <a:t>새로운 클래스가 들어왔을 때</a:t>
            </a:r>
            <a:r>
              <a:rPr lang="en-US" altLang="ko-KR"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exemplar set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의  조정이 이루어진다</a:t>
            </a:r>
            <a:r>
              <a:rPr lang="en-US" altLang="ko-KR">
                <a:latin typeface="G마켓 산스 Medium" pitchFamily="50" charset="-127"/>
                <a:ea typeface="G마켓 산스 Medium" pitchFamily="50" charset="-127"/>
              </a:rPr>
              <a:t>.(Algorithm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4, 5)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새로운 클래스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exemplar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선정</a:t>
            </a:r>
            <a:endParaRPr lang="en-US" altLang="ko-KR" smtClean="0">
              <a:latin typeface="G마켓 산스 Medium" pitchFamily="50" charset="-127"/>
              <a:ea typeface="G마켓 산스 Medium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기존 클래스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exemplar sets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사이즈 축소</a:t>
            </a:r>
            <a:endParaRPr lang="en-US" altLang="ko-KR">
              <a:latin typeface="G마켓 산스 Medium" pitchFamily="50" charset="-127"/>
              <a:ea typeface="G마켓 산스 Medium" pitchFamily="50" charset="-127"/>
            </a:endParaRPr>
          </a:p>
          <a:p>
            <a:endParaRPr lang="en-US" altLang="ko-KR" smtClean="0"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Two objectives</a:t>
            </a:r>
          </a:p>
          <a:p>
            <a:pPr marL="617220" lvl="1" indent="-342900">
              <a:buFont typeface="+mj-lt"/>
              <a:buAutoNum type="arabicParenR"/>
            </a:pP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초기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exemplar set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은 실제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클래스의 평균 벡터에 근사해야한다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 marL="617220" lvl="1" indent="-342900">
              <a:buFont typeface="+mj-lt"/>
              <a:buAutoNum type="arabicParenR"/>
            </a:pP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앞선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1)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조건을 위배하지않고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어느 순간에서도 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exemplar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의 제거가 가능해야 한다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 marL="617220" lvl="1" indent="-342900">
              <a:buFont typeface="+mj-lt"/>
              <a:buAutoNum type="arabicParenR"/>
            </a:pPr>
            <a:endParaRPr lang="en-US" altLang="ko-KR"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en-US" altLang="ko-KR">
                <a:latin typeface="G마켓 산스 Medium" pitchFamily="50" charset="-127"/>
                <a:ea typeface="G마켓 산스 Medium" pitchFamily="50" charset="-127"/>
              </a:rPr>
              <a:t>Prioritized</a:t>
            </a:r>
            <a:r>
              <a:rPr lang="ko-KR" altLang="en-US"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>
                <a:latin typeface="G마켓 산스 Medium" pitchFamily="50" charset="-127"/>
                <a:ea typeface="G마켓 산스 Medium" pitchFamily="50" charset="-127"/>
              </a:rPr>
              <a:t>exemplar selection from distribution data with iterative selection results in high approximation of the mean vector with fewer samples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25" y="2229800"/>
            <a:ext cx="4608346" cy="42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19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85C9-8725-724D-AAE0-80CEAA33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Experiments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38851-A1EB-E947-B08D-8D4ECC5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137648" cy="3851787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Curves of the classification accuracies after each batch of classes</a:t>
            </a:r>
          </a:p>
          <a:p>
            <a:pPr marL="274320" lvl="1" indent="0">
              <a:buNone/>
            </a:pP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- Evaluate with same test data (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다만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mtClean="0">
                <a:latin typeface="G마켓 산스 Medium" pitchFamily="50" charset="-127"/>
                <a:ea typeface="G마켓 산스 Medium" pitchFamily="50" charset="-127"/>
              </a:rPr>
              <a:t>현재까지 학습된 클래스만을 대상으로</a:t>
            </a:r>
            <a:r>
              <a:rPr lang="en-US" altLang="ko-KR" smtClean="0">
                <a:latin typeface="G마켓 산스 Medium" pitchFamily="50" charset="-127"/>
                <a:ea typeface="G마켓 산스 Medium" pitchFamily="50" charset="-127"/>
              </a:rPr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855" y="2981763"/>
            <a:ext cx="9094239" cy="370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211620" y="4156025"/>
            <a:ext cx="1323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100 classes in batches of 10</a:t>
            </a:r>
            <a:endParaRPr lang="en-US" sz="11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11620" y="5610507"/>
            <a:ext cx="1225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FF0000"/>
                </a:solidFill>
                <a:latin typeface="나눔스퀘어OTF_ac ExtraBold" pitchFamily="34" charset="-127"/>
                <a:ea typeface="나눔스퀘어OTF_ac ExtraBold" pitchFamily="34" charset="-127"/>
              </a:rPr>
              <a:t>1000 classes in batches of 100</a:t>
            </a:r>
            <a:endParaRPr lang="en-US" sz="1100" b="1" dirty="0">
              <a:solidFill>
                <a:srgbClr val="FF0000"/>
              </a:solidFill>
              <a:latin typeface="나눔스퀘어OTF_ac ExtraBold" pitchFamily="34" charset="-127"/>
              <a:ea typeface="나눔스퀘어OTF_ac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412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{AB176F13-62E2-AE4B-83FD-35A640CAE1DA}tf10001070</Template>
  <TotalTime>6001</TotalTime>
  <Words>2635</Words>
  <Application>Microsoft Office PowerPoint</Application>
  <PresentationFormat>사용자 지정</PresentationFormat>
  <Paragraphs>174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Wood Type</vt:lpstr>
      <vt:lpstr> icarl: incremental classifier and representation learning </vt:lpstr>
      <vt:lpstr>background</vt:lpstr>
      <vt:lpstr>background</vt:lpstr>
      <vt:lpstr>introduction</vt:lpstr>
      <vt:lpstr>Class-incremental learning</vt:lpstr>
      <vt:lpstr>Nearest-mean-of-exemplars classification</vt:lpstr>
      <vt:lpstr>REPRESENTATION LEARNING</vt:lpstr>
      <vt:lpstr>Exemplar management</vt:lpstr>
      <vt:lpstr>Experiments</vt:lpstr>
      <vt:lpstr>Results</vt:lpstr>
      <vt:lpstr>Differential analysis</vt:lpstr>
      <vt:lpstr>Differential analysis</vt:lpstr>
      <vt:lpstr>impression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Event-related Tweet Identification with Dynamic Keyword Generation</dc:title>
  <dc:creator>KIM MINSEON</dc:creator>
  <cp:lastModifiedBy>admin</cp:lastModifiedBy>
  <cp:revision>267</cp:revision>
  <dcterms:created xsi:type="dcterms:W3CDTF">2021-09-02T16:38:35Z</dcterms:created>
  <dcterms:modified xsi:type="dcterms:W3CDTF">2022-01-28T07:41:43Z</dcterms:modified>
</cp:coreProperties>
</file>