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85" r:id="rId2"/>
    <p:sldId id="415" r:id="rId3"/>
    <p:sldId id="417" r:id="rId4"/>
    <p:sldId id="430" r:id="rId5"/>
    <p:sldId id="437" r:id="rId6"/>
    <p:sldId id="440" r:id="rId7"/>
    <p:sldId id="438" r:id="rId8"/>
    <p:sldId id="439" r:id="rId9"/>
    <p:sldId id="441" r:id="rId10"/>
    <p:sldId id="442" r:id="rId11"/>
    <p:sldId id="435" r:id="rId12"/>
    <p:sldId id="43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유재범" initials="유" lastIdx="2" clrIdx="0">
    <p:extLst>
      <p:ext uri="{19B8F6BF-5375-455C-9EA6-DF929625EA0E}">
        <p15:presenceInfo xmlns="" xmlns:p15="http://schemas.microsoft.com/office/powerpoint/2012/main" userId="S::20510079@officestu.seoultech.ac.kr::11922a94-3386-4641-ac57-422d3f66ed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 autoAdjust="0"/>
    <p:restoredTop sz="64849" autoAdjust="0"/>
  </p:normalViewPr>
  <p:slideViewPr>
    <p:cSldViewPr snapToGrid="0">
      <p:cViewPr>
        <p:scale>
          <a:sx n="75" d="100"/>
          <a:sy n="75" d="100"/>
        </p:scale>
        <p:origin x="-2148" y="-72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21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FD68-AE32-46D5-844D-0EC1AA462155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45CFD-551F-4570-8233-A515EC76F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5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b="0" i="0" smtClean="0">
                <a:latin typeface="+mj-lt"/>
              </a:rPr>
              <a:t>해당 개념과 관련해서 어떠한 한계와 그에 따른 시도가 있었는지를 각 대표 논문 별로 요약해서 설명드리도록 하겠습니다</a:t>
            </a:r>
            <a:r>
              <a:rPr kumimoji="1" lang="en-US" altLang="ko-KR" b="0" i="0" smtClean="0">
                <a:latin typeface="+mj-lt"/>
              </a:rPr>
              <a:t>.</a:t>
            </a:r>
            <a:endParaRPr kumimoji="1" lang="en-US" altLang="ko-KR" b="0" i="0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7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이러한 다양한 기법들에 대한 연구와 동시에 실제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Framework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구축시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incremental learning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의 장점을 이용하기 위한 여러가지 연구도 진행되었는데요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정확도의 향상을 위해서는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Cloud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에서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model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retrain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 일어나야 하므로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최소한의 데이터 이동을 통해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IOT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시스템의 정확도를 향상 시키는것을 목표로 하는 논문 또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distributed parallel computing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gpu memory structure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의 활용을 통한 분산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computing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아키텍처의 구현등  많은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contribution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이 있었습니다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사이버 공격에 따른 데이터 또한 동적으로 시간에 따라 변화한다는 가정하에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onling learning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단어의 중요도 혹은 의미의 변화를 모델에 점진적으로 반영하기 위한 연구를 목표로 하고 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각 단어별로 출현빈도기반의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in/out logic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구현을 통해서 우선순위 키워드 셋을 유지함과 동시에 모델의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통해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set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변화를 반영할 것 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앞선 연구의 아이디어를 차용하여 모델의 업데이트 과정에서 과거의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representative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데이터를 재 사용하여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 dataset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활용과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certainity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semi-supervised labeled data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활용하는 것을 목표로 하고있습니다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모델의 구성에 따라서 이 변화에 따른 영향을 확인 할것입니다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 목표로 하는 사이버 공격 관련 데이터 자동 분류 기술은 지속적이고 시간에 따라 변화하는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data stream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일정한 수준의 정확도의 유지가 가능함과 동시에 새로운 데이터 만을 이용한 모델의 학습이 가능하기 때문에 첫째 짧은 지연시간 둘째 에너지 효율성을 얻을 수 있을 것 입니다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곧 모델의 교체없이 이전까지 관찰되지 않은 새로운 데이터나 데이터의 변화에도 실시간으로 대응 할 수 있음을 의미합니다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93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</a:t>
            </a:r>
            <a:r>
              <a:rPr lang="en-US" altLang="ko-KR" smtClean="0"/>
              <a:t>continual learning</a:t>
            </a:r>
            <a:r>
              <a:rPr lang="ko-KR" altLang="en-US" smtClean="0"/>
              <a:t>의 기본적인 개념에 대해서 설명드리겠습니다</a:t>
            </a:r>
            <a:r>
              <a:rPr lang="en-US" altLang="ko-KR" smtClean="0"/>
              <a:t>. Continual</a:t>
            </a:r>
            <a:r>
              <a:rPr lang="en-US" altLang="ko-KR" baseline="0" smtClean="0"/>
              <a:t> learning</a:t>
            </a:r>
            <a:r>
              <a:rPr lang="ko-KR" altLang="en-US" baseline="0" smtClean="0"/>
              <a:t>즉 지속적 학습이란 시간에 따라서 학습데이터가 주어지는 상황에서 </a:t>
            </a:r>
            <a:r>
              <a:rPr lang="en-US" altLang="ko-KR" baseline="0" smtClean="0"/>
              <a:t>neural network</a:t>
            </a:r>
            <a:r>
              <a:rPr lang="ko-KR" altLang="en-US" baseline="0" smtClean="0"/>
              <a:t>가 계속적으로 학습을 수행해야되는 상황을 의미합니다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</a:t>
            </a:r>
            <a:r>
              <a:rPr lang="en-US" altLang="ko-KR" baseline="0" smtClean="0"/>
              <a:t>user</a:t>
            </a:r>
            <a:r>
              <a:rPr lang="ko-KR" altLang="en-US" baseline="0" smtClean="0"/>
              <a:t>가 원할때 해당 </a:t>
            </a:r>
            <a:r>
              <a:rPr lang="en-US" altLang="ko-KR" baseline="0" smtClean="0"/>
              <a:t>time window</a:t>
            </a:r>
            <a:r>
              <a:rPr lang="ko-KR" altLang="en-US" baseline="0" smtClean="0"/>
              <a:t>이전까지 노출되었던 데이터에 대한 </a:t>
            </a:r>
            <a:r>
              <a:rPr lang="en-US" altLang="ko-KR" baseline="0" smtClean="0"/>
              <a:t>classification</a:t>
            </a:r>
            <a:r>
              <a:rPr lang="ko-KR" altLang="en-US" baseline="0" smtClean="0"/>
              <a:t>이 가능해야하며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이러한 특정 학습 시점에서 이전등장 데이터에 대한 </a:t>
            </a:r>
            <a:r>
              <a:rPr lang="en-US" altLang="ko-KR" baseline="0" smtClean="0"/>
              <a:t>entire dataset</a:t>
            </a:r>
            <a:r>
              <a:rPr lang="ko-KR" altLang="en-US" baseline="0" smtClean="0"/>
              <a:t>이 아닌 일부만 저장가능하다는 가정에 기반을 하고있습니다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예를 들면 동물원에 가서 이전에 보지않았던 동물을 배우게 되는 아이를 생각하면 쉽게 이해하실수있으실겁니다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집에서 기르는 강아지에 대한 정보를 유지한채 새로운 동물인 기린에 대해서 학습하게 되는것입니다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중학교 수학을 배운 고등학생 또한 같은 예시가 될수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고등학생들은 고등수학을 배움에 있어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중학교 수학에서 학습하였던 정보의 기억의 </a:t>
            </a:r>
            <a:r>
              <a:rPr lang="en-US" altLang="ko-KR" baseline="0" smtClean="0"/>
              <a:t>loss</a:t>
            </a:r>
            <a:r>
              <a:rPr lang="ko-KR" altLang="en-US" baseline="0" smtClean="0"/>
              <a:t>를 최소함과 동시에 새로운 고등수학을 잘 배우는것을 목표로 하고있다는 점에 주목할 필요가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 </a:t>
            </a:r>
            <a:r>
              <a:rPr lang="en-US" altLang="ko-KR" baseline="0" smtClean="0"/>
              <a:t>continual learning </a:t>
            </a:r>
            <a:r>
              <a:rPr lang="ko-KR" altLang="en-US" baseline="0" smtClean="0"/>
              <a:t>또다른 말로는 </a:t>
            </a:r>
            <a:r>
              <a:rPr lang="en-US" altLang="ko-KR" baseline="0" smtClean="0"/>
              <a:t>incremental learning</a:t>
            </a:r>
            <a:r>
              <a:rPr lang="ko-KR" altLang="en-US" baseline="0" smtClean="0"/>
              <a:t>에서 해결해야하는 문제는 크게 </a:t>
            </a:r>
            <a:r>
              <a:rPr lang="en-US" altLang="ko-KR" baseline="0" smtClean="0"/>
              <a:t>2</a:t>
            </a:r>
            <a:r>
              <a:rPr lang="ko-KR" altLang="en-US" baseline="0" smtClean="0"/>
              <a:t>가지로 분류 됨을 알수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첫번째로는 </a:t>
            </a:r>
            <a:r>
              <a:rPr lang="en-US" altLang="ko-KR" baseline="0" smtClean="0"/>
              <a:t>catastrophic forgetting </a:t>
            </a:r>
            <a:r>
              <a:rPr lang="ko-KR" altLang="en-US" baseline="0" smtClean="0"/>
              <a:t>두번째는 </a:t>
            </a:r>
            <a:r>
              <a:rPr lang="en-US" altLang="ko-KR" baseline="0" smtClean="0"/>
              <a:t>limited computing resource (memory)</a:t>
            </a:r>
            <a:r>
              <a:rPr lang="ko-KR" altLang="en-US" baseline="0" smtClean="0"/>
              <a:t>가 됩니다</a:t>
            </a:r>
            <a:r>
              <a:rPr lang="en-US" altLang="ko-KR" baseline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82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과거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varying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처리하기위한 노력을 살펴보자면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in time learning, moving window, incremental learning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같은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driven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위한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processing strategies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도입되었습니다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jitl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전략은 로컬 모델을 새로운 데이터 샘플과 연관성이 높은 과거 샘플을 이용해서 재구성하는것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moving window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현재시점에서의 연속적인 새로운 샘플들을 로컬의 생성을 위해서 사용하는것입니다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이러한 두가지 전략들은 전체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knowledge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대표하는데 있어 한계점을 가집니다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learning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중요도가 높아 졌는데요 이는 새로운 뎅이터를 활용하여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offline history modeld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부분적인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업데이트 하는데 활용하는 것 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 process knowledge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유지함과 동시에 빈번한 모델의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방지할 수 있다는 장점을 가집니다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processing strategies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learning model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효율적으로 적용되었지만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적용에 있어서는 몇가지 제한 사항이 있었습니다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(1) end to end training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요구한다는점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 high-level feature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추출한다는 점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nonlinear operation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포함 한다는 점입니다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소개할 논문들은 이러한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varying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데이터에 대한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time processing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관점에서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learning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 고안된 다양한 전략들을 소개하겠습니다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관심있게 읽었던 논문들을 크게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가지로 구분하였는데요 첫째는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model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topology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modification,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catastrophic forgetting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방지를 위한 적절한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regimes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채택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셋째는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replay-based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과거에 등장한 중요한 데이터에 대한 정보유지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넷째는 각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수집되는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distribution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fairness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유지 마지막으로는 현재시점에서의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loss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과거 정보를 얼마나 유실했는지에 대한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distillation loss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동시에 고려한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도입입니다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앞으로 소개할 논문들은 해당하는 크게 이 범주내에서 각기 다른 학습 전략을 제안합니다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앞서 소개드렸던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continual learning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stream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변화를 기존의 데이터에 대한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최소화 하면서 반영하기 위한 진행되어왔던 관련연구들을 소개하겠습니다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소개드릴 논문의 제목은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Understanding the Role of Training Regimes in Continual Learning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제목에서도 알 수 있다시피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dropout. Batchsize, learning rate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적절히 활용하는 것만으로도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catastrophic forgetting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개선할 수 있다는 점에 주목합니다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데이터 셋에 대하여 동일한 구조를 갖는 두 네트워크를 하이퍼파라메터만 다르게 설정하여 효과적인 성능의 개선을 이루었다고 주장합니다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정확도가 조금 떨어졌음에도 불구하고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배웠던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forgetting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적게 발생하는 이점을 취하였습니다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그래프를 보시면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forgetting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각각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주변에서의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landscape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기하학적인 곡률과 높은 관련성을 가짐을 알 수 있습니다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그래프에서 파란색 그래프에서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축인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space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따른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변화가 가장 작음을 직관적으로 확인하실 수 있으실 겁니다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 task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대해서도 마찬가지 양상을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그래프에서 보입니다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곡선이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평평하면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forgetting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줄어드는 건데요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위해서 가장 큰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 value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전체적인 그래프의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specturm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낮추기 위한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도입합니다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추가로 본논문에서는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strategy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learning rate with decay, shrinking batch size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효용성을 실험을 통해서 증명하였습니다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논문은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Imbalanced Continual Learning with Partitioning Reservoir Sampling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이라는 논문인데요 제목 그대로 샘플링 기법에 초점을 두면서 읽어보았습니다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여기서 제안하는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method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는 카테고리 라벨마다 이전 이미지를 균형있게 저장하는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partitioning reservoir sampling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즉 줄여서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PRS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기법을 차용하여 새로운 정보를 배울때 이전에 기록해두었던 데이터까지 함께 포함해서 이전 정보를 잃지 않도록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REPLAY-BASED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방식을 채택합니다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데이터는 그 데이터의 분포나 출현빈도에 기반하여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minor class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와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majority class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로 나누어지며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long-tailed distribution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을 가지는데요 이때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tail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존재하는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minorirty concept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대해서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forgetting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이 발생할 확률이 높습니다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따라서 이를 해결하기 위해서 각 클래스마다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minoirty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높은 가중치를 두어 많은 이미지를 기록해두었다가 새로운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task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로 학습함에 있어서 이전에 기록해두었던 이미지를 활용하는 것입니다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해당 논문에서 채택한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reservoir sampling strategy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대해서 간략하게 설명드리겠습니다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이는 오직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개의 메모리만을 가지고 최대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n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개의 데이터 중에서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개를 랜덤 샘플링하는 기법입니다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어떤 시점이던지 현재시점까지의 데이터 중에서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개를 랜덤 샘플링 할 수 있다는 장점이 있습니다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이에 기반하여 제안된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prs strategy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는 두가지 연산을 포함 합니다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첫번째는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partition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연산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둘째는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maintenance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연산입니다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전자는 데이터가 들어올때 마다 목표할당량을 바꿔주는 연산이며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후자는 새로운 데이터를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sample set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넣을지 말지를 확률적으로 결정하고 데이터를 꺼낼때도 목표할당량과 현재 분포가 얼마나 차이가 있는지를 계산하여 결정하는 것입니다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이때 두가지 고려사항이 존재하는데 첫쨰는 클래스당 목표 할당량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둘째는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현제까지 데이터가 적게 등장한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minority class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인지 아닌지의 유무입니다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결국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RPS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기법의 채택은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hea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와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tail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클래스 모두에 대해 균형잡한 지식의 유지가 가능함을 강조하는 논문입니다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</a:t>
            </a:r>
            <a:endParaRPr lang="en-US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논문은 앞선 논문과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비슷한점은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prioritized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exemplar set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활용입니다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기반하여 해당 논문은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와 동시에 </a:t>
            </a:r>
            <a:r>
              <a:rPr lang="en-US" altLang="ko-KR" baseline="0" smtClean="0"/>
              <a:t>feature representation</a:t>
            </a:r>
            <a:r>
              <a:rPr lang="ko-KR" altLang="en-US" baseline="0" smtClean="0"/>
              <a:t>을 학습할 수 있는 </a:t>
            </a:r>
            <a:r>
              <a:rPr lang="en-US" altLang="ko-KR" baseline="0" smtClean="0"/>
              <a:t>Incremental Classifier and Representation Learning</a:t>
            </a:r>
            <a:r>
              <a:rPr lang="ko-KR" altLang="en-US" baseline="0" smtClean="0"/>
              <a:t>이라는 학습 방법론을 제안합니다</a:t>
            </a:r>
            <a:r>
              <a:rPr lang="en-US" altLang="ko-KR" baseline="0" smtClean="0"/>
              <a:t>. </a:t>
            </a:r>
            <a:r>
              <a:rPr lang="en-US" smtClean="0"/>
              <a:t>Incremental</a:t>
            </a:r>
            <a:r>
              <a:rPr lang="ko-KR" altLang="en-US" smtClean="0"/>
              <a:t>한 </a:t>
            </a:r>
            <a:r>
              <a:rPr lang="en-US" altLang="ko-KR" smtClean="0"/>
              <a:t>classifier</a:t>
            </a:r>
            <a:r>
              <a:rPr lang="ko-KR" altLang="en-US" smtClean="0"/>
              <a:t>를 위해서 본 논문에서는 </a:t>
            </a:r>
            <a:r>
              <a:rPr lang="en-US" altLang="ko-KR" smtClean="0"/>
              <a:t>nearest-mean-of-exemplars</a:t>
            </a:r>
            <a:r>
              <a:rPr lang="ko-KR" altLang="en-US" smtClean="0"/>
              <a:t>라는 알고리즘을 채택합니다</a:t>
            </a:r>
            <a:r>
              <a:rPr lang="en-US" altLang="ko-KR" smtClean="0"/>
              <a:t>. </a:t>
            </a:r>
            <a:r>
              <a:rPr lang="ko-KR" altLang="en-US" smtClean="0"/>
              <a:t>이 알고리즘은 새로운 이미지에 대한 라벨을 생성하기 위해서</a:t>
            </a:r>
            <a:r>
              <a:rPr lang="en-US" altLang="ko-KR" smtClean="0"/>
              <a:t>, </a:t>
            </a:r>
            <a:r>
              <a:rPr lang="ko-KR" altLang="en-US" smtClean="0"/>
              <a:t>각 클래스 별로 해당 클래스에 속한 </a:t>
            </a:r>
            <a:r>
              <a:rPr lang="en-US" altLang="ko-KR" smtClean="0"/>
              <a:t>exemplars</a:t>
            </a:r>
            <a:r>
              <a:rPr lang="ko-KR" altLang="en-US" smtClean="0"/>
              <a:t>들에 대한 </a:t>
            </a:r>
            <a:r>
              <a:rPr lang="en-US" altLang="ko-KR" smtClean="0"/>
              <a:t>feature vector</a:t>
            </a:r>
            <a:r>
              <a:rPr lang="ko-KR" altLang="en-US" smtClean="0"/>
              <a:t>를 평균을 내어 </a:t>
            </a:r>
            <a:r>
              <a:rPr lang="en-US" altLang="ko-KR" smtClean="0"/>
              <a:t> </a:t>
            </a:r>
            <a:r>
              <a:rPr lang="ko-KR" altLang="en-US" smtClean="0"/>
              <a:t>중앙값 </a:t>
            </a:r>
            <a:r>
              <a:rPr lang="en-US" altLang="ko-KR" smtClean="0"/>
              <a:t>vector</a:t>
            </a:r>
            <a:r>
              <a:rPr lang="ko-KR" altLang="en-US" smtClean="0"/>
              <a:t>를 구합니다</a:t>
            </a:r>
            <a:r>
              <a:rPr lang="en-US" altLang="ko-KR" smtClean="0"/>
              <a:t>. </a:t>
            </a:r>
            <a:r>
              <a:rPr lang="ko-KR" altLang="en-US" smtClean="0"/>
              <a:t>또한</a:t>
            </a:r>
            <a:r>
              <a:rPr lang="en-US" altLang="ko-KR" smtClean="0"/>
              <a:t>, </a:t>
            </a:r>
            <a:r>
              <a:rPr lang="ko-KR" altLang="en-US" smtClean="0"/>
              <a:t>새로 들어온 이미지에 대한 </a:t>
            </a:r>
            <a:r>
              <a:rPr lang="en-US" altLang="ko-KR" smtClean="0"/>
              <a:t>feature vector</a:t>
            </a:r>
            <a:r>
              <a:rPr lang="ko-KR" altLang="en-US" smtClean="0"/>
              <a:t>를 계산하여 둘사이 거리의 차이를 비교하고 가장 가까운 </a:t>
            </a:r>
            <a:r>
              <a:rPr lang="en-US" altLang="ko-KR" smtClean="0"/>
              <a:t>class</a:t>
            </a:r>
            <a:r>
              <a:rPr lang="ko-KR" altLang="en-US" smtClean="0"/>
              <a:t>에 </a:t>
            </a:r>
            <a:r>
              <a:rPr lang="en-US" altLang="ko-KR" smtClean="0"/>
              <a:t>assign</a:t>
            </a:r>
            <a:r>
              <a:rPr lang="ko-KR" altLang="en-US" smtClean="0"/>
              <a:t>합니다</a:t>
            </a:r>
            <a:r>
              <a:rPr lang="en-US" altLang="ko-KR" smtClean="0"/>
              <a:t>. </a:t>
            </a:r>
            <a:r>
              <a:rPr lang="ko-KR" altLang="en-US" smtClean="0"/>
              <a:t>이러한 </a:t>
            </a:r>
            <a:r>
              <a:rPr lang="en-US" altLang="ko-KR" smtClean="0"/>
              <a:t>exemplar set</a:t>
            </a:r>
            <a:r>
              <a:rPr lang="ko-KR" altLang="en-US" smtClean="0"/>
              <a:t>은 시간에 따라 중요한 우선순위가 높은 제한된 개수의 데이터에 대해서 유지가 되어야하는 데요 이때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unseen data</a:t>
            </a:r>
            <a:r>
              <a:rPr lang="ko-KR" altLang="en-US" baseline="0" smtClean="0"/>
              <a:t>가 들어온경우 </a:t>
            </a:r>
            <a:r>
              <a:rPr lang="ko-KR" altLang="en-US" smtClean="0"/>
              <a:t>두가지 루틴이 실행됩니다</a:t>
            </a:r>
            <a:r>
              <a:rPr lang="en-US" altLang="ko-KR" smtClean="0"/>
              <a:t>. </a:t>
            </a:r>
            <a:r>
              <a:rPr lang="ko-KR" altLang="en-US" baseline="0" smtClean="0"/>
              <a:t>새로운 클래스에 대한 </a:t>
            </a:r>
            <a:r>
              <a:rPr lang="en-US" altLang="ko-KR" baseline="0" smtClean="0"/>
              <a:t>examplar </a:t>
            </a:r>
            <a:r>
              <a:rPr lang="ko-KR" altLang="en-US" baseline="0" smtClean="0"/>
              <a:t>선정과 기존 클래스 </a:t>
            </a:r>
            <a:r>
              <a:rPr lang="en-US" altLang="ko-KR" baseline="0" smtClean="0"/>
              <a:t>exemplar set </a:t>
            </a:r>
            <a:r>
              <a:rPr lang="ko-KR" altLang="en-US" baseline="0" smtClean="0"/>
              <a:t>사이즈 축소 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이때 </a:t>
            </a:r>
            <a:r>
              <a:rPr lang="en-US" altLang="ko-KR" baseline="0" smtClean="0"/>
              <a:t>prioritized exemplar set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average feature vector</a:t>
            </a:r>
            <a:r>
              <a:rPr lang="ko-KR" altLang="en-US" baseline="0" smtClean="0"/>
              <a:t>가 전체 학습데이터들에 대한 </a:t>
            </a:r>
            <a:r>
              <a:rPr lang="en-US" altLang="ko-KR" baseline="0" smtClean="0"/>
              <a:t>average feature vector</a:t>
            </a:r>
            <a:r>
              <a:rPr lang="ko-KR" altLang="en-US" baseline="0" smtClean="0"/>
              <a:t>와 가장 근사하게 만들어주는 이미지로 선정되게 됩니다 이러한 방법의 채택을 통해서 적은 샘플을 가지고도 각 클래스별 </a:t>
            </a:r>
            <a:r>
              <a:rPr lang="en-US" altLang="ko-KR" baseline="0" smtClean="0"/>
              <a:t>mean vector</a:t>
            </a:r>
            <a:r>
              <a:rPr lang="ko-KR" altLang="en-US" baseline="0" smtClean="0"/>
              <a:t>에 대한 좋은 </a:t>
            </a:r>
            <a:r>
              <a:rPr lang="en-US" altLang="ko-KR" baseline="0" smtClean="0"/>
              <a:t>approximation</a:t>
            </a:r>
            <a:r>
              <a:rPr lang="ko-KR" altLang="en-US" baseline="0" smtClean="0"/>
              <a:t>을 얻을 수 있다고 주장합니다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본 논문에서는 </a:t>
            </a:r>
            <a:r>
              <a:rPr lang="en-US" altLang="ko-KR" baseline="0" smtClean="0"/>
              <a:t>catastrophic forgetting</a:t>
            </a:r>
            <a:r>
              <a:rPr lang="ko-KR" altLang="en-US" baseline="0" smtClean="0"/>
              <a:t>을 위해 </a:t>
            </a:r>
            <a:r>
              <a:rPr lang="ko-KR" altLang="en-US" smtClean="0"/>
              <a:t>새로운 클래스에 대한 </a:t>
            </a:r>
            <a:r>
              <a:rPr lang="en-US" altLang="ko-KR" smtClean="0"/>
              <a:t>classification loss</a:t>
            </a:r>
            <a:r>
              <a:rPr lang="ko-KR" altLang="en-US" smtClean="0"/>
              <a:t>의 최소화와 </a:t>
            </a:r>
            <a:r>
              <a:rPr lang="en-US" altLang="ko-KR" smtClean="0"/>
              <a:t>2</a:t>
            </a:r>
            <a:r>
              <a:rPr lang="ko-KR" altLang="en-US" smtClean="0"/>
              <a:t>번째 단계에서 생성한 기존</a:t>
            </a:r>
            <a:r>
              <a:rPr lang="en-US" altLang="ko-KR" smtClean="0"/>
              <a:t> classes</a:t>
            </a:r>
            <a:r>
              <a:rPr lang="ko-KR" altLang="en-US" smtClean="0"/>
              <a:t>에 대한 </a:t>
            </a:r>
            <a:r>
              <a:rPr lang="en-US" altLang="ko-KR" smtClean="0"/>
              <a:t>score</a:t>
            </a:r>
            <a:r>
              <a:rPr lang="ko-KR" altLang="en-US" smtClean="0"/>
              <a:t>를 재현하기 위한 </a:t>
            </a:r>
            <a:r>
              <a:rPr lang="en-US" altLang="ko-KR" smtClean="0"/>
              <a:t>distillation loss </a:t>
            </a:r>
            <a:r>
              <a:rPr lang="ko-KR" altLang="en-US" smtClean="0"/>
              <a:t>두가지를 </a:t>
            </a:r>
            <a:r>
              <a:rPr lang="en-US" altLang="ko-KR" smtClean="0"/>
              <a:t>loss function</a:t>
            </a:r>
            <a:r>
              <a:rPr lang="ko-KR" altLang="en-US" smtClean="0"/>
              <a:t>으로 정의 합니다</a:t>
            </a:r>
            <a:r>
              <a:rPr lang="en-US" altLang="ko-KR" smtClean="0"/>
              <a:t>.</a:t>
            </a:r>
            <a:r>
              <a:rPr lang="ko-KR" altLang="en-US" baseline="0" smtClean="0"/>
              <a:t> 결론적으로 실험에서는 제안하는 방법론을 사용한 가장 왼쪽 그림은 전체 클래스에 예측이 잘된 샘플 잘못된 샘플 관계없이 전체적으로 </a:t>
            </a:r>
            <a:r>
              <a:rPr lang="en-US" altLang="ko-KR" baseline="0" smtClean="0"/>
              <a:t>homogeneous</a:t>
            </a:r>
            <a:r>
              <a:rPr lang="ko-KR" altLang="en-US" baseline="0" smtClean="0"/>
              <a:t>한 패턴을 보여줍니다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초기에 학습된 클래스와 마지막 스테이지에서 학습된 클래스가 동일하게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공평하게 고려됨을 나타냅니다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이와는 반대로 나머지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개의 </a:t>
            </a:r>
            <a:r>
              <a:rPr lang="en-US" altLang="ko-KR" baseline="0" smtClean="0"/>
              <a:t>confusion matrices</a:t>
            </a:r>
            <a:r>
              <a:rPr lang="ko-KR" altLang="en-US" baseline="0" smtClean="0"/>
              <a:t>들은 </a:t>
            </a:r>
            <a:r>
              <a:rPr lang="en-US" altLang="ko-KR" baseline="0" smtClean="0"/>
              <a:t>inhomogeneous</a:t>
            </a:r>
            <a:r>
              <a:rPr lang="ko-KR" altLang="en-US" baseline="0" smtClean="0"/>
              <a:t>한 패턴을 보여줍니다</a:t>
            </a:r>
            <a:r>
              <a:rPr lang="en-US" altLang="ko-KR" baseline="0" smtClean="0"/>
              <a:t>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논문은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topology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modification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learning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효과적임을 보이는 논문입니다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과거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hidden layer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에 뉴런을 추가하여 새로운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에 대한 학습 후 보다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compact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한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representation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을 얻고자 하는 시도가 있었습니다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따라서 여기서는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Online learning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에서 이벤트의 변화가 일어난 경우를 정의하고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이때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deep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 learning model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의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top layer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에 새로운 뉴런이 추가되게 됩니다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추가된 뉴런에 대한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random parameter assignment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를 위해서 새로운 데이터에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group lasso and l2 regularization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을 통해서 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initialization</a:t>
            </a:r>
            <a:r>
              <a:rPr lang="ko-KR" altLang="en-US" b="0" baseline="0" smtClean="0">
                <a:latin typeface="Calibri" pitchFamily="34" charset="0"/>
                <a:cs typeface="Calibri" pitchFamily="34" charset="0"/>
              </a:rPr>
              <a:t>을 한다고 언급합니다</a:t>
            </a:r>
            <a:r>
              <a:rPr lang="en-US" altLang="ko-KR" b="0" baseline="0" smtClean="0">
                <a:latin typeface="Calibri" pitchFamily="34" charset="0"/>
                <a:cs typeface="Calibri" pitchFamily="34" charset="0"/>
              </a:rPr>
              <a:t>. </a:t>
            </a:r>
            <a:endParaRPr lang="en-US" altLang="ko-KR" b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논문은 이전과는 다르게 데이터 수집과정에서의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채택에 주목하고 있습니다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데이터의 수집을 위해서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 tuner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개념을 제안하고 이는 각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전체 모델의 정확도와 모든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fairness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optimized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방식으로 동작하게 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 tuner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curvves of slices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정보를 유지하고 이에 기반하여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beset data acquisition strategy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결정하게 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curve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데이터가 부족한 경우나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각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존재할 수 있으므로 부정확할 가능성이 있습니다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본 논문에서는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curve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데이터가 수집될때 마다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함을 통해서 이를 해결하고자 하였습니다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말해 여기서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업데이트는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curve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추정을 지속적으로 데이터가 수집될때마다 수행함으로써 어떤 데이터를 얼마나 더 수집할지를 결정하고 균형있는 데이터의 수집을 하는것입니다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앞선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acquistion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curve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상대적인 비교를 통해 결정하게 되는것입니다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적은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cost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이용함과 동시에 이기종 데이터의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learning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구축에 대한 모델들의 중요도가 높아졌습니다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이러한 모델들의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특성 때문에 빠른 속도로 생성되는 데이터의 변화 반영이 어렵다는 한계가 있었고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알고리즘은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baseline="0" smtClean="0"/>
              <a:t>parameter-incremental </a:t>
            </a:r>
            <a:r>
              <a:rPr lang="ko-KR" altLang="en-US" baseline="0" smtClean="0"/>
              <a:t>방식과 </a:t>
            </a:r>
            <a:r>
              <a:rPr lang="en-US" altLang="ko-KR" baseline="0" smtClean="0"/>
              <a:t>structure incremental</a:t>
            </a:r>
            <a:r>
              <a:rPr lang="ko-KR" altLang="en-US" baseline="0" smtClean="0"/>
              <a:t>방식으로 구분 되었습니다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먼저 </a:t>
            </a:r>
            <a:r>
              <a:rPr lang="en-US" altLang="ko-KR" baseline="0" smtClean="0"/>
              <a:t>parameter-incremental algorithm</a:t>
            </a:r>
            <a:r>
              <a:rPr lang="ko-KR" altLang="en-US" baseline="0" smtClean="0"/>
              <a:t>은 훈련된 모델의 가중치와 </a:t>
            </a:r>
            <a:r>
              <a:rPr lang="en-US" altLang="ko-KR" baseline="0" smtClean="0"/>
              <a:t>bias</a:t>
            </a:r>
            <a:r>
              <a:rPr lang="ko-KR" altLang="en-US" baseline="0" smtClean="0"/>
              <a:t>를 수정하는 몇가지 새로운 제약 규칙을 설계하여 새로운 인풋을 반영합니다</a:t>
            </a:r>
            <a:r>
              <a:rPr lang="en-US" altLang="ko-KR" baseline="0" smtClean="0"/>
              <a:t>. Structure incremental </a:t>
            </a:r>
            <a:r>
              <a:rPr lang="ko-KR" altLang="en-US" baseline="0" smtClean="0"/>
              <a:t>알고리즘은 새로운 입력의 특징을 포착하는 새로운 </a:t>
            </a:r>
            <a:r>
              <a:rPr lang="en-US" altLang="ko-KR" baseline="0" smtClean="0"/>
              <a:t>multilayer </a:t>
            </a:r>
            <a:r>
              <a:rPr lang="ko-KR" altLang="en-US" baseline="0" smtClean="0"/>
              <a:t>퍼셉트론이 네트워크 구조를 업데이트할때 </a:t>
            </a:r>
            <a:r>
              <a:rPr lang="en-US" altLang="ko-KR" baseline="0" smtClean="0"/>
              <a:t>pre-trained</a:t>
            </a:r>
            <a:r>
              <a:rPr lang="ko-KR" altLang="en-US" baseline="0" smtClean="0"/>
              <a:t>된 </a:t>
            </a:r>
            <a:r>
              <a:rPr lang="en-US" altLang="ko-KR" baseline="0" smtClean="0"/>
              <a:t>classifier</a:t>
            </a:r>
            <a:r>
              <a:rPr lang="ko-KR" altLang="en-US" baseline="0" smtClean="0"/>
              <a:t>의 조합에 추가됩니다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앞선 몇몇 연구와 같이 위 논문 또한 </a:t>
            </a:r>
            <a:r>
              <a:rPr lang="en-US" altLang="ko-KR" baseline="0" smtClean="0"/>
              <a:t>adapation</a:t>
            </a:r>
            <a:r>
              <a:rPr lang="ko-KR" altLang="en-US" baseline="0" smtClean="0"/>
              <a:t>과 </a:t>
            </a:r>
            <a:r>
              <a:rPr lang="en-US" altLang="ko-KR" baseline="0" smtClean="0"/>
              <a:t>preservation</a:t>
            </a:r>
            <a:r>
              <a:rPr lang="ko-KR" altLang="en-US" baseline="0" smtClean="0"/>
              <a:t>을 통합하는 </a:t>
            </a:r>
            <a:r>
              <a:rPr lang="en-US" altLang="ko-KR" baseline="0" smtClean="0"/>
              <a:t>loss</a:t>
            </a:r>
            <a:r>
              <a:rPr lang="ko-KR" altLang="en-US" baseline="0" smtClean="0"/>
              <a:t>를 정의하고 </a:t>
            </a:r>
            <a:r>
              <a:rPr lang="en-US" altLang="ko-KR" baseline="0" smtClean="0"/>
              <a:t>novel</a:t>
            </a:r>
            <a:r>
              <a:rPr lang="ko-KR" altLang="en-US" baseline="0" smtClean="0"/>
              <a:t>한 </a:t>
            </a:r>
            <a:r>
              <a:rPr lang="en-US" altLang="ko-KR" baseline="0" smtClean="0"/>
              <a:t>dropout strategy</a:t>
            </a:r>
            <a:r>
              <a:rPr lang="ko-KR" altLang="en-US" baseline="0" smtClean="0"/>
              <a:t>를 도입합니다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</a:t>
            </a:r>
            <a:r>
              <a:rPr lang="en-US" altLang="ko-KR" baseline="0" smtClean="0"/>
              <a:t>drop out</a:t>
            </a:r>
            <a:r>
              <a:rPr lang="ko-KR" altLang="en-US" baseline="0" smtClean="0"/>
              <a:t>전략에 대해서 간단하게 설명을 드리자면 </a:t>
            </a:r>
            <a:r>
              <a:rPr lang="en-US" altLang="ko-KR" baseline="0" smtClean="0"/>
              <a:t>fcn layer</a:t>
            </a:r>
            <a:r>
              <a:rPr lang="ko-KR" altLang="en-US" baseline="0" smtClean="0"/>
              <a:t>에서 뉴런들은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개의 하위집합으로 분류되고 이때 기존의 </a:t>
            </a:r>
            <a:r>
              <a:rPr lang="en-US" altLang="ko-KR" baseline="0" smtClean="0"/>
              <a:t>knowledge</a:t>
            </a:r>
            <a:r>
              <a:rPr lang="ko-KR" altLang="en-US" baseline="0" smtClean="0"/>
              <a:t>에 대해서 적게 학습된 </a:t>
            </a:r>
            <a:r>
              <a:rPr lang="en-US" altLang="ko-KR" baseline="0" smtClean="0"/>
              <a:t>idle</a:t>
            </a:r>
            <a:r>
              <a:rPr lang="ko-KR" altLang="en-US" baseline="0" smtClean="0"/>
              <a:t>한 뉴런을 새로운 패턴에 대해 학습하도록 하는 것입니다</a:t>
            </a:r>
            <a:r>
              <a:rPr lang="en-US" altLang="ko-KR" baseline="0" smtClean="0"/>
              <a:t>. Structure incremental </a:t>
            </a:r>
            <a:r>
              <a:rPr lang="ko-KR" altLang="en-US" baseline="0" smtClean="0"/>
              <a:t>알고리즘의 경우는 </a:t>
            </a:r>
            <a:r>
              <a:rPr lang="en-US" altLang="ko-KR" baseline="0" smtClean="0"/>
              <a:t>model topology</a:t>
            </a:r>
            <a:r>
              <a:rPr lang="ko-KR" altLang="en-US" baseline="0" smtClean="0"/>
              <a:t>의 업데이트 시 </a:t>
            </a:r>
            <a:r>
              <a:rPr lang="en-US" altLang="ko-KR" baseline="0" smtClean="0"/>
              <a:t>tensor convolutional layer, tensor pooling layers, fcn layers</a:t>
            </a:r>
            <a:r>
              <a:rPr lang="ko-KR" altLang="en-US" baseline="0" smtClean="0"/>
              <a:t>가 과거 정보를 </a:t>
            </a:r>
            <a:r>
              <a:rPr lang="en-US" altLang="ko-KR" baseline="0" smtClean="0"/>
              <a:t>transfer</a:t>
            </a:r>
            <a:r>
              <a:rPr lang="ko-KR" altLang="en-US" baseline="0" smtClean="0"/>
              <a:t>하도록 설계하였습니다</a:t>
            </a:r>
            <a:r>
              <a:rPr lang="en-US" altLang="ko-KR" baseline="0" smtClean="0"/>
              <a:t>. </a:t>
            </a:r>
            <a:endParaRPr lang="x-non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45CFD-551F-4570-8233-A515EC76F4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BD30-14A9-2E4C-8904-51F987F2FBED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0" y="0"/>
            <a:ext cx="12192000" cy="138023"/>
            <a:chOff x="0" y="0"/>
            <a:chExt cx="12192000" cy="550506"/>
          </a:xfrm>
        </p:grpSpPr>
        <p:sp>
          <p:nvSpPr>
            <p:cNvPr id="8" name="직사각형 7"/>
            <p:cNvSpPr/>
            <p:nvPr/>
          </p:nvSpPr>
          <p:spPr>
            <a:xfrm>
              <a:off x="0" y="1"/>
              <a:ext cx="12192000" cy="541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01012" y="0"/>
              <a:ext cx="2369976" cy="5505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-11304" y="5667555"/>
            <a:ext cx="12227984" cy="1200282"/>
            <a:chOff x="-11281" y="4619296"/>
            <a:chExt cx="12203281" cy="2253107"/>
          </a:xfrm>
        </p:grpSpPr>
        <p:sp>
          <p:nvSpPr>
            <p:cNvPr id="11" name="순서도: 문서 11"/>
            <p:cNvSpPr/>
            <p:nvPr/>
          </p:nvSpPr>
          <p:spPr>
            <a:xfrm flipV="1">
              <a:off x="-1" y="4619296"/>
              <a:ext cx="11650717" cy="206961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53265"/>
                <a:gd name="connsiteX1" fmla="*/ 21600 w 21600"/>
                <a:gd name="connsiteY1" fmla="*/ 0 h 53265"/>
                <a:gd name="connsiteX2" fmla="*/ 21600 w 21600"/>
                <a:gd name="connsiteY2" fmla="*/ 17322 h 53265"/>
                <a:gd name="connsiteX3" fmla="*/ 6419 w 21600"/>
                <a:gd name="connsiteY3" fmla="*/ 53260 h 53265"/>
                <a:gd name="connsiteX4" fmla="*/ 0 w 21600"/>
                <a:gd name="connsiteY4" fmla="*/ 20172 h 53265"/>
                <a:gd name="connsiteX5" fmla="*/ 0 w 21600"/>
                <a:gd name="connsiteY5" fmla="*/ 0 h 53265"/>
                <a:gd name="connsiteX0" fmla="*/ 15 w 21615"/>
                <a:gd name="connsiteY0" fmla="*/ 0 h 67716"/>
                <a:gd name="connsiteX1" fmla="*/ 21615 w 21615"/>
                <a:gd name="connsiteY1" fmla="*/ 0 h 67716"/>
                <a:gd name="connsiteX2" fmla="*/ 21615 w 21615"/>
                <a:gd name="connsiteY2" fmla="*/ 17322 h 67716"/>
                <a:gd name="connsiteX3" fmla="*/ 6434 w 21615"/>
                <a:gd name="connsiteY3" fmla="*/ 53260 h 67716"/>
                <a:gd name="connsiteX4" fmla="*/ 0 w 21615"/>
                <a:gd name="connsiteY4" fmla="*/ 67219 h 67716"/>
                <a:gd name="connsiteX5" fmla="*/ 15 w 21615"/>
                <a:gd name="connsiteY5" fmla="*/ 0 h 67716"/>
                <a:gd name="connsiteX0" fmla="*/ 15 w 21615"/>
                <a:gd name="connsiteY0" fmla="*/ 0 h 67547"/>
                <a:gd name="connsiteX1" fmla="*/ 21615 w 21615"/>
                <a:gd name="connsiteY1" fmla="*/ 0 h 67547"/>
                <a:gd name="connsiteX2" fmla="*/ 21615 w 21615"/>
                <a:gd name="connsiteY2" fmla="*/ 17322 h 67547"/>
                <a:gd name="connsiteX3" fmla="*/ 8910 w 21615"/>
                <a:gd name="connsiteY3" fmla="*/ 43200 h 67547"/>
                <a:gd name="connsiteX4" fmla="*/ 0 w 21615"/>
                <a:gd name="connsiteY4" fmla="*/ 67219 h 67547"/>
                <a:gd name="connsiteX5" fmla="*/ 15 w 21615"/>
                <a:gd name="connsiteY5" fmla="*/ 0 h 67547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7867"/>
                <a:gd name="connsiteX1" fmla="*/ 21615 w 21615"/>
                <a:gd name="connsiteY1" fmla="*/ 0 h 67867"/>
                <a:gd name="connsiteX2" fmla="*/ 21615 w 21615"/>
                <a:gd name="connsiteY2" fmla="*/ 17322 h 67867"/>
                <a:gd name="connsiteX3" fmla="*/ 8770 w 21615"/>
                <a:gd name="connsiteY3" fmla="*/ 57801 h 67867"/>
                <a:gd name="connsiteX4" fmla="*/ 0 w 21615"/>
                <a:gd name="connsiteY4" fmla="*/ 67219 h 67867"/>
                <a:gd name="connsiteX5" fmla="*/ 15 w 21615"/>
                <a:gd name="connsiteY5" fmla="*/ 0 h 67867"/>
                <a:gd name="connsiteX0" fmla="*/ 15 w 21615"/>
                <a:gd name="connsiteY0" fmla="*/ 0 h 68009"/>
                <a:gd name="connsiteX1" fmla="*/ 21615 w 21615"/>
                <a:gd name="connsiteY1" fmla="*/ 0 h 68009"/>
                <a:gd name="connsiteX2" fmla="*/ 21615 w 21615"/>
                <a:gd name="connsiteY2" fmla="*/ 17322 h 68009"/>
                <a:gd name="connsiteX3" fmla="*/ 8938 w 21615"/>
                <a:gd name="connsiteY3" fmla="*/ 60505 h 68009"/>
                <a:gd name="connsiteX4" fmla="*/ 0 w 21615"/>
                <a:gd name="connsiteY4" fmla="*/ 67219 h 68009"/>
                <a:gd name="connsiteX5" fmla="*/ 15 w 21615"/>
                <a:gd name="connsiteY5" fmla="*/ 0 h 68009"/>
                <a:gd name="connsiteX0" fmla="*/ 15 w 21615"/>
                <a:gd name="connsiteY0" fmla="*/ 0 h 69106"/>
                <a:gd name="connsiteX1" fmla="*/ 21615 w 21615"/>
                <a:gd name="connsiteY1" fmla="*/ 0 h 69106"/>
                <a:gd name="connsiteX2" fmla="*/ 21615 w 21615"/>
                <a:gd name="connsiteY2" fmla="*/ 17322 h 69106"/>
                <a:gd name="connsiteX3" fmla="*/ 8938 w 21615"/>
                <a:gd name="connsiteY3" fmla="*/ 60505 h 69106"/>
                <a:gd name="connsiteX4" fmla="*/ 0 w 21615"/>
                <a:gd name="connsiteY4" fmla="*/ 67219 h 69106"/>
                <a:gd name="connsiteX5" fmla="*/ 15 w 21615"/>
                <a:gd name="connsiteY5" fmla="*/ 0 h 69106"/>
                <a:gd name="connsiteX0" fmla="*/ 15 w 21615"/>
                <a:gd name="connsiteY0" fmla="*/ 0 h 68737"/>
                <a:gd name="connsiteX1" fmla="*/ 21615 w 21615"/>
                <a:gd name="connsiteY1" fmla="*/ 0 h 68737"/>
                <a:gd name="connsiteX2" fmla="*/ 21615 w 21615"/>
                <a:gd name="connsiteY2" fmla="*/ 17322 h 68737"/>
                <a:gd name="connsiteX3" fmla="*/ 9022 w 21615"/>
                <a:gd name="connsiteY3" fmla="*/ 58883 h 68737"/>
                <a:gd name="connsiteX4" fmla="*/ 0 w 21615"/>
                <a:gd name="connsiteY4" fmla="*/ 67219 h 68737"/>
                <a:gd name="connsiteX5" fmla="*/ 15 w 21615"/>
                <a:gd name="connsiteY5" fmla="*/ 0 h 68737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615 w 21615"/>
                <a:gd name="connsiteY2" fmla="*/ 17322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78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50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9086"/>
                <a:gd name="connsiteX1" fmla="*/ 21615 w 21615"/>
                <a:gd name="connsiteY1" fmla="*/ 0 h 69086"/>
                <a:gd name="connsiteX2" fmla="*/ 21587 w 21615"/>
                <a:gd name="connsiteY2" fmla="*/ 30300 h 69086"/>
                <a:gd name="connsiteX3" fmla="*/ 11050 w 21615"/>
                <a:gd name="connsiteY3" fmla="*/ 51372 h 69086"/>
                <a:gd name="connsiteX4" fmla="*/ 6687 w 21615"/>
                <a:gd name="connsiteY4" fmla="*/ 59965 h 69086"/>
                <a:gd name="connsiteX5" fmla="*/ 0 w 21615"/>
                <a:gd name="connsiteY5" fmla="*/ 67219 h 69086"/>
                <a:gd name="connsiteX6" fmla="*/ 15 w 21615"/>
                <a:gd name="connsiteY6" fmla="*/ 0 h 69086"/>
                <a:gd name="connsiteX0" fmla="*/ 15 w 21615"/>
                <a:gd name="connsiteY0" fmla="*/ 0 h 69772"/>
                <a:gd name="connsiteX1" fmla="*/ 21615 w 21615"/>
                <a:gd name="connsiteY1" fmla="*/ 0 h 69772"/>
                <a:gd name="connsiteX2" fmla="*/ 21587 w 21615"/>
                <a:gd name="connsiteY2" fmla="*/ 30300 h 69772"/>
                <a:gd name="connsiteX3" fmla="*/ 11050 w 21615"/>
                <a:gd name="connsiteY3" fmla="*/ 51372 h 69772"/>
                <a:gd name="connsiteX4" fmla="*/ 7541 w 21615"/>
                <a:gd name="connsiteY4" fmla="*/ 62128 h 69772"/>
                <a:gd name="connsiteX5" fmla="*/ 0 w 21615"/>
                <a:gd name="connsiteY5" fmla="*/ 67219 h 69772"/>
                <a:gd name="connsiteX6" fmla="*/ 15 w 21615"/>
                <a:gd name="connsiteY6" fmla="*/ 0 h 6977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1050 w 21615"/>
                <a:gd name="connsiteY3" fmla="*/ 5137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32 w 21615"/>
                <a:gd name="connsiteY3" fmla="*/ 4758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826"/>
                <a:gd name="connsiteY0" fmla="*/ 0 h 71012"/>
                <a:gd name="connsiteX1" fmla="*/ 21615 w 21826"/>
                <a:gd name="connsiteY1" fmla="*/ 0 h 71012"/>
                <a:gd name="connsiteX2" fmla="*/ 21826 w 21826"/>
                <a:gd name="connsiteY2" fmla="*/ 17768 h 71012"/>
                <a:gd name="connsiteX3" fmla="*/ 12189 w 21826"/>
                <a:gd name="connsiteY3" fmla="*/ 44342 h 71012"/>
                <a:gd name="connsiteX4" fmla="*/ 7541 w 21826"/>
                <a:gd name="connsiteY4" fmla="*/ 64832 h 71012"/>
                <a:gd name="connsiteX5" fmla="*/ 0 w 21826"/>
                <a:gd name="connsiteY5" fmla="*/ 67219 h 71012"/>
                <a:gd name="connsiteX6" fmla="*/ 15 w 21826"/>
                <a:gd name="connsiteY6" fmla="*/ 0 h 71012"/>
                <a:gd name="connsiteX0" fmla="*/ 15 w 21826"/>
                <a:gd name="connsiteY0" fmla="*/ 0 h 71012"/>
                <a:gd name="connsiteX1" fmla="*/ 21615 w 21826"/>
                <a:gd name="connsiteY1" fmla="*/ 0 h 71012"/>
                <a:gd name="connsiteX2" fmla="*/ 21826 w 21826"/>
                <a:gd name="connsiteY2" fmla="*/ 17768 h 71012"/>
                <a:gd name="connsiteX3" fmla="*/ 16757 w 21826"/>
                <a:gd name="connsiteY3" fmla="*/ 13709 h 71012"/>
                <a:gd name="connsiteX4" fmla="*/ 7541 w 21826"/>
                <a:gd name="connsiteY4" fmla="*/ 64832 h 71012"/>
                <a:gd name="connsiteX5" fmla="*/ 0 w 21826"/>
                <a:gd name="connsiteY5" fmla="*/ 67219 h 71012"/>
                <a:gd name="connsiteX6" fmla="*/ 15 w 21826"/>
                <a:gd name="connsiteY6" fmla="*/ 0 h 71012"/>
                <a:gd name="connsiteX0" fmla="*/ 15 w 21615"/>
                <a:gd name="connsiteY0" fmla="*/ 1984 h 72996"/>
                <a:gd name="connsiteX1" fmla="*/ 21615 w 21615"/>
                <a:gd name="connsiteY1" fmla="*/ 1984 h 72996"/>
                <a:gd name="connsiteX2" fmla="*/ 21451 w 21615"/>
                <a:gd name="connsiteY2" fmla="*/ 3043 h 72996"/>
                <a:gd name="connsiteX3" fmla="*/ 16757 w 21615"/>
                <a:gd name="connsiteY3" fmla="*/ 15693 h 72996"/>
                <a:gd name="connsiteX4" fmla="*/ 7541 w 21615"/>
                <a:gd name="connsiteY4" fmla="*/ 66816 h 72996"/>
                <a:gd name="connsiteX5" fmla="*/ 0 w 21615"/>
                <a:gd name="connsiteY5" fmla="*/ 69203 h 72996"/>
                <a:gd name="connsiteX6" fmla="*/ 15 w 21615"/>
                <a:gd name="connsiteY6" fmla="*/ 1984 h 7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15" h="72996">
                  <a:moveTo>
                    <a:pt x="15" y="1984"/>
                  </a:moveTo>
                  <a:lnTo>
                    <a:pt x="21615" y="1984"/>
                  </a:lnTo>
                  <a:cubicBezTo>
                    <a:pt x="21606" y="12084"/>
                    <a:pt x="21460" y="-7057"/>
                    <a:pt x="21451" y="3043"/>
                  </a:cubicBezTo>
                  <a:cubicBezTo>
                    <a:pt x="19662" y="11515"/>
                    <a:pt x="19364" y="7143"/>
                    <a:pt x="16757" y="15693"/>
                  </a:cubicBezTo>
                  <a:cubicBezTo>
                    <a:pt x="14663" y="20457"/>
                    <a:pt x="9354" y="64085"/>
                    <a:pt x="7541" y="66816"/>
                  </a:cubicBezTo>
                  <a:cubicBezTo>
                    <a:pt x="4220" y="76484"/>
                    <a:pt x="1106" y="72803"/>
                    <a:pt x="0" y="69203"/>
                  </a:cubicBezTo>
                  <a:cubicBezTo>
                    <a:pt x="5" y="46797"/>
                    <a:pt x="10" y="24390"/>
                    <a:pt x="15" y="198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문서 11"/>
            <p:cNvSpPr/>
            <p:nvPr/>
          </p:nvSpPr>
          <p:spPr>
            <a:xfrm flipV="1">
              <a:off x="-11281" y="5076499"/>
              <a:ext cx="12203281" cy="1795904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53265"/>
                <a:gd name="connsiteX1" fmla="*/ 21600 w 21600"/>
                <a:gd name="connsiteY1" fmla="*/ 0 h 53265"/>
                <a:gd name="connsiteX2" fmla="*/ 21600 w 21600"/>
                <a:gd name="connsiteY2" fmla="*/ 17322 h 53265"/>
                <a:gd name="connsiteX3" fmla="*/ 6419 w 21600"/>
                <a:gd name="connsiteY3" fmla="*/ 53260 h 53265"/>
                <a:gd name="connsiteX4" fmla="*/ 0 w 21600"/>
                <a:gd name="connsiteY4" fmla="*/ 20172 h 53265"/>
                <a:gd name="connsiteX5" fmla="*/ 0 w 21600"/>
                <a:gd name="connsiteY5" fmla="*/ 0 h 53265"/>
                <a:gd name="connsiteX0" fmla="*/ 15 w 21615"/>
                <a:gd name="connsiteY0" fmla="*/ 0 h 67716"/>
                <a:gd name="connsiteX1" fmla="*/ 21615 w 21615"/>
                <a:gd name="connsiteY1" fmla="*/ 0 h 67716"/>
                <a:gd name="connsiteX2" fmla="*/ 21615 w 21615"/>
                <a:gd name="connsiteY2" fmla="*/ 17322 h 67716"/>
                <a:gd name="connsiteX3" fmla="*/ 6434 w 21615"/>
                <a:gd name="connsiteY3" fmla="*/ 53260 h 67716"/>
                <a:gd name="connsiteX4" fmla="*/ 0 w 21615"/>
                <a:gd name="connsiteY4" fmla="*/ 67219 h 67716"/>
                <a:gd name="connsiteX5" fmla="*/ 15 w 21615"/>
                <a:gd name="connsiteY5" fmla="*/ 0 h 67716"/>
                <a:gd name="connsiteX0" fmla="*/ 15 w 21615"/>
                <a:gd name="connsiteY0" fmla="*/ 0 h 67547"/>
                <a:gd name="connsiteX1" fmla="*/ 21615 w 21615"/>
                <a:gd name="connsiteY1" fmla="*/ 0 h 67547"/>
                <a:gd name="connsiteX2" fmla="*/ 21615 w 21615"/>
                <a:gd name="connsiteY2" fmla="*/ 17322 h 67547"/>
                <a:gd name="connsiteX3" fmla="*/ 8910 w 21615"/>
                <a:gd name="connsiteY3" fmla="*/ 43200 h 67547"/>
                <a:gd name="connsiteX4" fmla="*/ 0 w 21615"/>
                <a:gd name="connsiteY4" fmla="*/ 67219 h 67547"/>
                <a:gd name="connsiteX5" fmla="*/ 15 w 21615"/>
                <a:gd name="connsiteY5" fmla="*/ 0 h 67547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9729"/>
                <a:gd name="connsiteX1" fmla="*/ 21615 w 21615"/>
                <a:gd name="connsiteY1" fmla="*/ 0 h 69729"/>
                <a:gd name="connsiteX2" fmla="*/ 21615 w 21615"/>
                <a:gd name="connsiteY2" fmla="*/ 17322 h 69729"/>
                <a:gd name="connsiteX3" fmla="*/ 8882 w 21615"/>
                <a:gd name="connsiteY3" fmla="*/ 69157 h 69729"/>
                <a:gd name="connsiteX4" fmla="*/ 0 w 21615"/>
                <a:gd name="connsiteY4" fmla="*/ 67219 h 69729"/>
                <a:gd name="connsiteX5" fmla="*/ 15 w 21615"/>
                <a:gd name="connsiteY5" fmla="*/ 0 h 69729"/>
                <a:gd name="connsiteX0" fmla="*/ 15 w 21615"/>
                <a:gd name="connsiteY0" fmla="*/ 0 h 67867"/>
                <a:gd name="connsiteX1" fmla="*/ 21615 w 21615"/>
                <a:gd name="connsiteY1" fmla="*/ 0 h 67867"/>
                <a:gd name="connsiteX2" fmla="*/ 21615 w 21615"/>
                <a:gd name="connsiteY2" fmla="*/ 17322 h 67867"/>
                <a:gd name="connsiteX3" fmla="*/ 8770 w 21615"/>
                <a:gd name="connsiteY3" fmla="*/ 57801 h 67867"/>
                <a:gd name="connsiteX4" fmla="*/ 0 w 21615"/>
                <a:gd name="connsiteY4" fmla="*/ 67219 h 67867"/>
                <a:gd name="connsiteX5" fmla="*/ 15 w 21615"/>
                <a:gd name="connsiteY5" fmla="*/ 0 h 67867"/>
                <a:gd name="connsiteX0" fmla="*/ 15 w 21615"/>
                <a:gd name="connsiteY0" fmla="*/ 0 h 68009"/>
                <a:gd name="connsiteX1" fmla="*/ 21615 w 21615"/>
                <a:gd name="connsiteY1" fmla="*/ 0 h 68009"/>
                <a:gd name="connsiteX2" fmla="*/ 21615 w 21615"/>
                <a:gd name="connsiteY2" fmla="*/ 17322 h 68009"/>
                <a:gd name="connsiteX3" fmla="*/ 8938 w 21615"/>
                <a:gd name="connsiteY3" fmla="*/ 60505 h 68009"/>
                <a:gd name="connsiteX4" fmla="*/ 0 w 21615"/>
                <a:gd name="connsiteY4" fmla="*/ 67219 h 68009"/>
                <a:gd name="connsiteX5" fmla="*/ 15 w 21615"/>
                <a:gd name="connsiteY5" fmla="*/ 0 h 68009"/>
                <a:gd name="connsiteX0" fmla="*/ 15 w 21615"/>
                <a:gd name="connsiteY0" fmla="*/ 0 h 69106"/>
                <a:gd name="connsiteX1" fmla="*/ 21615 w 21615"/>
                <a:gd name="connsiteY1" fmla="*/ 0 h 69106"/>
                <a:gd name="connsiteX2" fmla="*/ 21615 w 21615"/>
                <a:gd name="connsiteY2" fmla="*/ 17322 h 69106"/>
                <a:gd name="connsiteX3" fmla="*/ 8938 w 21615"/>
                <a:gd name="connsiteY3" fmla="*/ 60505 h 69106"/>
                <a:gd name="connsiteX4" fmla="*/ 0 w 21615"/>
                <a:gd name="connsiteY4" fmla="*/ 67219 h 69106"/>
                <a:gd name="connsiteX5" fmla="*/ 15 w 21615"/>
                <a:gd name="connsiteY5" fmla="*/ 0 h 69106"/>
                <a:gd name="connsiteX0" fmla="*/ 15 w 21615"/>
                <a:gd name="connsiteY0" fmla="*/ 0 h 68737"/>
                <a:gd name="connsiteX1" fmla="*/ 21615 w 21615"/>
                <a:gd name="connsiteY1" fmla="*/ 0 h 68737"/>
                <a:gd name="connsiteX2" fmla="*/ 21615 w 21615"/>
                <a:gd name="connsiteY2" fmla="*/ 17322 h 68737"/>
                <a:gd name="connsiteX3" fmla="*/ 9022 w 21615"/>
                <a:gd name="connsiteY3" fmla="*/ 58883 h 68737"/>
                <a:gd name="connsiteX4" fmla="*/ 0 w 21615"/>
                <a:gd name="connsiteY4" fmla="*/ 67219 h 68737"/>
                <a:gd name="connsiteX5" fmla="*/ 15 w 21615"/>
                <a:gd name="connsiteY5" fmla="*/ 0 h 68737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615 w 21615"/>
                <a:gd name="connsiteY2" fmla="*/ 17322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9022 w 21615"/>
                <a:gd name="connsiteY3" fmla="*/ 58883 h 68833"/>
                <a:gd name="connsiteX4" fmla="*/ 0 w 21615"/>
                <a:gd name="connsiteY4" fmla="*/ 67219 h 68833"/>
                <a:gd name="connsiteX5" fmla="*/ 15 w 21615"/>
                <a:gd name="connsiteY5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0993 w 21615"/>
                <a:gd name="connsiteY3" fmla="*/ 54617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78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8833"/>
                <a:gd name="connsiteX1" fmla="*/ 21615 w 21615"/>
                <a:gd name="connsiteY1" fmla="*/ 0 h 68833"/>
                <a:gd name="connsiteX2" fmla="*/ 21587 w 21615"/>
                <a:gd name="connsiteY2" fmla="*/ 30300 h 68833"/>
                <a:gd name="connsiteX3" fmla="*/ 11050 w 21615"/>
                <a:gd name="connsiteY3" fmla="*/ 51372 h 68833"/>
                <a:gd name="connsiteX4" fmla="*/ 9022 w 21615"/>
                <a:gd name="connsiteY4" fmla="*/ 58883 h 68833"/>
                <a:gd name="connsiteX5" fmla="*/ 0 w 21615"/>
                <a:gd name="connsiteY5" fmla="*/ 67219 h 68833"/>
                <a:gd name="connsiteX6" fmla="*/ 15 w 21615"/>
                <a:gd name="connsiteY6" fmla="*/ 0 h 68833"/>
                <a:gd name="connsiteX0" fmla="*/ 15 w 21615"/>
                <a:gd name="connsiteY0" fmla="*/ 0 h 69086"/>
                <a:gd name="connsiteX1" fmla="*/ 21615 w 21615"/>
                <a:gd name="connsiteY1" fmla="*/ 0 h 69086"/>
                <a:gd name="connsiteX2" fmla="*/ 21587 w 21615"/>
                <a:gd name="connsiteY2" fmla="*/ 30300 h 69086"/>
                <a:gd name="connsiteX3" fmla="*/ 11050 w 21615"/>
                <a:gd name="connsiteY3" fmla="*/ 51372 h 69086"/>
                <a:gd name="connsiteX4" fmla="*/ 6687 w 21615"/>
                <a:gd name="connsiteY4" fmla="*/ 59965 h 69086"/>
                <a:gd name="connsiteX5" fmla="*/ 0 w 21615"/>
                <a:gd name="connsiteY5" fmla="*/ 67219 h 69086"/>
                <a:gd name="connsiteX6" fmla="*/ 15 w 21615"/>
                <a:gd name="connsiteY6" fmla="*/ 0 h 69086"/>
                <a:gd name="connsiteX0" fmla="*/ 15 w 21615"/>
                <a:gd name="connsiteY0" fmla="*/ 0 h 69772"/>
                <a:gd name="connsiteX1" fmla="*/ 21615 w 21615"/>
                <a:gd name="connsiteY1" fmla="*/ 0 h 69772"/>
                <a:gd name="connsiteX2" fmla="*/ 21587 w 21615"/>
                <a:gd name="connsiteY2" fmla="*/ 30300 h 69772"/>
                <a:gd name="connsiteX3" fmla="*/ 11050 w 21615"/>
                <a:gd name="connsiteY3" fmla="*/ 51372 h 69772"/>
                <a:gd name="connsiteX4" fmla="*/ 7541 w 21615"/>
                <a:gd name="connsiteY4" fmla="*/ 62128 h 69772"/>
                <a:gd name="connsiteX5" fmla="*/ 0 w 21615"/>
                <a:gd name="connsiteY5" fmla="*/ 67219 h 69772"/>
                <a:gd name="connsiteX6" fmla="*/ 15 w 21615"/>
                <a:gd name="connsiteY6" fmla="*/ 0 h 6977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1050 w 21615"/>
                <a:gd name="connsiteY3" fmla="*/ 5137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32 w 21615"/>
                <a:gd name="connsiteY3" fmla="*/ 4758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2189 w 21615"/>
                <a:gd name="connsiteY3" fmla="*/ 44342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4173 w 21615"/>
                <a:gd name="connsiteY3" fmla="*/ 4055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15 w 21615"/>
                <a:gd name="connsiteY0" fmla="*/ 0 h 71012"/>
                <a:gd name="connsiteX1" fmla="*/ 21615 w 21615"/>
                <a:gd name="connsiteY1" fmla="*/ 0 h 71012"/>
                <a:gd name="connsiteX2" fmla="*/ 21587 w 21615"/>
                <a:gd name="connsiteY2" fmla="*/ 30300 h 71012"/>
                <a:gd name="connsiteX3" fmla="*/ 14173 w 21615"/>
                <a:gd name="connsiteY3" fmla="*/ 40557 h 71012"/>
                <a:gd name="connsiteX4" fmla="*/ 7541 w 21615"/>
                <a:gd name="connsiteY4" fmla="*/ 64832 h 71012"/>
                <a:gd name="connsiteX5" fmla="*/ 0 w 21615"/>
                <a:gd name="connsiteY5" fmla="*/ 67219 h 71012"/>
                <a:gd name="connsiteX6" fmla="*/ 15 w 21615"/>
                <a:gd name="connsiteY6" fmla="*/ 0 h 71012"/>
                <a:gd name="connsiteX0" fmla="*/ 0 w 21635"/>
                <a:gd name="connsiteY0" fmla="*/ 0 h 71586"/>
                <a:gd name="connsiteX1" fmla="*/ 21635 w 21635"/>
                <a:gd name="connsiteY1" fmla="*/ 574 h 71586"/>
                <a:gd name="connsiteX2" fmla="*/ 21607 w 21635"/>
                <a:gd name="connsiteY2" fmla="*/ 30874 h 71586"/>
                <a:gd name="connsiteX3" fmla="*/ 14193 w 21635"/>
                <a:gd name="connsiteY3" fmla="*/ 41131 h 71586"/>
                <a:gd name="connsiteX4" fmla="*/ 7561 w 21635"/>
                <a:gd name="connsiteY4" fmla="*/ 65406 h 71586"/>
                <a:gd name="connsiteX5" fmla="*/ 20 w 21635"/>
                <a:gd name="connsiteY5" fmla="*/ 67793 h 71586"/>
                <a:gd name="connsiteX6" fmla="*/ 0 w 21635"/>
                <a:gd name="connsiteY6" fmla="*/ 0 h 7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35" h="71586">
                  <a:moveTo>
                    <a:pt x="0" y="0"/>
                  </a:moveTo>
                  <a:lnTo>
                    <a:pt x="21635" y="574"/>
                  </a:lnTo>
                  <a:cubicBezTo>
                    <a:pt x="21626" y="10674"/>
                    <a:pt x="21616" y="20774"/>
                    <a:pt x="21607" y="30874"/>
                  </a:cubicBezTo>
                  <a:cubicBezTo>
                    <a:pt x="19818" y="39346"/>
                    <a:pt x="17135" y="32040"/>
                    <a:pt x="14193" y="41131"/>
                  </a:cubicBezTo>
                  <a:cubicBezTo>
                    <a:pt x="12099" y="45895"/>
                    <a:pt x="9374" y="62675"/>
                    <a:pt x="7561" y="65406"/>
                  </a:cubicBezTo>
                  <a:cubicBezTo>
                    <a:pt x="4240" y="75074"/>
                    <a:pt x="1126" y="71393"/>
                    <a:pt x="20" y="67793"/>
                  </a:cubicBezTo>
                  <a:cubicBezTo>
                    <a:pt x="25" y="45387"/>
                    <a:pt x="-5" y="2240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6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907" y="144691"/>
            <a:ext cx="11045836" cy="818696"/>
          </a:xfrm>
        </p:spPr>
        <p:txBody>
          <a:bodyPr>
            <a:normAutofit/>
          </a:bodyPr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27907" y="6360886"/>
            <a:ext cx="2743200" cy="365125"/>
          </a:xfrm>
        </p:spPr>
        <p:txBody>
          <a:bodyPr/>
          <a:lstStyle/>
          <a:p>
            <a:fld id="{D125F9E2-494E-C34A-AB63-C771F80DFA76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92005"/>
            <a:ext cx="4114800" cy="329470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6695768"/>
            <a:ext cx="12192000" cy="162232"/>
            <a:chOff x="0" y="0"/>
            <a:chExt cx="12192000" cy="550506"/>
          </a:xfrm>
        </p:grpSpPr>
        <p:sp>
          <p:nvSpPr>
            <p:cNvPr id="11" name="직사각형 10"/>
            <p:cNvSpPr/>
            <p:nvPr/>
          </p:nvSpPr>
          <p:spPr>
            <a:xfrm>
              <a:off x="0" y="1"/>
              <a:ext cx="12192000" cy="54117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01012" y="0"/>
              <a:ext cx="2369976" cy="5505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800" y="278088"/>
            <a:ext cx="677103" cy="600884"/>
          </a:xfrm>
          <a:prstGeom prst="rect">
            <a:avLst/>
          </a:prstGeom>
        </p:spPr>
      </p:pic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27907" y="1213854"/>
            <a:ext cx="11225893" cy="4963109"/>
          </a:xfrm>
        </p:spPr>
        <p:txBody>
          <a:bodyPr/>
          <a:lstStyle>
            <a:lvl1pPr marL="360000" indent="-360000">
              <a:buFont typeface="Wingdings" panose="05000000000000000000" pitchFamily="2" charset="2"/>
              <a:buChar char="Ø"/>
              <a:defRPr sz="2400" b="1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Arial" panose="020B0604020202020204" pitchFamily="34" charset="0"/>
              <a:buChar char="•"/>
              <a:defRPr sz="1800"/>
            </a:lvl3pPr>
            <a:lvl4pPr marL="1600200" indent="-228600">
              <a:buFont typeface="맑은 고딕" panose="020B0503020000020004" pitchFamily="50" charset="-127"/>
              <a:buChar char="-"/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4392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1B75-518C-F64D-B8C0-41766704086F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0" y="0"/>
            <a:ext cx="12192000" cy="138023"/>
            <a:chOff x="0" y="0"/>
            <a:chExt cx="12192000" cy="377330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0" y="1"/>
              <a:ext cx="12192000" cy="3709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1101012" y="0"/>
              <a:ext cx="2369976" cy="3773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 userDrawn="1"/>
        </p:nvGrpSpPr>
        <p:grpSpPr>
          <a:xfrm>
            <a:off x="0" y="5572664"/>
            <a:ext cx="12216680" cy="1336799"/>
            <a:chOff x="0" y="4648736"/>
            <a:chExt cx="12192000" cy="2303860"/>
          </a:xfrm>
        </p:grpSpPr>
        <p:sp>
          <p:nvSpPr>
            <p:cNvPr id="8" name="순서도: 문서 8"/>
            <p:cNvSpPr/>
            <p:nvPr userDrawn="1"/>
          </p:nvSpPr>
          <p:spPr>
            <a:xfrm flipV="1">
              <a:off x="1" y="4648736"/>
              <a:ext cx="9806152" cy="1893953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749"/>
                <a:gd name="connsiteY0" fmla="*/ 0 h 21014"/>
                <a:gd name="connsiteX1" fmla="*/ 21600 w 21749"/>
                <a:gd name="connsiteY1" fmla="*/ 0 h 21014"/>
                <a:gd name="connsiteX2" fmla="*/ 21749 w 21749"/>
                <a:gd name="connsiteY2" fmla="*/ 13936 h 21014"/>
                <a:gd name="connsiteX3" fmla="*/ 0 w 21749"/>
                <a:gd name="connsiteY3" fmla="*/ 20172 h 21014"/>
                <a:gd name="connsiteX4" fmla="*/ 0 w 21749"/>
                <a:gd name="connsiteY4" fmla="*/ 0 h 21014"/>
                <a:gd name="connsiteX0" fmla="*/ 0 w 22682"/>
                <a:gd name="connsiteY0" fmla="*/ 0 h 20750"/>
                <a:gd name="connsiteX1" fmla="*/ 21600 w 22682"/>
                <a:gd name="connsiteY1" fmla="*/ 0 h 20750"/>
                <a:gd name="connsiteX2" fmla="*/ 22682 w 22682"/>
                <a:gd name="connsiteY2" fmla="*/ 8215 h 20750"/>
                <a:gd name="connsiteX3" fmla="*/ 0 w 22682"/>
                <a:gd name="connsiteY3" fmla="*/ 20172 h 20750"/>
                <a:gd name="connsiteX4" fmla="*/ 0 w 22682"/>
                <a:gd name="connsiteY4" fmla="*/ 0 h 20750"/>
                <a:gd name="connsiteX0" fmla="*/ 37 w 22719"/>
                <a:gd name="connsiteY0" fmla="*/ 0 h 23817"/>
                <a:gd name="connsiteX1" fmla="*/ 21637 w 22719"/>
                <a:gd name="connsiteY1" fmla="*/ 0 h 23817"/>
                <a:gd name="connsiteX2" fmla="*/ 22719 w 22719"/>
                <a:gd name="connsiteY2" fmla="*/ 8215 h 23817"/>
                <a:gd name="connsiteX3" fmla="*/ 0 w 22719"/>
                <a:gd name="connsiteY3" fmla="*/ 23324 h 23817"/>
                <a:gd name="connsiteX4" fmla="*/ 37 w 22719"/>
                <a:gd name="connsiteY4" fmla="*/ 0 h 23817"/>
                <a:gd name="connsiteX0" fmla="*/ 37 w 22719"/>
                <a:gd name="connsiteY0" fmla="*/ 0 h 23324"/>
                <a:gd name="connsiteX1" fmla="*/ 21637 w 22719"/>
                <a:gd name="connsiteY1" fmla="*/ 0 h 23324"/>
                <a:gd name="connsiteX2" fmla="*/ 22719 w 22719"/>
                <a:gd name="connsiteY2" fmla="*/ 8215 h 23324"/>
                <a:gd name="connsiteX3" fmla="*/ 0 w 22719"/>
                <a:gd name="connsiteY3" fmla="*/ 23324 h 23324"/>
                <a:gd name="connsiteX4" fmla="*/ 37 w 22719"/>
                <a:gd name="connsiteY4" fmla="*/ 0 h 23324"/>
                <a:gd name="connsiteX0" fmla="*/ 37 w 22719"/>
                <a:gd name="connsiteY0" fmla="*/ 0 h 22156"/>
                <a:gd name="connsiteX1" fmla="*/ 21637 w 22719"/>
                <a:gd name="connsiteY1" fmla="*/ 0 h 22156"/>
                <a:gd name="connsiteX2" fmla="*/ 22719 w 22719"/>
                <a:gd name="connsiteY2" fmla="*/ 8215 h 22156"/>
                <a:gd name="connsiteX3" fmla="*/ 0 w 22719"/>
                <a:gd name="connsiteY3" fmla="*/ 22156 h 22156"/>
                <a:gd name="connsiteX4" fmla="*/ 37 w 22719"/>
                <a:gd name="connsiteY4" fmla="*/ 0 h 22156"/>
                <a:gd name="connsiteX0" fmla="*/ 37 w 22719"/>
                <a:gd name="connsiteY0" fmla="*/ 0 h 22408"/>
                <a:gd name="connsiteX1" fmla="*/ 21637 w 22719"/>
                <a:gd name="connsiteY1" fmla="*/ 0 h 22408"/>
                <a:gd name="connsiteX2" fmla="*/ 22719 w 22719"/>
                <a:gd name="connsiteY2" fmla="*/ 8215 h 22408"/>
                <a:gd name="connsiteX3" fmla="*/ 0 w 22719"/>
                <a:gd name="connsiteY3" fmla="*/ 22156 h 22408"/>
                <a:gd name="connsiteX4" fmla="*/ 37 w 22719"/>
                <a:gd name="connsiteY4" fmla="*/ 0 h 22408"/>
                <a:gd name="connsiteX0" fmla="*/ 37 w 48833"/>
                <a:gd name="connsiteY0" fmla="*/ 1014 h 23348"/>
                <a:gd name="connsiteX1" fmla="*/ 21637 w 48833"/>
                <a:gd name="connsiteY1" fmla="*/ 1014 h 23348"/>
                <a:gd name="connsiteX2" fmla="*/ 48833 w 48833"/>
                <a:gd name="connsiteY2" fmla="*/ 1757 h 23348"/>
                <a:gd name="connsiteX3" fmla="*/ 0 w 48833"/>
                <a:gd name="connsiteY3" fmla="*/ 23170 h 23348"/>
                <a:gd name="connsiteX4" fmla="*/ 37 w 48833"/>
                <a:gd name="connsiteY4" fmla="*/ 1014 h 23348"/>
                <a:gd name="connsiteX0" fmla="*/ 37 w 49355"/>
                <a:gd name="connsiteY0" fmla="*/ 1161 h 23495"/>
                <a:gd name="connsiteX1" fmla="*/ 49355 w 49355"/>
                <a:gd name="connsiteY1" fmla="*/ 110 h 23495"/>
                <a:gd name="connsiteX2" fmla="*/ 48833 w 49355"/>
                <a:gd name="connsiteY2" fmla="*/ 1904 h 23495"/>
                <a:gd name="connsiteX3" fmla="*/ 0 w 49355"/>
                <a:gd name="connsiteY3" fmla="*/ 23317 h 23495"/>
                <a:gd name="connsiteX4" fmla="*/ 37 w 49355"/>
                <a:gd name="connsiteY4" fmla="*/ 1161 h 23495"/>
                <a:gd name="connsiteX0" fmla="*/ 37 w 49392"/>
                <a:gd name="connsiteY0" fmla="*/ 1161 h 23495"/>
                <a:gd name="connsiteX1" fmla="*/ 49392 w 49392"/>
                <a:gd name="connsiteY1" fmla="*/ 110 h 23495"/>
                <a:gd name="connsiteX2" fmla="*/ 48833 w 49392"/>
                <a:gd name="connsiteY2" fmla="*/ 1904 h 23495"/>
                <a:gd name="connsiteX3" fmla="*/ 0 w 49392"/>
                <a:gd name="connsiteY3" fmla="*/ 23317 h 23495"/>
                <a:gd name="connsiteX4" fmla="*/ 37 w 49392"/>
                <a:gd name="connsiteY4" fmla="*/ 1161 h 23495"/>
                <a:gd name="connsiteX0" fmla="*/ 37 w 48833"/>
                <a:gd name="connsiteY0" fmla="*/ 1127 h 23461"/>
                <a:gd name="connsiteX1" fmla="*/ 48273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461"/>
                <a:gd name="connsiteX1" fmla="*/ 48721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9019"/>
                <a:gd name="connsiteY0" fmla="*/ 1127 h 23461"/>
                <a:gd name="connsiteX1" fmla="*/ 49019 w 49019"/>
                <a:gd name="connsiteY1" fmla="*/ 310 h 23461"/>
                <a:gd name="connsiteX2" fmla="*/ 48833 w 49019"/>
                <a:gd name="connsiteY2" fmla="*/ 1870 h 23461"/>
                <a:gd name="connsiteX3" fmla="*/ 0 w 49019"/>
                <a:gd name="connsiteY3" fmla="*/ 23283 h 23461"/>
                <a:gd name="connsiteX4" fmla="*/ 37 w 49019"/>
                <a:gd name="connsiteY4" fmla="*/ 1127 h 23461"/>
                <a:gd name="connsiteX0" fmla="*/ 37 w 48870"/>
                <a:gd name="connsiteY0" fmla="*/ 1127 h 23461"/>
                <a:gd name="connsiteX1" fmla="*/ 48870 w 48870"/>
                <a:gd name="connsiteY1" fmla="*/ 310 h 23461"/>
                <a:gd name="connsiteX2" fmla="*/ 48833 w 48870"/>
                <a:gd name="connsiteY2" fmla="*/ 1870 h 23461"/>
                <a:gd name="connsiteX3" fmla="*/ 0 w 48870"/>
                <a:gd name="connsiteY3" fmla="*/ 23283 h 23461"/>
                <a:gd name="connsiteX4" fmla="*/ 37 w 48870"/>
                <a:gd name="connsiteY4" fmla="*/ 1127 h 23461"/>
                <a:gd name="connsiteX0" fmla="*/ 37 w 48833"/>
                <a:gd name="connsiteY0" fmla="*/ 1127 h 23461"/>
                <a:gd name="connsiteX1" fmla="*/ 48758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3" h="23461">
                  <a:moveTo>
                    <a:pt x="37" y="1127"/>
                  </a:moveTo>
                  <a:lnTo>
                    <a:pt x="48758" y="310"/>
                  </a:lnTo>
                  <a:cubicBezTo>
                    <a:pt x="48758" y="6084"/>
                    <a:pt x="48833" y="-3904"/>
                    <a:pt x="48833" y="1870"/>
                  </a:cubicBezTo>
                  <a:cubicBezTo>
                    <a:pt x="38033" y="1870"/>
                    <a:pt x="12926" y="25748"/>
                    <a:pt x="0" y="23283"/>
                  </a:cubicBezTo>
                  <a:cubicBezTo>
                    <a:pt x="12" y="15508"/>
                    <a:pt x="25" y="8902"/>
                    <a:pt x="37" y="112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문서 8"/>
            <p:cNvSpPr/>
            <p:nvPr userDrawn="1"/>
          </p:nvSpPr>
          <p:spPr>
            <a:xfrm flipV="1">
              <a:off x="0" y="5215150"/>
              <a:ext cx="12192000" cy="1737446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749"/>
                <a:gd name="connsiteY0" fmla="*/ 0 h 21014"/>
                <a:gd name="connsiteX1" fmla="*/ 21600 w 21749"/>
                <a:gd name="connsiteY1" fmla="*/ 0 h 21014"/>
                <a:gd name="connsiteX2" fmla="*/ 21749 w 21749"/>
                <a:gd name="connsiteY2" fmla="*/ 13936 h 21014"/>
                <a:gd name="connsiteX3" fmla="*/ 0 w 21749"/>
                <a:gd name="connsiteY3" fmla="*/ 20172 h 21014"/>
                <a:gd name="connsiteX4" fmla="*/ 0 w 21749"/>
                <a:gd name="connsiteY4" fmla="*/ 0 h 21014"/>
                <a:gd name="connsiteX0" fmla="*/ 0 w 22682"/>
                <a:gd name="connsiteY0" fmla="*/ 0 h 20750"/>
                <a:gd name="connsiteX1" fmla="*/ 21600 w 22682"/>
                <a:gd name="connsiteY1" fmla="*/ 0 h 20750"/>
                <a:gd name="connsiteX2" fmla="*/ 22682 w 22682"/>
                <a:gd name="connsiteY2" fmla="*/ 8215 h 20750"/>
                <a:gd name="connsiteX3" fmla="*/ 0 w 22682"/>
                <a:gd name="connsiteY3" fmla="*/ 20172 h 20750"/>
                <a:gd name="connsiteX4" fmla="*/ 0 w 22682"/>
                <a:gd name="connsiteY4" fmla="*/ 0 h 20750"/>
                <a:gd name="connsiteX0" fmla="*/ 37 w 22719"/>
                <a:gd name="connsiteY0" fmla="*/ 0 h 23817"/>
                <a:gd name="connsiteX1" fmla="*/ 21637 w 22719"/>
                <a:gd name="connsiteY1" fmla="*/ 0 h 23817"/>
                <a:gd name="connsiteX2" fmla="*/ 22719 w 22719"/>
                <a:gd name="connsiteY2" fmla="*/ 8215 h 23817"/>
                <a:gd name="connsiteX3" fmla="*/ 0 w 22719"/>
                <a:gd name="connsiteY3" fmla="*/ 23324 h 23817"/>
                <a:gd name="connsiteX4" fmla="*/ 37 w 22719"/>
                <a:gd name="connsiteY4" fmla="*/ 0 h 23817"/>
                <a:gd name="connsiteX0" fmla="*/ 37 w 22719"/>
                <a:gd name="connsiteY0" fmla="*/ 0 h 23324"/>
                <a:gd name="connsiteX1" fmla="*/ 21637 w 22719"/>
                <a:gd name="connsiteY1" fmla="*/ 0 h 23324"/>
                <a:gd name="connsiteX2" fmla="*/ 22719 w 22719"/>
                <a:gd name="connsiteY2" fmla="*/ 8215 h 23324"/>
                <a:gd name="connsiteX3" fmla="*/ 0 w 22719"/>
                <a:gd name="connsiteY3" fmla="*/ 23324 h 23324"/>
                <a:gd name="connsiteX4" fmla="*/ 37 w 22719"/>
                <a:gd name="connsiteY4" fmla="*/ 0 h 23324"/>
                <a:gd name="connsiteX0" fmla="*/ 37 w 22719"/>
                <a:gd name="connsiteY0" fmla="*/ 0 h 22156"/>
                <a:gd name="connsiteX1" fmla="*/ 21637 w 22719"/>
                <a:gd name="connsiteY1" fmla="*/ 0 h 22156"/>
                <a:gd name="connsiteX2" fmla="*/ 22719 w 22719"/>
                <a:gd name="connsiteY2" fmla="*/ 8215 h 22156"/>
                <a:gd name="connsiteX3" fmla="*/ 0 w 22719"/>
                <a:gd name="connsiteY3" fmla="*/ 22156 h 22156"/>
                <a:gd name="connsiteX4" fmla="*/ 37 w 22719"/>
                <a:gd name="connsiteY4" fmla="*/ 0 h 22156"/>
                <a:gd name="connsiteX0" fmla="*/ 37 w 22719"/>
                <a:gd name="connsiteY0" fmla="*/ 0 h 22408"/>
                <a:gd name="connsiteX1" fmla="*/ 21637 w 22719"/>
                <a:gd name="connsiteY1" fmla="*/ 0 h 22408"/>
                <a:gd name="connsiteX2" fmla="*/ 22719 w 22719"/>
                <a:gd name="connsiteY2" fmla="*/ 8215 h 22408"/>
                <a:gd name="connsiteX3" fmla="*/ 0 w 22719"/>
                <a:gd name="connsiteY3" fmla="*/ 22156 h 22408"/>
                <a:gd name="connsiteX4" fmla="*/ 37 w 22719"/>
                <a:gd name="connsiteY4" fmla="*/ 0 h 22408"/>
                <a:gd name="connsiteX0" fmla="*/ 37 w 48833"/>
                <a:gd name="connsiteY0" fmla="*/ 1014 h 23348"/>
                <a:gd name="connsiteX1" fmla="*/ 21637 w 48833"/>
                <a:gd name="connsiteY1" fmla="*/ 1014 h 23348"/>
                <a:gd name="connsiteX2" fmla="*/ 48833 w 48833"/>
                <a:gd name="connsiteY2" fmla="*/ 1757 h 23348"/>
                <a:gd name="connsiteX3" fmla="*/ 0 w 48833"/>
                <a:gd name="connsiteY3" fmla="*/ 23170 h 23348"/>
                <a:gd name="connsiteX4" fmla="*/ 37 w 48833"/>
                <a:gd name="connsiteY4" fmla="*/ 1014 h 23348"/>
                <a:gd name="connsiteX0" fmla="*/ 37 w 49355"/>
                <a:gd name="connsiteY0" fmla="*/ 1161 h 23495"/>
                <a:gd name="connsiteX1" fmla="*/ 49355 w 49355"/>
                <a:gd name="connsiteY1" fmla="*/ 110 h 23495"/>
                <a:gd name="connsiteX2" fmla="*/ 48833 w 49355"/>
                <a:gd name="connsiteY2" fmla="*/ 1904 h 23495"/>
                <a:gd name="connsiteX3" fmla="*/ 0 w 49355"/>
                <a:gd name="connsiteY3" fmla="*/ 23317 h 23495"/>
                <a:gd name="connsiteX4" fmla="*/ 37 w 49355"/>
                <a:gd name="connsiteY4" fmla="*/ 1161 h 23495"/>
                <a:gd name="connsiteX0" fmla="*/ 37 w 49392"/>
                <a:gd name="connsiteY0" fmla="*/ 1161 h 23495"/>
                <a:gd name="connsiteX1" fmla="*/ 49392 w 49392"/>
                <a:gd name="connsiteY1" fmla="*/ 110 h 23495"/>
                <a:gd name="connsiteX2" fmla="*/ 48833 w 49392"/>
                <a:gd name="connsiteY2" fmla="*/ 1904 h 23495"/>
                <a:gd name="connsiteX3" fmla="*/ 0 w 49392"/>
                <a:gd name="connsiteY3" fmla="*/ 23317 h 23495"/>
                <a:gd name="connsiteX4" fmla="*/ 37 w 49392"/>
                <a:gd name="connsiteY4" fmla="*/ 1161 h 23495"/>
                <a:gd name="connsiteX0" fmla="*/ 37 w 48833"/>
                <a:gd name="connsiteY0" fmla="*/ 1127 h 23461"/>
                <a:gd name="connsiteX1" fmla="*/ 48273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461"/>
                <a:gd name="connsiteX1" fmla="*/ 48721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9019"/>
                <a:gd name="connsiteY0" fmla="*/ 1127 h 23461"/>
                <a:gd name="connsiteX1" fmla="*/ 49019 w 49019"/>
                <a:gd name="connsiteY1" fmla="*/ 310 h 23461"/>
                <a:gd name="connsiteX2" fmla="*/ 48833 w 49019"/>
                <a:gd name="connsiteY2" fmla="*/ 1870 h 23461"/>
                <a:gd name="connsiteX3" fmla="*/ 0 w 49019"/>
                <a:gd name="connsiteY3" fmla="*/ 23283 h 23461"/>
                <a:gd name="connsiteX4" fmla="*/ 37 w 49019"/>
                <a:gd name="connsiteY4" fmla="*/ 1127 h 23461"/>
                <a:gd name="connsiteX0" fmla="*/ 37 w 48870"/>
                <a:gd name="connsiteY0" fmla="*/ 1127 h 23461"/>
                <a:gd name="connsiteX1" fmla="*/ 48870 w 48870"/>
                <a:gd name="connsiteY1" fmla="*/ 310 h 23461"/>
                <a:gd name="connsiteX2" fmla="*/ 48833 w 48870"/>
                <a:gd name="connsiteY2" fmla="*/ 1870 h 23461"/>
                <a:gd name="connsiteX3" fmla="*/ 0 w 48870"/>
                <a:gd name="connsiteY3" fmla="*/ 23283 h 23461"/>
                <a:gd name="connsiteX4" fmla="*/ 37 w 48870"/>
                <a:gd name="connsiteY4" fmla="*/ 1127 h 23461"/>
                <a:gd name="connsiteX0" fmla="*/ 37 w 48833"/>
                <a:gd name="connsiteY0" fmla="*/ 1127 h 23461"/>
                <a:gd name="connsiteX1" fmla="*/ 48758 w 48833"/>
                <a:gd name="connsiteY1" fmla="*/ 310 h 23461"/>
                <a:gd name="connsiteX2" fmla="*/ 48833 w 48833"/>
                <a:gd name="connsiteY2" fmla="*/ 1870 h 23461"/>
                <a:gd name="connsiteX3" fmla="*/ 0 w 48833"/>
                <a:gd name="connsiteY3" fmla="*/ 23283 h 23461"/>
                <a:gd name="connsiteX4" fmla="*/ 37 w 48833"/>
                <a:gd name="connsiteY4" fmla="*/ 1127 h 23461"/>
                <a:gd name="connsiteX0" fmla="*/ 37 w 48833"/>
                <a:gd name="connsiteY0" fmla="*/ 1127 h 23722"/>
                <a:gd name="connsiteX1" fmla="*/ 48758 w 48833"/>
                <a:gd name="connsiteY1" fmla="*/ 310 h 23722"/>
                <a:gd name="connsiteX2" fmla="*/ 48833 w 48833"/>
                <a:gd name="connsiteY2" fmla="*/ 1870 h 23722"/>
                <a:gd name="connsiteX3" fmla="*/ 27681 w 48833"/>
                <a:gd name="connsiteY3" fmla="*/ 14824 h 23722"/>
                <a:gd name="connsiteX4" fmla="*/ 0 w 48833"/>
                <a:gd name="connsiteY4" fmla="*/ 23283 h 23722"/>
                <a:gd name="connsiteX5" fmla="*/ 37 w 48833"/>
                <a:gd name="connsiteY5" fmla="*/ 1127 h 23722"/>
                <a:gd name="connsiteX0" fmla="*/ 367 w 48833"/>
                <a:gd name="connsiteY0" fmla="*/ 998 h 23722"/>
                <a:gd name="connsiteX1" fmla="*/ 48758 w 48833"/>
                <a:gd name="connsiteY1" fmla="*/ 310 h 23722"/>
                <a:gd name="connsiteX2" fmla="*/ 48833 w 48833"/>
                <a:gd name="connsiteY2" fmla="*/ 1870 h 23722"/>
                <a:gd name="connsiteX3" fmla="*/ 27681 w 48833"/>
                <a:gd name="connsiteY3" fmla="*/ 14824 h 23722"/>
                <a:gd name="connsiteX4" fmla="*/ 0 w 48833"/>
                <a:gd name="connsiteY4" fmla="*/ 23283 h 23722"/>
                <a:gd name="connsiteX5" fmla="*/ 367 w 48833"/>
                <a:gd name="connsiteY5" fmla="*/ 998 h 23722"/>
                <a:gd name="connsiteX0" fmla="*/ 2 w 48468"/>
                <a:gd name="connsiteY0" fmla="*/ 998 h 23968"/>
                <a:gd name="connsiteX1" fmla="*/ 48393 w 48468"/>
                <a:gd name="connsiteY1" fmla="*/ 310 h 23968"/>
                <a:gd name="connsiteX2" fmla="*/ 48468 w 48468"/>
                <a:gd name="connsiteY2" fmla="*/ 1870 h 23968"/>
                <a:gd name="connsiteX3" fmla="*/ 27316 w 48468"/>
                <a:gd name="connsiteY3" fmla="*/ 14824 h 23968"/>
                <a:gd name="connsiteX4" fmla="*/ 75 w 48468"/>
                <a:gd name="connsiteY4" fmla="*/ 23541 h 23968"/>
                <a:gd name="connsiteX5" fmla="*/ 2 w 48468"/>
                <a:gd name="connsiteY5" fmla="*/ 998 h 23968"/>
                <a:gd name="connsiteX0" fmla="*/ 3 w 48469"/>
                <a:gd name="connsiteY0" fmla="*/ 998 h 23725"/>
                <a:gd name="connsiteX1" fmla="*/ 48394 w 48469"/>
                <a:gd name="connsiteY1" fmla="*/ 310 h 23725"/>
                <a:gd name="connsiteX2" fmla="*/ 48469 w 48469"/>
                <a:gd name="connsiteY2" fmla="*/ 1870 h 23725"/>
                <a:gd name="connsiteX3" fmla="*/ 27317 w 48469"/>
                <a:gd name="connsiteY3" fmla="*/ 14824 h 23725"/>
                <a:gd name="connsiteX4" fmla="*/ 3 w 48469"/>
                <a:gd name="connsiteY4" fmla="*/ 23286 h 23725"/>
                <a:gd name="connsiteX5" fmla="*/ 3 w 48469"/>
                <a:gd name="connsiteY5" fmla="*/ 998 h 2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69" h="23725">
                  <a:moveTo>
                    <a:pt x="3" y="998"/>
                  </a:moveTo>
                  <a:lnTo>
                    <a:pt x="48394" y="310"/>
                  </a:lnTo>
                  <a:cubicBezTo>
                    <a:pt x="48394" y="6084"/>
                    <a:pt x="48469" y="-3904"/>
                    <a:pt x="48469" y="1870"/>
                  </a:cubicBezTo>
                  <a:cubicBezTo>
                    <a:pt x="44241" y="4289"/>
                    <a:pt x="35456" y="11255"/>
                    <a:pt x="27317" y="14824"/>
                  </a:cubicBezTo>
                  <a:cubicBezTo>
                    <a:pt x="19178" y="18393"/>
                    <a:pt x="3895" y="25569"/>
                    <a:pt x="3" y="23286"/>
                  </a:cubicBezTo>
                  <a:cubicBezTo>
                    <a:pt x="15" y="15511"/>
                    <a:pt x="-9" y="8773"/>
                    <a:pt x="3" y="99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9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541D-8E02-C24E-B5E0-3CFB6981F512}" type="datetime1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3BF-C1AB-434C-B864-ED4C6C830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69755" y="1176935"/>
            <a:ext cx="9144000" cy="2631366"/>
          </a:xfrm>
        </p:spPr>
        <p:txBody>
          <a:bodyPr>
            <a:noAutofit/>
          </a:bodyPr>
          <a:lstStyle/>
          <a:p>
            <a:r>
              <a:rPr lang="en-US" altLang="ko-KR" sz="3200" b="1" i="1" smtClean="0">
                <a:latin typeface="Calibri" pitchFamily="34" charset="0"/>
                <a:cs typeface="Calibri" pitchFamily="34" charset="0"/>
              </a:rPr>
              <a:t>Various Training Regimes and Strategies for Continual Deep Learning</a:t>
            </a:r>
            <a:r>
              <a:rPr lang="en-US" altLang="ko-KR" sz="3200" b="1">
                <a:latin typeface="Calibri" pitchFamily="34" charset="0"/>
                <a:cs typeface="Calibri" pitchFamily="34" charset="0"/>
              </a:rPr>
              <a:t/>
            </a:r>
            <a:br>
              <a:rPr lang="en-US" altLang="ko-KR" sz="3200" b="1">
                <a:latin typeface="Calibri" pitchFamily="34" charset="0"/>
                <a:cs typeface="Calibri" pitchFamily="34" charset="0"/>
              </a:rPr>
            </a:br>
            <a:endParaRPr lang="en" altLang="ko-KR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74692" y="1921081"/>
            <a:ext cx="9144000" cy="1655762"/>
          </a:xfrm>
        </p:spPr>
        <p:txBody>
          <a:bodyPr>
            <a:normAutofit/>
          </a:bodyPr>
          <a:lstStyle/>
          <a:p>
            <a:endParaRPr lang="en-US" altLang="ko-KR" u="sng" dirty="0"/>
          </a:p>
          <a:p>
            <a:r>
              <a:rPr lang="en-US" altLang="ko-KR" sz="2000" u="sng" dirty="0"/>
              <a:t>Big Data Management and </a:t>
            </a:r>
            <a:r>
              <a:rPr lang="en-US" altLang="ko-KR" sz="2000" u="sng"/>
              <a:t>Application Laboratory</a:t>
            </a:r>
            <a:endParaRPr lang="en-US" altLang="ko-KR" sz="2000" u="sng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F049E062-B68F-B546-B1A2-4911ABC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6B3BF-C1AB-434C-B864-ED4C6C830748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6291" y="4428377"/>
            <a:ext cx="51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Min-Seon Kim</a:t>
            </a:r>
          </a:p>
          <a:p>
            <a:r>
              <a:rPr lang="en-US" sz="1600" i="1"/>
              <a:t>Dept. of Industrial Engineering</a:t>
            </a:r>
          </a:p>
          <a:p>
            <a:r>
              <a:rPr lang="en-US" sz="1600" i="1"/>
              <a:t>Seoul National University of Science and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304800"/>
            <a:ext cx="785813" cy="72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99" y="2426671"/>
            <a:ext cx="1057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7780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In-Situ AI: Towards Autonomous and Incremental Deep Learning for </a:t>
            </a:r>
            <a:r>
              <a:rPr lang="en-US" sz="2000"/>
              <a:t>IoT </a:t>
            </a:r>
            <a:r>
              <a:rPr lang="en-US" sz="2000" smtClean="0"/>
              <a:t>Systems</a:t>
            </a:r>
          </a:p>
          <a:p>
            <a:pPr marL="0" indent="0">
              <a:buNone/>
            </a:pPr>
            <a:r>
              <a:rPr lang="en-US" sz="2000" b="0"/>
              <a:t>: </a:t>
            </a:r>
            <a:r>
              <a:rPr lang="en-US" altLang="ko-KR" sz="2000" b="0" smtClean="0"/>
              <a:t>Deep learning </a:t>
            </a:r>
            <a:r>
              <a:rPr lang="en-US" altLang="ko-KR" sz="2000" b="0"/>
              <a:t>based IoT system with autonomous IoT data diagnosis (minimize data movement), and incremental and unsupervised training method (tackle the big raw IoT data generated in ever-changing in-situ </a:t>
            </a:r>
            <a:r>
              <a:rPr lang="en-US" altLang="ko-KR" sz="2000" b="0"/>
              <a:t>environments</a:t>
            </a:r>
            <a:r>
              <a:rPr lang="en-US" altLang="ko-KR" sz="2000" b="0" smtClean="0"/>
              <a:t>).</a:t>
            </a:r>
          </a:p>
          <a:p>
            <a:pPr marL="0" indent="0">
              <a:buNone/>
            </a:pPr>
            <a:endParaRPr lang="en-US" sz="2000" b="0"/>
          </a:p>
          <a:p>
            <a:pPr marL="0" indent="0">
              <a:buNone/>
            </a:pPr>
            <a:r>
              <a:rPr lang="en-US" sz="2000"/>
              <a:t>An Incremental Iterative Acceleration Architecture in Distributed Heterogeneous Environments With GPUs for Deep Learning</a:t>
            </a:r>
          </a:p>
          <a:p>
            <a:pPr marL="0" indent="0">
              <a:buNone/>
            </a:pPr>
            <a:r>
              <a:rPr lang="en-US" sz="2000" b="0" smtClean="0"/>
              <a:t>: Redundant </a:t>
            </a:r>
            <a:r>
              <a:rPr lang="en-US" sz="2000" b="0"/>
              <a:t>iterative </a:t>
            </a:r>
            <a:r>
              <a:rPr lang="en-US" sz="2000" b="0" smtClean="0"/>
              <a:t>calculations</a:t>
            </a:r>
            <a:r>
              <a:rPr lang="ko-KR" altLang="en-US" sz="2000" b="0" smtClean="0"/>
              <a:t>을 위한 </a:t>
            </a:r>
            <a:r>
              <a:rPr lang="en-US" sz="2000" b="0" smtClean="0"/>
              <a:t>GPU-based </a:t>
            </a:r>
            <a:r>
              <a:rPr lang="en-US" sz="2000" b="0"/>
              <a:t>distributed incremental iterative </a:t>
            </a:r>
            <a:r>
              <a:rPr lang="en-US" sz="2000" b="0"/>
              <a:t>computing </a:t>
            </a:r>
            <a:r>
              <a:rPr lang="en-US" sz="2000" b="0" smtClean="0"/>
              <a:t>architecture.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8836" y="5143500"/>
            <a:ext cx="108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실제 </a:t>
            </a:r>
            <a:r>
              <a:rPr lang="en-US" altLang="ko-KR" b="1" smtClean="0">
                <a:solidFill>
                  <a:srgbClr val="0070C0"/>
                </a:solidFill>
              </a:rPr>
              <a:t>Framework</a:t>
            </a:r>
            <a:r>
              <a:rPr lang="ko-KR" altLang="en-US" b="1" smtClean="0">
                <a:solidFill>
                  <a:srgbClr val="0070C0"/>
                </a:solidFill>
              </a:rPr>
              <a:t>구축시 </a:t>
            </a:r>
            <a:r>
              <a:rPr lang="en-US" altLang="ko-KR" b="1" smtClean="0">
                <a:solidFill>
                  <a:srgbClr val="0070C0"/>
                </a:solidFill>
              </a:rPr>
              <a:t>incremental learning</a:t>
            </a:r>
            <a:r>
              <a:rPr lang="ko-KR" altLang="en-US" b="1" smtClean="0">
                <a:solidFill>
                  <a:srgbClr val="0070C0"/>
                </a:solidFill>
              </a:rPr>
              <a:t>의 장점을 이용하기 위한 여러가지 연구도 진행되었다</a:t>
            </a:r>
            <a:r>
              <a:rPr lang="en-US" altLang="ko-KR" b="1" smtClean="0">
                <a:solidFill>
                  <a:srgbClr val="0070C0"/>
                </a:solidFill>
              </a:rPr>
              <a:t>.</a:t>
            </a:r>
            <a:endParaRPr 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6308137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Idea Adaptation &amp; Future Contribution 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155700" y="1689100"/>
            <a:ext cx="10058400" cy="4437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itchFamily="34" charset="0"/>
                <a:cs typeface="Calibri" pitchFamily="34" charset="0"/>
              </a:rPr>
              <a:t>Online Learning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에서의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word embedding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변화 반영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>
                <a:latin typeface="Calibri" pitchFamily="34" charset="0"/>
                <a:cs typeface="Calibri" pitchFamily="34" charset="0"/>
              </a:rPr>
              <a:t>Keyword in/out logic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구현을 통한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top N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개의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prioritized keyword set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유지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Continual word2vec model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fine-tuning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과정을 통한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keyword set 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변화 반영</a:t>
            </a:r>
            <a:endParaRPr lang="en-US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b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4" descr="Dynamic Meta-Embedding: An approach to select the correct embedding | by  Aditya Mohanty | DataDrivenInvestor">
            <a:extLst>
              <a:ext uri="{FF2B5EF4-FFF2-40B4-BE49-F238E27FC236}">
                <a16:creationId xmlns:a16="http://schemas.microsoft.com/office/drawing/2014/main" xmlns="" id="{52B9FF63-0532-2E41-84F3-A4B413E4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7" y="2973999"/>
            <a:ext cx="5118100" cy="30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089036ED-A777-D744-A058-7B544532D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957" y="4917270"/>
            <a:ext cx="6014622" cy="84441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7CC0F20D-605F-FE49-BA4D-24B83E135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958" y="3277092"/>
            <a:ext cx="6038186" cy="8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6308137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Idea Adaptation &amp; Future Contribution 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04</a:t>
            </a:r>
            <a:endParaRPr lang="en-US" altLang="ko-KR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1155700" y="1600200"/>
            <a:ext cx="100584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0">
                <a:latin typeface="Calibri" pitchFamily="34" charset="0"/>
                <a:cs typeface="Calibri" pitchFamily="34" charset="0"/>
              </a:rPr>
              <a:t>Valuable(event representative)</a:t>
            </a:r>
            <a:r>
              <a:rPr lang="ko-KR" altLang="en-US" b="0">
                <a:latin typeface="Calibri" pitchFamily="34" charset="0"/>
                <a:cs typeface="Calibri" pitchFamily="34" charset="0"/>
              </a:rPr>
              <a:t>한</a:t>
            </a:r>
            <a:r>
              <a:rPr lang="en-US" altLang="ko-KR" b="0"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b="0">
                <a:latin typeface="Calibri" pitchFamily="34" charset="0"/>
                <a:cs typeface="Calibri" pitchFamily="34" charset="0"/>
              </a:rPr>
              <a:t>트윗의 재 학습 </a:t>
            </a:r>
            <a:endParaRPr lang="en-US" altLang="ko-KR" b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Background dataset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활용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Active learning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개념 차용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 (unlabeled data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는 쉽게 얻을 수 있다는 특징에 기반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)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0">
                <a:latin typeface="Calibri" pitchFamily="34" charset="0"/>
                <a:cs typeface="Calibri" pitchFamily="34" charset="0"/>
              </a:rPr>
              <a:t>Dynamic model structure modification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Feature extractor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layer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확장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Classification layer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output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재활용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endParaRPr lang="en-US" altLang="ko-KR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00026959-AF6E-0A4A-A827-9A0557C09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24"/>
          <a:stretch/>
        </p:blipFill>
        <p:spPr>
          <a:xfrm>
            <a:off x="1643031" y="2749679"/>
            <a:ext cx="3816350" cy="189204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9C198130-77E5-F24F-92CD-C574B8C34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72" y="2749679"/>
            <a:ext cx="4959927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160207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Background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25116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dirty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01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6919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smtClean="0">
                <a:latin typeface="Calibri" pitchFamily="34" charset="0"/>
                <a:cs typeface="Calibri" pitchFamily="34" charset="0"/>
              </a:rPr>
              <a:t>Continual Learning 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이란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?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: 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시간에 따라서 학습 데이터가 주어지는 상황에서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Neural Network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가 계속적으로 학습을 수행해야되는 </a:t>
            </a:r>
            <a:r>
              <a:rPr lang="ko-KR" altLang="en-US" smtClean="0">
                <a:latin typeface="Calibri" pitchFamily="34" charset="0"/>
                <a:cs typeface="Calibri" pitchFamily="34" charset="0"/>
              </a:rPr>
              <a:t>상황</a:t>
            </a:r>
            <a:endParaRPr lang="en-US" altLang="ko-KR" b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Problems to be addressed</a:t>
            </a:r>
          </a:p>
          <a:p>
            <a:pPr marL="457200" lvl="1" indent="0">
              <a:buNone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1) Catastropic Forgetting	2) Limited Computing Resource (memory)</a:t>
            </a:r>
            <a:endParaRPr lang="en-US" altLang="ko-KR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Towards Adaptive AI with Continual Learning | by De Lange Matthias |  ContinualA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3583334"/>
            <a:ext cx="6349459" cy="25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작은 아이 소년 보고 동물원에서 기린 먹이 따뜻한 여름 날에 동물 사파리 공원과 즐거운 행복 한 아이 동물원에 대한 스톡 사진 및 기타  이미지 - i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36" y="3583334"/>
            <a:ext cx="3939884" cy="262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1805302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Motivation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02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기존의 </a:t>
            </a:r>
            <a:r>
              <a:rPr lang="en-US" altLang="ko-KR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Time varying </a:t>
            </a:r>
            <a:r>
              <a:rPr lang="ko-KR" altLang="en-US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데이터를 처리하기 위한 </a:t>
            </a:r>
            <a:r>
              <a:rPr lang="en-US" altLang="ko-KR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methodologies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Just In Time Learning </a:t>
            </a:r>
            <a:endParaRPr lang="en-US" altLang="ko-KR" smtClean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Moving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Window </a:t>
            </a:r>
            <a:endParaRPr lang="en-US" altLang="ko-KR" smtClean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b="1" i="1" smtClean="0">
                <a:latin typeface="Calibri" pitchFamily="34" charset="0"/>
                <a:cs typeface="Calibri" pitchFamily="34" charset="0"/>
              </a:rPr>
              <a:t>Continual Learning</a:t>
            </a:r>
          </a:p>
          <a:p>
            <a:pPr marL="914400" lvl="1" indent="-457200">
              <a:buFont typeface="+mj-lt"/>
              <a:buAutoNum type="arabicParenR"/>
            </a:pPr>
            <a:endParaRPr lang="en-US" b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ko-KR" altLang="en-US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기존의 </a:t>
            </a:r>
            <a:r>
              <a:rPr lang="en-US" altLang="ko-KR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Catastrophic forgetting</a:t>
            </a:r>
            <a:r>
              <a:rPr lang="ko-KR" altLang="en-US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을 방지하기 위한 </a:t>
            </a:r>
            <a:r>
              <a:rPr lang="en-US" altLang="ko-KR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strategies</a:t>
            </a:r>
            <a:endParaRPr lang="en-US" altLang="ko-KR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Deep Learning model modification</a:t>
            </a:r>
            <a:endParaRPr lang="en-US" altLang="ko-KR" smtClean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Appropriate training regimes (Dropout, Batch size, Learing rate)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Partitioning Reservoir Sampling (Replay-based approach)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Fairness of the data distribtuion per slice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ko-KR" smtClean="0">
                <a:latin typeface="Calibri" pitchFamily="34" charset="0"/>
                <a:cs typeface="Calibri" pitchFamily="34" charset="0"/>
              </a:rPr>
              <a:t>Two-side loss function (Standard classification loss &amp; distillation loss) </a:t>
            </a:r>
            <a:endParaRPr lang="en-US" altLang="ko-KR" b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5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alibri" pitchFamily="34" charset="0"/>
                <a:cs typeface="Calibri" pitchFamily="34" charset="0"/>
              </a:rPr>
              <a:t>Understanding the Role of Training Regimes in Continual Learning</a:t>
            </a:r>
          </a:p>
          <a:p>
            <a:pPr>
              <a:buFont typeface="Wingdings" pitchFamily="2" charset="2"/>
              <a:buChar char="§"/>
            </a:pPr>
            <a:r>
              <a:rPr lang="en-US" b="0" smtClean="0">
                <a:latin typeface="Calibri" pitchFamily="34" charset="0"/>
                <a:cs typeface="Calibri" pitchFamily="34" charset="0"/>
              </a:rPr>
              <a:t>Dropout, Batch size, Learning  rate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를 적절히 활용하는것 만으로도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catastrophic forgetting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을 개선할 수 있음</a:t>
            </a:r>
            <a:endParaRPr lang="en-US" altLang="ko-KR" b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0" smtClean="0">
                <a:latin typeface="Calibri" pitchFamily="34" charset="0"/>
                <a:cs typeface="Calibri" pitchFamily="34" charset="0"/>
              </a:rPr>
              <a:t>Wide local minima in loss function</a:t>
            </a:r>
            <a:br>
              <a:rPr lang="en-US" b="0" smtClean="0">
                <a:latin typeface="Calibri" pitchFamily="34" charset="0"/>
                <a:cs typeface="Calibri" pitchFamily="34" charset="0"/>
              </a:rPr>
            </a:br>
            <a:r>
              <a:rPr lang="en-US" b="0" smtClean="0">
                <a:latin typeface="Calibri" pitchFamily="34" charset="0"/>
                <a:cs typeface="Calibri" pitchFamily="34" charset="0"/>
              </a:rPr>
              <a:t>1) High Learning rate with small batch size</a:t>
            </a:r>
            <a:br>
              <a:rPr lang="en-US" b="0" smtClean="0">
                <a:latin typeface="Calibri" pitchFamily="34" charset="0"/>
                <a:cs typeface="Calibri" pitchFamily="34" charset="0"/>
              </a:rPr>
            </a:br>
            <a:r>
              <a:rPr lang="en-US" b="0" smtClean="0">
                <a:latin typeface="Calibri" pitchFamily="34" charset="0"/>
                <a:cs typeface="Calibri" pitchFamily="34" charset="0"/>
              </a:rPr>
              <a:t>2) Drop out strategy</a:t>
            </a:r>
          </a:p>
          <a:p>
            <a:pPr marL="0" indent="0">
              <a:buNone/>
            </a:pPr>
            <a:endParaRPr lang="en-US" b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1" y="4221480"/>
            <a:ext cx="10342572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3654928"/>
            <a:ext cx="6039172" cy="56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2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latin typeface="Calibri" pitchFamily="34" charset="0"/>
                <a:cs typeface="Calibri" pitchFamily="34" charset="0"/>
              </a:rPr>
              <a:t>Imbalanced Continual Learning with Partitioning Reservoir Sampling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클래스마다 과거 데이터를를 </a:t>
            </a:r>
            <a:r>
              <a:rPr lang="ko-KR" altLang="en-US" b="0">
                <a:latin typeface="Calibri" pitchFamily="34" charset="0"/>
                <a:cs typeface="Calibri" pitchFamily="34" charset="0"/>
              </a:rPr>
              <a:t>균형있게 저장하는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Partitioning Reservoir Sampling(PRS)</a:t>
            </a:r>
          </a:p>
          <a:p>
            <a:pPr marL="783000" lvl="1" indent="-457200">
              <a:buFont typeface="+mj-lt"/>
              <a:buAutoNum type="arabicPeriod"/>
            </a:pP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데이터가 들어올때 마다 목표할당량을 바꾸어 </a:t>
            </a:r>
            <a:r>
              <a:rPr lang="ko-KR" altLang="en-US" smtClean="0">
                <a:latin typeface="Calibri" pitchFamily="34" charset="0"/>
                <a:cs typeface="Calibri" pitchFamily="34" charset="0"/>
              </a:rPr>
              <a:t>준다</a:t>
            </a:r>
            <a:endParaRPr lang="en-US" altLang="ko-KR" smtClean="0">
              <a:latin typeface="Calibri" pitchFamily="34" charset="0"/>
              <a:cs typeface="Calibri" pitchFamily="34" charset="0"/>
            </a:endParaRPr>
          </a:p>
          <a:p>
            <a:pPr marL="783000" lvl="1" indent="-457200">
              <a:buFont typeface="+mj-lt"/>
              <a:buAutoNum type="arabicPeriod"/>
            </a:pPr>
            <a:r>
              <a:rPr lang="ko-KR" altLang="en-US" smtClean="0">
                <a:latin typeface="Calibri" pitchFamily="34" charset="0"/>
                <a:cs typeface="Calibri" pitchFamily="34" charset="0"/>
              </a:rPr>
              <a:t>새로운 데이터를 </a:t>
            </a:r>
            <a:r>
              <a:rPr lang="en-US" altLang="ko-KR" smtClean="0">
                <a:latin typeface="Calibri" pitchFamily="34" charset="0"/>
                <a:cs typeface="Calibri" pitchFamily="34" charset="0"/>
              </a:rPr>
              <a:t>Sample Set</a:t>
            </a:r>
            <a:r>
              <a:rPr lang="ko-KR" altLang="en-US" smtClean="0">
                <a:latin typeface="Calibri" pitchFamily="34" charset="0"/>
                <a:cs typeface="Calibri" pitchFamily="34" charset="0"/>
              </a:rPr>
              <a:t>에 넣을지 말지를 확률적으로 결정</a:t>
            </a: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26" y="3459480"/>
            <a:ext cx="8734874" cy="312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92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6124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itchFamily="34" charset="0"/>
                <a:cs typeface="Calibri" pitchFamily="34" charset="0"/>
              </a:rPr>
              <a:t>iCaRL: Incremental Classifier and Representation Learning</a:t>
            </a:r>
          </a:p>
          <a:p>
            <a:pPr>
              <a:buFont typeface="Wingdings" pitchFamily="2" charset="2"/>
              <a:buChar char="§"/>
            </a:pP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Classifier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와 동시에 </a:t>
            </a:r>
            <a:r>
              <a:rPr lang="en-US" altLang="ko-KR" b="0" smtClean="0">
                <a:latin typeface="Calibri" pitchFamily="34" charset="0"/>
                <a:cs typeface="Calibri" pitchFamily="34" charset="0"/>
              </a:rPr>
              <a:t>Feature Representation</a:t>
            </a:r>
            <a:r>
              <a:rPr lang="ko-KR" altLang="en-US" b="0" smtClean="0">
                <a:latin typeface="Calibri" pitchFamily="34" charset="0"/>
                <a:cs typeface="Calibri" pitchFamily="34" charset="0"/>
              </a:rPr>
              <a:t>의 학습</a:t>
            </a:r>
            <a:endParaRPr lang="en-US" altLang="ko-KR" b="0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Finetuning: 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최근 학습된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batch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반영도가 높음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Fixed Representation: First batch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반영도가 높음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LwF.MC(Distillation loss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고려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):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비교적 최근 클래스 반영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altLang="ko-KR">
                <a:latin typeface="Calibri" pitchFamily="34" charset="0"/>
                <a:cs typeface="Calibri" pitchFamily="34" charset="0"/>
              </a:rPr>
              <a:t>iCaRL (</a:t>
            </a:r>
            <a:r>
              <a:rPr lang="en-US" altLang="ko-KR" b="1">
                <a:latin typeface="Calibri" pitchFamily="34" charset="0"/>
                <a:cs typeface="Calibri" pitchFamily="34" charset="0"/>
              </a:rPr>
              <a:t>Distillation loss + Prioritized exemplar set + Mean-of-exemplars classification rule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)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5B5DD720-0DE2-884F-80B6-863ECD77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7" y="4074172"/>
            <a:ext cx="11084559" cy="2119998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A317FC39-C34A-7540-BF57-EDA9C6CC05B6}"/>
              </a:ext>
            </a:extLst>
          </p:cNvPr>
          <p:cNvSpPr/>
          <p:nvPr/>
        </p:nvSpPr>
        <p:spPr>
          <a:xfrm>
            <a:off x="10937624" y="5817494"/>
            <a:ext cx="881644" cy="4011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47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itchFamily="34" charset="0"/>
                <a:cs typeface="Calibri" pitchFamily="34" charset="0"/>
              </a:rPr>
              <a:t>Enhancing incremental deep learning for FCCU end-point quality prediction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2000" b="0">
                <a:latin typeface="Calibri" pitchFamily="34" charset="0"/>
                <a:cs typeface="Calibri" pitchFamily="34" charset="0"/>
              </a:rPr>
              <a:t>Online learning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에서 이벤트의 변화가 일어난 경우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,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model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 구성의 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modification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을 통한 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adaptive strategy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 채택</a:t>
            </a:r>
            <a:endParaRPr lang="en-US" altLang="ko-KR" sz="2000" b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과거 </a:t>
            </a:r>
            <a:r>
              <a:rPr lang="en-US" altLang="ko-KR" sz="2000" b="0" smtClean="0">
                <a:latin typeface="Calibri" pitchFamily="34" charset="0"/>
                <a:cs typeface="Calibri" pitchFamily="34" charset="0"/>
              </a:rPr>
              <a:t>hidden layer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에 뉴런을 추가하여 새로운 </a:t>
            </a:r>
            <a:r>
              <a:rPr lang="en-US" altLang="ko-KR" sz="2000" b="0" smtClean="0">
                <a:latin typeface="Calibri" pitchFamily="34" charset="0"/>
                <a:cs typeface="Calibri" pitchFamily="34" charset="0"/>
              </a:rPr>
              <a:t>feature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에 대한 학습 후 보다 </a:t>
            </a:r>
            <a:r>
              <a:rPr lang="en-US" altLang="ko-KR" sz="2000" b="0" smtClean="0">
                <a:latin typeface="Calibri" pitchFamily="34" charset="0"/>
                <a:cs typeface="Calibri" pitchFamily="34" charset="0"/>
              </a:rPr>
              <a:t>compact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한 </a:t>
            </a:r>
            <a:r>
              <a:rPr lang="en-US" altLang="ko-KR" sz="2000" b="0" smtClean="0">
                <a:latin typeface="Calibri" pitchFamily="34" charset="0"/>
                <a:cs typeface="Calibri" pitchFamily="34" charset="0"/>
              </a:rPr>
              <a:t>representation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을 얻고자 하는 시도가 있었다</a:t>
            </a:r>
            <a:r>
              <a:rPr lang="en-US" altLang="ko-KR" sz="2000" b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b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562151"/>
            <a:ext cx="3776636" cy="27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36" y="3571876"/>
            <a:ext cx="53816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8966200" y="4813300"/>
            <a:ext cx="1028700" cy="146843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83800" y="5727700"/>
            <a:ext cx="1968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Dynamic Expansion Strategy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itchFamily="34" charset="0"/>
                <a:cs typeface="Calibri" pitchFamily="34" charset="0"/>
              </a:rPr>
              <a:t>Slice Tuner: A Selective Data Acquisition Framework for Accurate and Fair </a:t>
            </a:r>
            <a:br>
              <a:rPr lang="en-US">
                <a:latin typeface="Calibri" pitchFamily="34" charset="0"/>
                <a:cs typeface="Calibri" pitchFamily="34" charset="0"/>
              </a:rPr>
            </a:br>
            <a:r>
              <a:rPr lang="en-US">
                <a:latin typeface="Calibri" pitchFamily="34" charset="0"/>
                <a:cs typeface="Calibri" pitchFamily="34" charset="0"/>
              </a:rPr>
              <a:t>Machine Learning Models</a:t>
            </a:r>
          </a:p>
          <a:p>
            <a:pPr>
              <a:buFont typeface="Wingdings" pitchFamily="2" charset="2"/>
              <a:buChar char="§"/>
            </a:pPr>
            <a:r>
              <a:rPr lang="en-US" sz="2000" b="0">
                <a:latin typeface="Calibri" pitchFamily="34" charset="0"/>
                <a:cs typeface="Calibri" pitchFamily="34" charset="0"/>
              </a:rPr>
              <a:t>Learning Curve Estimator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 와 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Selective Data Acquisition Optimizer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 활용하여 각 </a:t>
            </a:r>
            <a:r>
              <a:rPr lang="en-US" altLang="ko-KR" sz="2000" b="0">
                <a:latin typeface="Calibri" pitchFamily="34" charset="0"/>
                <a:cs typeface="Calibri" pitchFamily="34" charset="0"/>
              </a:rPr>
              <a:t>slice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마다 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얼마나 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데이터를 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수집해야 </a:t>
            </a:r>
            <a:r>
              <a:rPr lang="ko-KR" altLang="en-US" sz="2000" b="0" smtClean="0">
                <a:latin typeface="Calibri" pitchFamily="34" charset="0"/>
                <a:cs typeface="Calibri" pitchFamily="34" charset="0"/>
              </a:rPr>
              <a:t>균형 </a:t>
            </a:r>
            <a:r>
              <a:rPr lang="ko-KR" altLang="en-US" sz="2000" b="0">
                <a:latin typeface="Calibri" pitchFamily="34" charset="0"/>
                <a:cs typeface="Calibri" pitchFamily="34" charset="0"/>
              </a:rPr>
              <a:t>있는 학습이 되는지를 결정</a:t>
            </a:r>
            <a:endParaRPr lang="en-US" sz="2000" b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BC506D51-C749-5B44-BBCD-E25DD3D9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36" y="3332995"/>
            <a:ext cx="4749800" cy="25461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36" y="3332995"/>
            <a:ext cx="5160962" cy="230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8837" y="5779988"/>
            <a:ext cx="578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Africa(S1)</a:t>
            </a:r>
            <a:r>
              <a:rPr lang="ko-KR" altLang="en-US" sz="1400" b="1" smtClean="0">
                <a:solidFill>
                  <a:srgbClr val="FF0000"/>
                </a:solidFill>
              </a:rPr>
              <a:t>에 대한 정보를 더 많이 얻는 것이 </a:t>
            </a:r>
            <a:r>
              <a:rPr lang="en-US" altLang="ko-KR" sz="1400" b="1" smtClean="0">
                <a:solidFill>
                  <a:srgbClr val="FF0000"/>
                </a:solidFill>
              </a:rPr>
              <a:t>S2</a:t>
            </a:r>
            <a:r>
              <a:rPr lang="ko-KR" altLang="en-US" sz="1400" b="1" smtClean="0">
                <a:solidFill>
                  <a:srgbClr val="FF0000"/>
                </a:solidFill>
              </a:rPr>
              <a:t>에 대한 정보를 얻는것보다 </a:t>
            </a:r>
            <a:r>
              <a:rPr lang="en-US" altLang="ko-KR" sz="1400" b="1" smtClean="0">
                <a:solidFill>
                  <a:srgbClr val="FF0000"/>
                </a:solidFill>
              </a:rPr>
              <a:t>benefit</a:t>
            </a:r>
            <a:r>
              <a:rPr lang="ko-KR" altLang="en-US" sz="1400" b="1" smtClean="0">
                <a:solidFill>
                  <a:srgbClr val="FF0000"/>
                </a:solidFill>
              </a:rPr>
              <a:t>이 크다 </a:t>
            </a:r>
            <a:r>
              <a:rPr lang="en-US" altLang="ko-KR" sz="1400" b="1" smtClean="0">
                <a:solidFill>
                  <a:srgbClr val="FF0000"/>
                </a:solidFill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</a:rPr>
              <a:t>그래프가 더 가파르기 때문</a:t>
            </a:r>
            <a:r>
              <a:rPr lang="en-US" altLang="ko-KR" sz="1400" b="1" smtClean="0">
                <a:solidFill>
                  <a:srgbClr val="FF0000"/>
                </a:solidFill>
              </a:rPr>
              <a:t>)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15" name="위쪽/아래쪽 화살표 14"/>
          <p:cNvSpPr/>
          <p:nvPr/>
        </p:nvSpPr>
        <p:spPr>
          <a:xfrm flipH="1">
            <a:off x="1993900" y="4074584"/>
            <a:ext cx="92171" cy="506076"/>
          </a:xfrm>
          <a:prstGeom prst="upDownArrow">
            <a:avLst>
              <a:gd name="adj1" fmla="val 4499"/>
              <a:gd name="adj2" fmla="val 272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위쪽/아래쪽 화살표 17"/>
          <p:cNvSpPr/>
          <p:nvPr/>
        </p:nvSpPr>
        <p:spPr>
          <a:xfrm flipH="1">
            <a:off x="4292599" y="4295916"/>
            <a:ext cx="92171" cy="405438"/>
          </a:xfrm>
          <a:prstGeom prst="upDownArrow">
            <a:avLst>
              <a:gd name="adj1" fmla="val 4499"/>
              <a:gd name="adj2" fmla="val 272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47ECCC5-BD35-0542-9AC3-068223C2E668}"/>
              </a:ext>
            </a:extLst>
          </p:cNvPr>
          <p:cNvSpPr txBox="1"/>
          <p:nvPr/>
        </p:nvSpPr>
        <p:spPr>
          <a:xfrm>
            <a:off x="1058836" y="1046027"/>
            <a:ext cx="2287806" cy="521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z="2800" b="1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CA9C64"/>
                </a:solidFill>
                <a:latin typeface="Noto Sans CJK KR Regular" panose="020B0500000000000000" pitchFamily="34" charset="-127"/>
                <a:ea typeface="Noto Sans CJK KR Black" panose="020B0A00000000000000" pitchFamily="34" charset="-127"/>
              </a:rPr>
              <a:t>Related Work</a:t>
            </a:r>
            <a:endParaRPr lang="en-US" altLang="ko-KR" sz="2800" b="1" spc="-50" dirty="0">
              <a:ln>
                <a:solidFill>
                  <a:srgbClr val="313540">
                    <a:alpha val="0"/>
                  </a:srgbClr>
                </a:solidFill>
              </a:ln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6" name="직선 연결선 21">
            <a:extLst>
              <a:ext uri="{FF2B5EF4-FFF2-40B4-BE49-F238E27FC236}">
                <a16:creationId xmlns="" xmlns:a16="http://schemas.microsoft.com/office/drawing/2014/main" id="{CAD1C4A5-2221-584F-83EE-19D860188E17}"/>
              </a:ext>
            </a:extLst>
          </p:cNvPr>
          <p:cNvCxnSpPr>
            <a:cxnSpLocks/>
          </p:cNvCxnSpPr>
          <p:nvPr/>
        </p:nvCxnSpPr>
        <p:spPr>
          <a:xfrm>
            <a:off x="1643031" y="843332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4B819F-FD1C-134E-9C53-A5F972F1635A}"/>
              </a:ext>
            </a:extLst>
          </p:cNvPr>
          <p:cNvSpPr txBox="1"/>
          <p:nvPr/>
        </p:nvSpPr>
        <p:spPr>
          <a:xfrm>
            <a:off x="1058836" y="648792"/>
            <a:ext cx="43794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ko-KR" spc="-50" smtClean="0">
                <a:ln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03</a:t>
            </a:r>
            <a:endParaRPr lang="en-US" spc="-50" dirty="0">
              <a:ln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1058836" y="1600200"/>
            <a:ext cx="1018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" pitchFamily="34" charset="0"/>
                <a:cs typeface="Calibri" pitchFamily="34" charset="0"/>
              </a:rPr>
              <a:t>An Incremental Deep Convolutional Computation Model for Feature Learning </a:t>
            </a:r>
            <a:br>
              <a:rPr lang="en-US">
                <a:latin typeface="Calibri" pitchFamily="34" charset="0"/>
                <a:cs typeface="Calibri" pitchFamily="34" charset="0"/>
              </a:rPr>
            </a:br>
            <a:r>
              <a:rPr lang="en-US">
                <a:latin typeface="Calibri" pitchFamily="34" charset="0"/>
                <a:cs typeface="Calibri" pitchFamily="34" charset="0"/>
              </a:rPr>
              <a:t>on Industrial Big Data</a:t>
            </a:r>
          </a:p>
          <a:p>
            <a:pPr>
              <a:buFont typeface="Wingdings" pitchFamily="2" charset="2"/>
              <a:buChar char="§"/>
            </a:pPr>
            <a:r>
              <a:rPr lang="en-US" b="0">
                <a:latin typeface="Calibri" pitchFamily="34" charset="0"/>
                <a:cs typeface="Calibri" pitchFamily="34" charset="0"/>
              </a:rPr>
              <a:t>Parameter-incremental Learning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>
                <a:latin typeface="Calibri" pitchFamily="34" charset="0"/>
                <a:cs typeface="Calibri" pitchFamily="34" charset="0"/>
              </a:rPr>
              <a:t>초기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parameter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조정을 위해서 새로운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loss function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도입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(post prediction + deformation)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>
                <a:latin typeface="Calibri" pitchFamily="34" charset="0"/>
                <a:cs typeface="Calibri" pitchFamily="34" charset="0"/>
              </a:rPr>
              <a:t>새로운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Drop-out strategy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도입하여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idle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한 뉴런에 대한 새로운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feature 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학습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588600" indent="-457200">
              <a:buFont typeface="Wingdings" pitchFamily="2" charset="2"/>
              <a:buChar char="§"/>
            </a:pPr>
            <a:endParaRPr lang="en-US" b="0">
              <a:latin typeface="Calibri" pitchFamily="34" charset="0"/>
              <a:cs typeface="Calibri" pitchFamily="34" charset="0"/>
            </a:endParaRPr>
          </a:p>
          <a:p>
            <a:pPr marL="588600" indent="-457200">
              <a:buFont typeface="Wingdings" pitchFamily="2" charset="2"/>
              <a:buChar char="§"/>
            </a:pPr>
            <a:r>
              <a:rPr lang="en-US" b="0">
                <a:latin typeface="Calibri" pitchFamily="34" charset="0"/>
                <a:cs typeface="Calibri" pitchFamily="34" charset="0"/>
              </a:rPr>
              <a:t>S</a:t>
            </a:r>
            <a:r>
              <a:rPr lang="en-US" altLang="ko-KR" b="0">
                <a:latin typeface="Calibri" pitchFamily="34" charset="0"/>
                <a:cs typeface="Calibri" pitchFamily="34" charset="0"/>
              </a:rPr>
              <a:t>tructure-incremental Learning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>
                <a:latin typeface="Calibri" pitchFamily="34" charset="0"/>
                <a:cs typeface="Calibri" pitchFamily="34" charset="0"/>
              </a:rPr>
              <a:t>Tensor convolutional, pooling and FCN layers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가 과거 정보를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transfer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하도록 설계</a:t>
            </a:r>
            <a:endParaRPr lang="en-US" altLang="ko-KR">
              <a:latin typeface="Calibri" pitchFamily="34" charset="0"/>
              <a:cs typeface="Calibri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ko-KR" altLang="en-US">
                <a:latin typeface="Calibri" pitchFamily="34" charset="0"/>
                <a:cs typeface="Calibri" pitchFamily="34" charset="0"/>
              </a:rPr>
              <a:t>네트워크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topology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의 업데이트 이후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,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 새로운 커널들은 정규분포를 따르는 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0</a:t>
            </a:r>
            <a:r>
              <a:rPr lang="ko-KR" altLang="en-US">
                <a:latin typeface="Calibri" pitchFamily="34" charset="0"/>
                <a:cs typeface="Calibri" pitchFamily="34" charset="0"/>
              </a:rPr>
              <a:t>에 근사한 수로 초기화 된다</a:t>
            </a:r>
            <a:r>
              <a:rPr lang="en-US" altLang="ko-KR">
                <a:latin typeface="Calibri" pitchFamily="34" charset="0"/>
                <a:cs typeface="Calibri" pitchFamily="34" charset="0"/>
              </a:rPr>
              <a:t>.</a:t>
            </a:r>
            <a:endParaRPr lang="en-US" altLang="ko-K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32456</TotalTime>
  <Words>2313</Words>
  <Application>Microsoft Office PowerPoint</Application>
  <PresentationFormat>사용자 지정</PresentationFormat>
  <Paragraphs>118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Various Training Regimes and Strategies for Continual Deep Learning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권혁윤</dc:creator>
  <cp:lastModifiedBy>admin</cp:lastModifiedBy>
  <cp:revision>1035</cp:revision>
  <dcterms:created xsi:type="dcterms:W3CDTF">2020-09-22T06:15:45Z</dcterms:created>
  <dcterms:modified xsi:type="dcterms:W3CDTF">2022-03-24T04:10:24Z</dcterms:modified>
</cp:coreProperties>
</file>