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0"/>
  </p:notesMasterIdLst>
  <p:handoutMasterIdLst>
    <p:handoutMasterId r:id="rId31"/>
  </p:handoutMasterIdLst>
  <p:sldIdLst>
    <p:sldId id="256" r:id="rId3"/>
    <p:sldId id="286" r:id="rId4"/>
    <p:sldId id="287" r:id="rId5"/>
    <p:sldId id="288" r:id="rId6"/>
    <p:sldId id="289" r:id="rId7"/>
    <p:sldId id="259" r:id="rId8"/>
    <p:sldId id="268" r:id="rId9"/>
    <p:sldId id="269" r:id="rId10"/>
    <p:sldId id="270" r:id="rId11"/>
    <p:sldId id="272" r:id="rId12"/>
    <p:sldId id="273" r:id="rId13"/>
    <p:sldId id="290" r:id="rId14"/>
    <p:sldId id="275" r:id="rId15"/>
    <p:sldId id="291" r:id="rId16"/>
    <p:sldId id="292" r:id="rId17"/>
    <p:sldId id="278" r:id="rId18"/>
    <p:sldId id="293" r:id="rId19"/>
    <p:sldId id="280" r:id="rId20"/>
    <p:sldId id="294" r:id="rId21"/>
    <p:sldId id="300" r:id="rId22"/>
    <p:sldId id="282" r:id="rId23"/>
    <p:sldId id="283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6858000" cy="9296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358" autoAdjust="0"/>
  </p:normalViewPr>
  <p:slideViewPr>
    <p:cSldViewPr>
      <p:cViewPr>
        <p:scale>
          <a:sx n="90" d="100"/>
          <a:sy n="90" d="100"/>
        </p:scale>
        <p:origin x="219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3552" y="-3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82D79-5F4A-4D41-9585-4D26DFBFC270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F79A-0D23-4BE3-85B4-784DA658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29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4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aseline="0" dirty="0" smtClean="0"/>
              <a:t>Big Data in popular and business press</a:t>
            </a:r>
          </a:p>
          <a:p>
            <a:r>
              <a:rPr lang="en-US" sz="1800" dirty="0" smtClean="0"/>
              <a:t>Scientific endeavors such as biochemistry</a:t>
            </a:r>
          </a:p>
          <a:p>
            <a:pPr lvl="1"/>
            <a:r>
              <a:rPr lang="en-US" sz="1800" dirty="0" smtClean="0"/>
              <a:t>Predicting structure and properties of large molecules</a:t>
            </a:r>
          </a:p>
          <a:p>
            <a:r>
              <a:rPr lang="en-US" sz="1800" dirty="0" smtClean="0"/>
              <a:t>Focus on single property RMSD, Root Mean Square Deviation</a:t>
            </a:r>
          </a:p>
          <a:p>
            <a:endParaRPr lang="en-US" sz="1800" dirty="0" smtClean="0"/>
          </a:p>
          <a:p>
            <a:endParaRPr lang="en-US" sz="1400" baseline="0" dirty="0" smtClean="0"/>
          </a:p>
          <a:p>
            <a:endParaRPr lang="en-US" sz="1400" b="1" baseline="0" dirty="0" smtClean="0"/>
          </a:p>
          <a:p>
            <a:endParaRPr lang="en-US" sz="1100" b="1" baseline="0" dirty="0" smtClean="0"/>
          </a:p>
          <a:p>
            <a:endParaRPr lang="en-US" sz="1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97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polymer formation</a:t>
            </a:r>
            <a:r>
              <a:rPr lang="en-US" baseline="0" dirty="0" smtClean="0"/>
              <a:t> and side chains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12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delta is distance between corresponding alpha Carbon atoms on superimposed </a:t>
            </a:r>
            <a:r>
              <a:rPr lang="en-US" dirty="0" smtClean="0"/>
              <a:t>molecules</a:t>
            </a:r>
          </a:p>
          <a:p>
            <a:r>
              <a:rPr lang="en-US" dirty="0" smtClean="0"/>
              <a:t>minimum</a:t>
            </a:r>
            <a:r>
              <a:rPr lang="en-US" baseline="0" dirty="0" smtClean="0"/>
              <a:t> energy state</a:t>
            </a:r>
            <a:endParaRPr lang="en-US" dirty="0" smtClean="0"/>
          </a:p>
          <a:p>
            <a:r>
              <a:rPr lang="en-US" dirty="0" smtClean="0"/>
              <a:t>Units of length – Angstrom units, 1 x 10 minus 10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and Tidy Data</a:t>
            </a:r>
          </a:p>
          <a:p>
            <a:pPr lvl="1"/>
            <a:r>
              <a:rPr lang="en-US" dirty="0" smtClean="0"/>
              <a:t>Remove</a:t>
            </a:r>
            <a:r>
              <a:rPr lang="en-US" baseline="0" dirty="0" smtClean="0"/>
              <a:t> corrupt or inaccurate data</a:t>
            </a:r>
          </a:p>
          <a:p>
            <a:pPr lvl="1"/>
            <a:r>
              <a:rPr lang="en-US" baseline="0" dirty="0" smtClean="0"/>
              <a:t>Hadley Wickham - </a:t>
            </a:r>
            <a:r>
              <a:rPr lang="en-US" dirty="0" smtClean="0"/>
              <a:t>have a specific structure: each variable is a column, each observation is a row, and each type of observational unit is a table</a:t>
            </a:r>
          </a:p>
          <a:p>
            <a:r>
              <a:rPr lang="en-US" dirty="0" smtClean="0"/>
              <a:t>Seven</a:t>
            </a:r>
            <a:r>
              <a:rPr lang="en-US" baseline="0" dirty="0" smtClean="0"/>
              <a:t> of the nine factors -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8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 all two-dimensional combinations</a:t>
            </a:r>
          </a:p>
          <a:p>
            <a:r>
              <a:rPr lang="en-US" dirty="0" smtClean="0"/>
              <a:t>High degree of correlation</a:t>
            </a:r>
          </a:p>
          <a:p>
            <a:r>
              <a:rPr lang="en-US" dirty="0" smtClean="0"/>
              <a:t>f3 “blob” – fractional area of exposed non-polar residue</a:t>
            </a:r>
          </a:p>
          <a:p>
            <a:r>
              <a:rPr lang="en-US" dirty="0" smtClean="0"/>
              <a:t>Note plots of RMSD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cor() function</a:t>
            </a:r>
          </a:p>
          <a:p>
            <a:r>
              <a:rPr lang="en-US" dirty="0" smtClean="0"/>
              <a:t>High degree of correlation between many variable pairs</a:t>
            </a:r>
          </a:p>
          <a:p>
            <a:r>
              <a:rPr lang="en-US" dirty="0" smtClean="0"/>
              <a:t>Absolute values above 0.8</a:t>
            </a:r>
          </a:p>
          <a:p>
            <a:r>
              <a:rPr lang="en-US" dirty="0" smtClean="0"/>
              <a:t>RMSD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22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lattice plot</a:t>
            </a:r>
          </a:p>
          <a:p>
            <a:r>
              <a:rPr lang="en-US" dirty="0" smtClean="0"/>
              <a:t>RMSD vs several of the variables tends to give “bifurcated” plots</a:t>
            </a:r>
          </a:p>
          <a:p>
            <a:r>
              <a:rPr lang="en-US" dirty="0" smtClean="0"/>
              <a:t>total surface area (f1)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0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 statistics using the describe() function from the psych package</a:t>
            </a:r>
          </a:p>
          <a:p>
            <a:r>
              <a:rPr lang="en-US" dirty="0" smtClean="0"/>
              <a:t>Keep what we’re interested in using select() function from dplyr</a:t>
            </a:r>
          </a:p>
          <a:p>
            <a:endParaRPr lang="en-US" dirty="0"/>
          </a:p>
          <a:p>
            <a:r>
              <a:rPr lang="en-US" dirty="0" smtClean="0"/>
              <a:t>Kurtosis of Euclidian distance (f7)</a:t>
            </a:r>
          </a:p>
          <a:p>
            <a:r>
              <a:rPr lang="en-US" dirty="0" smtClean="0"/>
              <a:t>Other measures OK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6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</a:p>
          <a:p>
            <a:r>
              <a:rPr lang="en-US" dirty="0" smtClean="0"/>
              <a:t>Outliers in data set 10,000 and 20,000; past 100,000 as well</a:t>
            </a:r>
          </a:p>
          <a:p>
            <a:r>
              <a:rPr lang="en-US" dirty="0" smtClean="0"/>
              <a:t>Sample function, 8,000 to 30,000</a:t>
            </a:r>
          </a:p>
          <a:p>
            <a:r>
              <a:rPr lang="en-US" dirty="0" smtClean="0"/>
              <a:t>Kurtosis is fourth moment, other numbers 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Started with highest</a:t>
            </a:r>
            <a:r>
              <a:rPr lang="en-US" baseline="0" dirty="0" smtClean="0"/>
              <a:t> correlation with RMSD</a:t>
            </a:r>
          </a:p>
          <a:p>
            <a:endParaRPr lang="en-US" baseline="0" dirty="0" smtClean="0"/>
          </a:p>
          <a:p>
            <a:r>
              <a:rPr lang="en-US" dirty="0" smtClean="0"/>
              <a:t>Highest R-squared was 0.26</a:t>
            </a:r>
          </a:p>
          <a:p>
            <a:r>
              <a:rPr lang="en-US" dirty="0" smtClean="0"/>
              <a:t>Achieved with four models</a:t>
            </a:r>
          </a:p>
          <a:p>
            <a:r>
              <a:rPr lang="en-US" dirty="0" smtClean="0"/>
              <a:t>Trial and error based on description of variables and domain knowledge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Chosen model was rmsd5 with f2 and f4 - rmsd5 0.26 and fewest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6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>
                <a:solidFill>
                  <a:prstClr val="black"/>
                </a:solidFill>
              </a:rPr>
              <a:t>Predicting structure and properties of large protein molecules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More</a:t>
            </a:r>
            <a:r>
              <a:rPr lang="en-US" baseline="0" dirty="0" smtClean="0"/>
              <a:t> important in some domains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f2 and f4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</p:spPr>
        <p:txBody>
          <a:bodyPr/>
          <a:lstStyle/>
          <a:p>
            <a:r>
              <a:rPr lang="en-US" dirty="0" smtClean="0"/>
              <a:t>Significant factors – exposed non-polar surface area</a:t>
            </a:r>
          </a:p>
          <a:p>
            <a:r>
              <a:rPr lang="en-US" dirty="0" smtClean="0"/>
              <a:t>Other lab data with R-square 0.8 to 0.95 – less than satisfactory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complexity of protein molecules</a:t>
            </a:r>
          </a:p>
          <a:p>
            <a:pPr lvl="1"/>
            <a:r>
              <a:rPr lang="en-US" dirty="0" smtClean="0"/>
              <a:t>five of nine factors – non-polar surface area</a:t>
            </a:r>
          </a:p>
          <a:p>
            <a:r>
              <a:rPr lang="en-US" dirty="0" smtClean="0"/>
              <a:t>Results good</a:t>
            </a:r>
          </a:p>
          <a:p>
            <a:pPr lvl="1"/>
            <a:r>
              <a:rPr lang="en-US" dirty="0" smtClean="0"/>
              <a:t>Predict over ¼ of variation from mean of diverse group of very large molecules with very little information</a:t>
            </a:r>
          </a:p>
          <a:p>
            <a:pPr lvl="1"/>
            <a:r>
              <a:rPr lang="en-US" dirty="0" smtClean="0"/>
              <a:t>amino acids,</a:t>
            </a:r>
            <a:r>
              <a:rPr lang="en-US" baseline="0" dirty="0" smtClean="0"/>
              <a:t> sequence, secondary structures – hidden?</a:t>
            </a:r>
          </a:p>
          <a:p>
            <a:r>
              <a:rPr lang="en-US" baseline="0" dirty="0" smtClean="0"/>
              <a:t>Prediction vs. Inference</a:t>
            </a:r>
          </a:p>
          <a:p>
            <a:pPr lvl="1"/>
            <a:r>
              <a:rPr lang="en-US" baseline="0" dirty="0" smtClean="0"/>
              <a:t>ISL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RMSD plus Inference</a:t>
            </a:r>
          </a:p>
          <a:p>
            <a:r>
              <a:rPr lang="en-US" dirty="0" smtClean="0"/>
              <a:t>Understand physical and chemical forces which caused the differences in RMSD</a:t>
            </a:r>
          </a:p>
          <a:p>
            <a:endParaRPr lang="en-US" dirty="0"/>
          </a:p>
          <a:p>
            <a:r>
              <a:rPr lang="en-US" dirty="0" smtClean="0"/>
              <a:t>More investigation into</a:t>
            </a:r>
          </a:p>
          <a:p>
            <a:r>
              <a:rPr lang="en-US" dirty="0"/>
              <a:t>	</a:t>
            </a:r>
            <a:r>
              <a:rPr lang="en-US" dirty="0" smtClean="0"/>
              <a:t>how factors were derived</a:t>
            </a:r>
          </a:p>
          <a:p>
            <a:r>
              <a:rPr lang="en-US" dirty="0"/>
              <a:t>	</a:t>
            </a:r>
            <a:r>
              <a:rPr lang="en-US" dirty="0" smtClean="0"/>
              <a:t>wwPDB and its specialized sub-domains</a:t>
            </a:r>
          </a:p>
          <a:p>
            <a:r>
              <a:rPr lang="en-US" dirty="0"/>
              <a:t>	</a:t>
            </a:r>
            <a:r>
              <a:rPr lang="en-US" dirty="0" smtClean="0"/>
              <a:t>previous work on RMSD and its prediction</a:t>
            </a:r>
          </a:p>
          <a:p>
            <a:r>
              <a:rPr lang="en-US" b="1" dirty="0" smtClean="0"/>
              <a:t>Specific domain research – more important in some domains than in others</a:t>
            </a:r>
          </a:p>
          <a:p>
            <a:endParaRPr lang="en-US" dirty="0"/>
          </a:p>
          <a:p>
            <a:r>
              <a:rPr lang="en-US" dirty="0" smtClean="0"/>
              <a:t>Other statistical methods, especially the bifurcation of the RMSDs</a:t>
            </a:r>
          </a:p>
          <a:p>
            <a:r>
              <a:rPr lang="en-US" dirty="0" smtClean="0"/>
              <a:t>cluster analysis – statistical measurements within groups – already started</a:t>
            </a:r>
          </a:p>
          <a:p>
            <a:r>
              <a:rPr lang="en-US" dirty="0" smtClean="0"/>
              <a:t>Subset the data then perform regression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95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RMSD vs several of the variables tends to give “bifurcated” plots</a:t>
            </a:r>
          </a:p>
          <a:p>
            <a:r>
              <a:rPr lang="en-US" dirty="0" smtClean="0"/>
              <a:t>total surface area (f1)</a:t>
            </a:r>
          </a:p>
          <a:p>
            <a:r>
              <a:rPr lang="en-US" b="1" dirty="0" smtClean="0"/>
              <a:t>RM</a:t>
            </a:r>
          </a:p>
          <a:p>
            <a:r>
              <a:rPr lang="en-US" b="1" dirty="0" smtClean="0"/>
              <a:t>SD</a:t>
            </a:r>
            <a:r>
              <a:rPr lang="en-US" b="1" baseline="0" dirty="0" smtClean="0"/>
              <a:t> = 0;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12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clearly defined – predict with a simpler model</a:t>
            </a:r>
          </a:p>
          <a:p>
            <a:r>
              <a:rPr lang="en-US" dirty="0" smtClean="0"/>
              <a:t>Domain knowledge – what to look for,</a:t>
            </a:r>
            <a:r>
              <a:rPr lang="en-US" baseline="0" dirty="0" smtClean="0"/>
              <a:t> what we’re dealing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</a:p>
          <a:p>
            <a:r>
              <a:rPr lang="en-US" dirty="0" smtClean="0"/>
              <a:t>lattice plot</a:t>
            </a:r>
            <a:r>
              <a:rPr lang="en-US" baseline="0" dirty="0" smtClean="0"/>
              <a:t>: correlations, RMSD</a:t>
            </a:r>
          </a:p>
          <a:p>
            <a:r>
              <a:rPr lang="en-US" baseline="0" dirty="0" smtClean="0"/>
              <a:t>Further investigation using descriptive statistics, f7 Euclidian distance</a:t>
            </a:r>
          </a:p>
          <a:p>
            <a:r>
              <a:rPr lang="en-US" baseline="0" dirty="0" smtClean="0"/>
              <a:t>Results: Statistical, Practical</a:t>
            </a:r>
          </a:p>
          <a:p>
            <a:r>
              <a:rPr lang="en-US" baseline="0" dirty="0" smtClean="0"/>
              <a:t>Account for about ¼ of the differences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46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9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7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Exploratory Analysis – bulk of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5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investigation</a:t>
            </a:r>
          </a:p>
          <a:p>
            <a:r>
              <a:rPr lang="en-US" dirty="0" smtClean="0"/>
              <a:t>RMSD – single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Results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2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proteins</a:t>
            </a:r>
            <a:r>
              <a:rPr lang="en-US" baseline="0" dirty="0" smtClean="0"/>
              <a:t> are polymers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1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Primary – the linear sequence of its constituent amino acids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Secondary </a:t>
            </a:r>
            <a:r>
              <a:rPr lang="en-US" dirty="0"/>
              <a:t>– the local three-dimensional arrangement of the backbone atoms, without regard to the conformation of the side chains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Tertiary </a:t>
            </a:r>
            <a:r>
              <a:rPr lang="en-US" dirty="0"/>
              <a:t>– the three dimensional structure, or conformation, of the entire molecule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Quaternary </a:t>
            </a:r>
            <a:r>
              <a:rPr lang="en-US" dirty="0"/>
              <a:t>– the three dimensional arrangement of two or more associated molecules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7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molecule forms a </a:t>
            </a:r>
            <a:r>
              <a:rPr lang="en-US" dirty="0" smtClean="0"/>
              <a:t>spiral which leads</a:t>
            </a:r>
            <a:r>
              <a:rPr lang="en-US" baseline="0" dirty="0" smtClean="0"/>
              <a:t> to </a:t>
            </a:r>
            <a:r>
              <a:rPr lang="en-US" dirty="0" smtClean="0"/>
              <a:t>secondary structures</a:t>
            </a:r>
          </a:p>
          <a:p>
            <a:r>
              <a:rPr lang="en-US" dirty="0" smtClean="0"/>
              <a:t>which </a:t>
            </a:r>
            <a:r>
              <a:rPr lang="en-US" dirty="0"/>
              <a:t>then folds into tertiary </a:t>
            </a:r>
            <a:r>
              <a:rPr lang="en-US" dirty="0" smtClean="0"/>
              <a:t>structure – what we’re interested in</a:t>
            </a:r>
          </a:p>
          <a:p>
            <a:r>
              <a:rPr lang="en-US" dirty="0" smtClean="0"/>
              <a:t>which may join </a:t>
            </a:r>
            <a:r>
              <a:rPr lang="en-US" dirty="0"/>
              <a:t>with </a:t>
            </a:r>
            <a:r>
              <a:rPr lang="en-US" dirty="0" smtClean="0"/>
              <a:t>other protein molecules </a:t>
            </a:r>
            <a:r>
              <a:rPr lang="en-US" dirty="0"/>
              <a:t>into a final, </a:t>
            </a:r>
            <a:r>
              <a:rPr lang="en-US" dirty="0" smtClean="0"/>
              <a:t>(in this case) globular </a:t>
            </a:r>
            <a:r>
              <a:rPr lang="en-US" dirty="0"/>
              <a:t>protein.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3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1B9FE18E-6F98-4678-8018-CFBD3A33ACC3}" type="datetime8">
              <a:rPr lang="en-US" smtClean="0"/>
              <a:t>1/21/2016 11:01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DFAF-749F-4055-8F8C-D64CCC472B88}" type="datetime8">
              <a:rPr lang="en-US" smtClean="0">
                <a:solidFill>
                  <a:schemeClr val="tx2"/>
                </a:solidFill>
              </a:rPr>
              <a:t>1/21/2016 11:01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2354A44-24AD-4AC0-B2D2-EA279009C7E2}" type="datetime8">
              <a:rPr lang="en-US" smtClean="0">
                <a:solidFill>
                  <a:schemeClr val="tx2"/>
                </a:solidFill>
              </a:rPr>
              <a:t>1/21/2016 11:01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65A-26C2-45B3-BA8B-CB52B0F77EF3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5A99-E270-4A39-ACC4-90249771975D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6F3A8E-5642-4497-A3D5-8429B94774ED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258DCE-4153-4DA2-BF45-DA0CE6FAB099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E96-83AD-42F6-8B34-4F892A96BF35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9A3-518E-44B5-9D84-D51D20AFF69E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0D-93EA-406D-ACF7-3D0CBBF8EDE8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1B9520-0F9C-4FBC-B929-155F9AF8689E}" type="datetime8">
              <a:rPr lang="en-US" smtClean="0"/>
              <a:t>1/21/2016 11:01 AM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67241F1-4A88-45F4-9137-2CD59E58D2BB}" type="datetime8">
              <a:rPr lang="en-US" smtClean="0">
                <a:solidFill>
                  <a:schemeClr val="tx2"/>
                </a:solidFill>
              </a:rPr>
              <a:t>1/21/2016 11:01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477000" cy="335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Molecules Meet Big data</a:t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predicting protein tertiary structure from combinatorial chemistry data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 Siranovich</a:t>
            </a:r>
          </a:p>
          <a:p>
            <a:r>
              <a:rPr lang="en-US" dirty="0" smtClean="0"/>
              <a:t>Foundations of Data Science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 World Relevance</a:t>
            </a:r>
          </a:p>
          <a:p>
            <a:pPr lvl="1"/>
            <a:r>
              <a:rPr lang="en-US" dirty="0" smtClean="0"/>
              <a:t>Sickle Cell Anemia</a:t>
            </a:r>
          </a:p>
          <a:p>
            <a:pPr lvl="2"/>
            <a:r>
              <a:rPr lang="en-US" dirty="0" smtClean="0"/>
              <a:t>Valine substituted for Glutamic Acid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1524000" cy="17526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82778"/>
            <a:ext cx="1524000" cy="182262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34385"/>
            <a:ext cx="2476500" cy="1618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6763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Root Mean Square Deviation (RMSD)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1981200" cy="864921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31921"/>
            <a:ext cx="5029200" cy="2868879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95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4546" y="2133600"/>
            <a:ext cx="81534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Physicochemical </a:t>
            </a:r>
            <a:r>
              <a:rPr lang="en-US" sz="2800" dirty="0"/>
              <a:t>Properties of Protein Tertiary Structure Data </a:t>
            </a:r>
            <a:r>
              <a:rPr lang="en-US" sz="2800" dirty="0" smtClean="0"/>
              <a:t>Set</a:t>
            </a:r>
          </a:p>
          <a:p>
            <a:pPr lvl="1"/>
            <a:r>
              <a:rPr lang="en-US" sz="2400" dirty="0"/>
              <a:t>Originally published in CASP 5-9 (Critical Assessment of protein Structure Prediction</a:t>
            </a:r>
            <a:r>
              <a:rPr lang="en-US" sz="2400" dirty="0" smtClean="0"/>
              <a:t>)</a:t>
            </a:r>
            <a:endParaRPr lang="en-US" sz="2500" dirty="0" smtClean="0"/>
          </a:p>
          <a:p>
            <a:pPr lvl="1"/>
            <a:r>
              <a:rPr lang="en-US" sz="2500" dirty="0" smtClean="0"/>
              <a:t>from </a:t>
            </a:r>
            <a:r>
              <a:rPr lang="en-US" sz="2500" dirty="0"/>
              <a:t>the Machine Learning Repository, University of California </a:t>
            </a:r>
            <a:r>
              <a:rPr lang="en-US" sz="2500" dirty="0" smtClean="0"/>
              <a:t>Irvine</a:t>
            </a:r>
          </a:p>
          <a:p>
            <a:r>
              <a:rPr lang="en-US" sz="2800" dirty="0" smtClean="0"/>
              <a:t>No Documentation</a:t>
            </a:r>
          </a:p>
          <a:p>
            <a:r>
              <a:rPr lang="en-US" sz="2800" dirty="0" smtClean="0"/>
              <a:t>“Exposed Area”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69143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 Data</a:t>
            </a:r>
          </a:p>
          <a:p>
            <a:r>
              <a:rPr lang="en-US" dirty="0" smtClean="0"/>
              <a:t>Clean and Tidy</a:t>
            </a:r>
          </a:p>
          <a:p>
            <a:r>
              <a:rPr lang="en-US" dirty="0" smtClean="0"/>
              <a:t>Table of Factors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6800" y="3200400"/>
            <a:ext cx="6213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290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Lattice Plot : plot(sample2)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-708" t="-869" r="41151" b="41952"/>
          <a:stretch/>
        </p:blipFill>
        <p:spPr bwMode="auto">
          <a:xfrm>
            <a:off x="457200" y="2057400"/>
            <a:ext cx="69342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953704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/>
              <a:t>Coefficients: </a:t>
            </a:r>
            <a:r>
              <a:rPr lang="en-US" dirty="0" smtClean="0"/>
              <a:t>cor()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2247900"/>
          <a:ext cx="7086600" cy="3771900"/>
        </p:xfrm>
        <a:graphic>
          <a:graphicData uri="http://schemas.openxmlformats.org/drawingml/2006/table">
            <a:tbl>
              <a:tblPr/>
              <a:tblGrid>
                <a:gridCol w="733635"/>
                <a:gridCol w="733635"/>
                <a:gridCol w="624370"/>
                <a:gridCol w="624370"/>
                <a:gridCol w="624370"/>
                <a:gridCol w="624370"/>
                <a:gridCol w="624370"/>
                <a:gridCol w="624370"/>
                <a:gridCol w="624370"/>
                <a:gridCol w="624370"/>
                <a:gridCol w="624370"/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14024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RMSD vs. Total Surface Area – sample size 1000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3493"/>
            <a:ext cx="6096000" cy="3550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856564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Descriptive Statistics: describe()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62200"/>
            <a:ext cx="707288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59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 Kurtosis for Euclidian Distance (f7)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0" lvl="2" indent="0">
              <a:buNone/>
            </a:pPr>
            <a:r>
              <a:rPr lang="en-US" dirty="0" smtClean="0"/>
              <a:t>	</a:t>
            </a:r>
          </a:p>
          <a:p>
            <a:pPr marL="685800"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  data set			   sample size 1000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6624"/>
            <a:ext cx="3886200" cy="2707005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67" y="2206624"/>
            <a:ext cx="3999230" cy="2707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62054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Models: lm()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s-ES" sz="2400" dirty="0"/>
              <a:t>rmsd5: y = 6.90 – 8.76 f4  + 3.28 f2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5626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6660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2209800"/>
            <a:ext cx="8153400" cy="2667000"/>
          </a:xfrm>
        </p:spPr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Combinatorial Methods</a:t>
            </a:r>
          </a:p>
          <a:p>
            <a:pPr lvl="1"/>
            <a:r>
              <a:rPr lang="en-US" dirty="0" smtClean="0"/>
              <a:t>Protein Structure and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29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Lab Data</a:t>
            </a:r>
          </a:p>
          <a:p>
            <a:r>
              <a:rPr lang="en-US" dirty="0" smtClean="0"/>
              <a:t>Clean and Tidy</a:t>
            </a:r>
          </a:p>
          <a:p>
            <a:r>
              <a:rPr lang="en-US" dirty="0" smtClean="0"/>
              <a:t>Table of Factors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6800" y="3200400"/>
            <a:ext cx="6213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295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Exposed non-polar surface area</a:t>
            </a:r>
          </a:p>
          <a:p>
            <a:r>
              <a:rPr lang="en-US" dirty="0" smtClean="0"/>
              <a:t>Highest R-square (0.26) achieved by four models with f2, f3, f4</a:t>
            </a:r>
          </a:p>
          <a:p>
            <a:r>
              <a:rPr lang="en-US" dirty="0" smtClean="0"/>
              <a:t>Chosen model was rmsd5 with f2 and f4</a:t>
            </a:r>
          </a:p>
          <a:p>
            <a:r>
              <a:rPr lang="en-US" dirty="0" smtClean="0"/>
              <a:t>Interaction term added no value</a:t>
            </a:r>
          </a:p>
          <a:p>
            <a:r>
              <a:rPr lang="en-US" dirty="0" smtClean="0"/>
              <a:t>Evaluation of results depends on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748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Investigate how factors were derived</a:t>
            </a:r>
          </a:p>
          <a:p>
            <a:r>
              <a:rPr lang="en-US" dirty="0" smtClean="0"/>
              <a:t>Investigate wwPDB data stores</a:t>
            </a:r>
          </a:p>
          <a:p>
            <a:r>
              <a:rPr lang="en-US" dirty="0" smtClean="0"/>
              <a:t>Search literature for RMSD and other single point predictions</a:t>
            </a:r>
          </a:p>
          <a:p>
            <a:r>
              <a:rPr lang="en-US" dirty="0" smtClean="0"/>
              <a:t>Investigate underlying nature of bifurcation of RMSD plots using classification or cluster methods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563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RMSD vs. Total Surface Area – sample size 1000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3493"/>
            <a:ext cx="6096000" cy="3550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40275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3048000"/>
          </a:xfrm>
        </p:spPr>
        <p:txBody>
          <a:bodyPr/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Combinatorial Methods</a:t>
            </a:r>
          </a:p>
          <a:p>
            <a:pPr lvl="1"/>
            <a:r>
              <a:rPr lang="en-US" dirty="0" smtClean="0"/>
              <a:t>Protein Structure</a:t>
            </a:r>
          </a:p>
          <a:p>
            <a:pPr lvl="1"/>
            <a:r>
              <a:rPr lang="en-US" dirty="0" smtClean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44610975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35052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Exploratory Analysis</a:t>
            </a:r>
          </a:p>
          <a:p>
            <a:pPr lvl="1"/>
            <a:r>
              <a:rPr lang="en-US" dirty="0" smtClean="0"/>
              <a:t>Lattice Plot</a:t>
            </a:r>
          </a:p>
          <a:p>
            <a:pPr lvl="1"/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RMSD</a:t>
            </a:r>
          </a:p>
          <a:p>
            <a:pPr lvl="1"/>
            <a:r>
              <a:rPr lang="en-US" dirty="0" smtClean="0"/>
              <a:t>Descriptive Statistics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1736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2286000"/>
            <a:ext cx="8153400" cy="2971800"/>
          </a:xfrm>
        </p:spPr>
        <p:txBody>
          <a:bodyPr/>
          <a:lstStyle/>
          <a:p>
            <a:r>
              <a:rPr lang="en-US" dirty="0"/>
              <a:t>Regression Analysis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Statistical</a:t>
            </a:r>
          </a:p>
          <a:p>
            <a:pPr lvl="1"/>
            <a:r>
              <a:rPr lang="en-US" dirty="0" smtClean="0"/>
              <a:t>Practical</a:t>
            </a:r>
          </a:p>
          <a:p>
            <a:r>
              <a:rPr lang="en-US" dirty="0" smtClean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75653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352800" cy="3048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BIG MOLECULES MEET BIG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predicting </a:t>
            </a:r>
            <a:r>
              <a:rPr lang="en-US" dirty="0"/>
              <a:t>protein tertiary structure from combinatorial chemistry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191000" y="2438400"/>
            <a:ext cx="4495800" cy="30480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Stan Siranovich</a:t>
            </a:r>
          </a:p>
          <a:p>
            <a:pPr marL="0" indent="0">
              <a:buNone/>
            </a:pPr>
            <a:r>
              <a:rPr lang="en-US" dirty="0" smtClean="0"/>
              <a:t>Principal Analyst</a:t>
            </a:r>
          </a:p>
          <a:p>
            <a:pPr marL="0" indent="0">
              <a:buNone/>
            </a:pPr>
            <a:r>
              <a:rPr lang="en-US" dirty="0" smtClean="0"/>
              <a:t>Crucial Connection LLC</a:t>
            </a:r>
          </a:p>
          <a:p>
            <a:pPr marL="0" indent="0">
              <a:buNone/>
            </a:pPr>
            <a:r>
              <a:rPr lang="en-US" dirty="0"/>
              <a:t>Jeffersonville,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stan@CrucialConnection.com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www.CrucialConnection.com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352800" cy="640080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191000" y="1752600"/>
            <a:ext cx="4495800" cy="640080"/>
          </a:xfrm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06772"/>
            <a:ext cx="838200" cy="293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684129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work is the copyright of Stan Siranovich and Crucial Connection LLC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400805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2286000"/>
            <a:ext cx="8153400" cy="3124200"/>
          </a:xfrm>
        </p:spPr>
        <p:txBody>
          <a:bodyPr/>
          <a:lstStyle/>
          <a:p>
            <a:r>
              <a:rPr lang="en-US" dirty="0"/>
              <a:t>Data Set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Results and </a:t>
            </a: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6982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2590800"/>
            <a:ext cx="8153400" cy="3200400"/>
          </a:xfrm>
        </p:spPr>
        <p:txBody>
          <a:bodyPr/>
          <a:lstStyle/>
          <a:p>
            <a:r>
              <a:rPr lang="en-US" dirty="0" smtClean="0"/>
              <a:t>Prediction of Protein Tertiary Structure</a:t>
            </a:r>
          </a:p>
          <a:p>
            <a:pPr lvl="1"/>
            <a:r>
              <a:rPr lang="en-US" dirty="0" smtClean="0"/>
              <a:t>Root Mean Square Deviation (RMSD)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ifference between complex model and the protein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98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9736" y="2286000"/>
            <a:ext cx="8153400" cy="3352800"/>
          </a:xfrm>
        </p:spPr>
        <p:txBody>
          <a:bodyPr/>
          <a:lstStyle/>
          <a:p>
            <a:r>
              <a:rPr lang="en-US" dirty="0"/>
              <a:t>Domain Knowledge</a:t>
            </a:r>
          </a:p>
          <a:p>
            <a:pPr lvl="1"/>
            <a:r>
              <a:rPr lang="en-US" dirty="0"/>
              <a:t>Combinatorial Chemistry</a:t>
            </a:r>
          </a:p>
          <a:p>
            <a:pPr lvl="1"/>
            <a:r>
              <a:rPr lang="en-US" dirty="0"/>
              <a:t>Protein Structure</a:t>
            </a:r>
          </a:p>
          <a:p>
            <a:pPr lvl="1"/>
            <a:r>
              <a:rPr lang="en-US" dirty="0"/>
              <a:t>Real World </a:t>
            </a:r>
            <a:r>
              <a:rPr lang="en-US" dirty="0" smtClean="0"/>
              <a:t>Consequences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421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Combinatorial Chemistry</a:t>
            </a:r>
          </a:p>
          <a:p>
            <a:pPr lvl="1"/>
            <a:r>
              <a:rPr lang="en-US" dirty="0" smtClean="0"/>
              <a:t>Multi-step, highly automated chemical synthesis, analysis, and data collection</a:t>
            </a:r>
          </a:p>
          <a:p>
            <a:pPr lvl="1"/>
            <a:r>
              <a:rPr lang="en-US" dirty="0" smtClean="0"/>
              <a:t>Recent</a:t>
            </a:r>
          </a:p>
          <a:p>
            <a:pPr lvl="1"/>
            <a:r>
              <a:rPr lang="en-US" dirty="0" smtClean="0"/>
              <a:t>Academic and Commercial</a:t>
            </a:r>
          </a:p>
          <a:p>
            <a:pPr lvl="1"/>
            <a:r>
              <a:rPr lang="en-US" dirty="0" smtClean="0"/>
              <a:t>Data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</a:p>
          <a:p>
            <a:pPr lvl="1"/>
            <a:r>
              <a:rPr lang="en-US" dirty="0" smtClean="0"/>
              <a:t>Specific sequence of amino acids</a:t>
            </a:r>
          </a:p>
          <a:p>
            <a:pPr lvl="1"/>
            <a:r>
              <a:rPr lang="en-US" dirty="0" smtClean="0"/>
              <a:t>Intra-molecular interactions</a:t>
            </a:r>
          </a:p>
          <a:p>
            <a:pPr lvl="1"/>
            <a:r>
              <a:rPr lang="en-US" dirty="0" smtClean="0"/>
              <a:t>Inter-molecular interactions</a:t>
            </a:r>
          </a:p>
          <a:p>
            <a:pPr lvl="1"/>
            <a:r>
              <a:rPr lang="en-US" dirty="0" smtClean="0"/>
              <a:t>3-D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81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</a:p>
          <a:p>
            <a:pPr lvl="1"/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Secondary</a:t>
            </a:r>
          </a:p>
          <a:p>
            <a:pPr lvl="1"/>
            <a:r>
              <a:rPr lang="en-US" dirty="0" smtClean="0"/>
              <a:t>Tertiary</a:t>
            </a:r>
          </a:p>
          <a:p>
            <a:pPr lvl="1"/>
            <a:r>
              <a:rPr lang="en-US" dirty="0" smtClean="0"/>
              <a:t>Quaternary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60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Protein Structure</a:t>
            </a:r>
          </a:p>
          <a:p>
            <a:pPr lvl="1"/>
            <a:r>
              <a:rPr lang="en-US" dirty="0" smtClean="0"/>
              <a:t>Secondary to Tertiary to Quaternary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4343400" cy="173577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51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1173</Words>
  <Application>Microsoft Office PowerPoint</Application>
  <PresentationFormat>On-screen Show (4:3)</PresentationFormat>
  <Paragraphs>416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Tw Cen MT</vt:lpstr>
      <vt:lpstr>Wingdings</vt:lpstr>
      <vt:lpstr>Wingdings 2</vt:lpstr>
      <vt:lpstr>Median</vt:lpstr>
      <vt:lpstr>Big Molecules Meet Big data  predicting protein tertiary structure from combinatorial chemistry data</vt:lpstr>
      <vt:lpstr>Overview</vt:lpstr>
      <vt:lpstr>Overview</vt:lpstr>
      <vt:lpstr>Project Description</vt:lpstr>
      <vt:lpstr>Project Description</vt:lpstr>
      <vt:lpstr>Domain Knowledge</vt:lpstr>
      <vt:lpstr>Domain Knowledge</vt:lpstr>
      <vt:lpstr>Domain Knowledge</vt:lpstr>
      <vt:lpstr>Domain Knowledge</vt:lpstr>
      <vt:lpstr>Domain Knowledge</vt:lpstr>
      <vt:lpstr>Domain Knowledge</vt:lpstr>
      <vt:lpstr>Data Set</vt:lpstr>
      <vt:lpstr>Data Set</vt:lpstr>
      <vt:lpstr>Exploratory Analysis</vt:lpstr>
      <vt:lpstr>Exploratory Analysis</vt:lpstr>
      <vt:lpstr>Exploratory Analysis</vt:lpstr>
      <vt:lpstr>Exploratory Analysis</vt:lpstr>
      <vt:lpstr>Exploratory Analysis</vt:lpstr>
      <vt:lpstr>Regression Analysis</vt:lpstr>
      <vt:lpstr>Data Set</vt:lpstr>
      <vt:lpstr>Results and Discussion</vt:lpstr>
      <vt:lpstr>Future Work</vt:lpstr>
      <vt:lpstr>Exploratory Analysis</vt:lpstr>
      <vt:lpstr>Analysis Path</vt:lpstr>
      <vt:lpstr>Analysis Path</vt:lpstr>
      <vt:lpstr>Analysis Path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2015-12-25T22:00:06Z</dcterms:created>
  <dcterms:modified xsi:type="dcterms:W3CDTF">2016-01-21T16:45:55Z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