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5"/>
  </p:notesMasterIdLst>
  <p:sldIdLst>
    <p:sldId id="426" r:id="rId2"/>
    <p:sldId id="425" r:id="rId3"/>
    <p:sldId id="523" r:id="rId4"/>
    <p:sldId id="519" r:id="rId5"/>
    <p:sldId id="520" r:id="rId6"/>
    <p:sldId id="496" r:id="rId7"/>
    <p:sldId id="275" r:id="rId8"/>
    <p:sldId id="524" r:id="rId9"/>
    <p:sldId id="522" r:id="rId10"/>
    <p:sldId id="427" r:id="rId11"/>
    <p:sldId id="430" r:id="rId12"/>
    <p:sldId id="428" r:id="rId13"/>
    <p:sldId id="436" r:id="rId14"/>
    <p:sldId id="429" r:id="rId15"/>
    <p:sldId id="525" r:id="rId16"/>
    <p:sldId id="437" r:id="rId17"/>
    <p:sldId id="439" r:id="rId18"/>
    <p:sldId id="438" r:id="rId19"/>
    <p:sldId id="440" r:id="rId20"/>
    <p:sldId id="441" r:id="rId21"/>
    <p:sldId id="445" r:id="rId22"/>
    <p:sldId id="443" r:id="rId23"/>
    <p:sldId id="448" r:id="rId24"/>
    <p:sldId id="449" r:id="rId25"/>
    <p:sldId id="450" r:id="rId26"/>
    <p:sldId id="451" r:id="rId27"/>
    <p:sldId id="453" r:id="rId28"/>
    <p:sldId id="456" r:id="rId29"/>
    <p:sldId id="461" r:id="rId30"/>
    <p:sldId id="457" r:id="rId31"/>
    <p:sldId id="462" r:id="rId32"/>
    <p:sldId id="463" r:id="rId33"/>
    <p:sldId id="459" r:id="rId34"/>
    <p:sldId id="464" r:id="rId35"/>
    <p:sldId id="466" r:id="rId36"/>
    <p:sldId id="467" r:id="rId37"/>
    <p:sldId id="468" r:id="rId38"/>
    <p:sldId id="469" r:id="rId39"/>
    <p:sldId id="470" r:id="rId40"/>
    <p:sldId id="471" r:id="rId41"/>
    <p:sldId id="474" r:id="rId42"/>
    <p:sldId id="476" r:id="rId43"/>
    <p:sldId id="472" r:id="rId44"/>
    <p:sldId id="475" r:id="rId45"/>
    <p:sldId id="490" r:id="rId46"/>
    <p:sldId id="486" r:id="rId47"/>
    <p:sldId id="482" r:id="rId48"/>
    <p:sldId id="527" r:id="rId49"/>
    <p:sldId id="487" r:id="rId50"/>
    <p:sldId id="488" r:id="rId51"/>
    <p:sldId id="526" r:id="rId52"/>
    <p:sldId id="479" r:id="rId53"/>
    <p:sldId id="494" r:id="rId54"/>
    <p:sldId id="521" r:id="rId55"/>
    <p:sldId id="498" r:id="rId56"/>
    <p:sldId id="499" r:id="rId57"/>
    <p:sldId id="497" r:id="rId58"/>
    <p:sldId id="500" r:id="rId59"/>
    <p:sldId id="501" r:id="rId60"/>
    <p:sldId id="502" r:id="rId61"/>
    <p:sldId id="503" r:id="rId62"/>
    <p:sldId id="516" r:id="rId63"/>
    <p:sldId id="506" r:id="rId64"/>
    <p:sldId id="508" r:id="rId65"/>
    <p:sldId id="509" r:id="rId66"/>
    <p:sldId id="510" r:id="rId67"/>
    <p:sldId id="511" r:id="rId68"/>
    <p:sldId id="512" r:id="rId69"/>
    <p:sldId id="513" r:id="rId70"/>
    <p:sldId id="514" r:id="rId71"/>
    <p:sldId id="515" r:id="rId72"/>
    <p:sldId id="504" r:id="rId73"/>
    <p:sldId id="42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59141" autoAdjust="0"/>
  </p:normalViewPr>
  <p:slideViewPr>
    <p:cSldViewPr snapToGrid="0">
      <p:cViewPr varScale="1">
        <p:scale>
          <a:sx n="61" d="100"/>
          <a:sy n="61" d="100"/>
        </p:scale>
        <p:origin x="1304" y="44"/>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authentication</a:t>
            </a:r>
            <a:r>
              <a:rPr lang="en-US" sz="1200" kern="1200" baseline="0" dirty="0" smtClean="0">
                <a:solidFill>
                  <a:schemeClr val="tx1"/>
                </a:solidFill>
                <a:effectLst/>
                <a:latin typeface="+mn-lt"/>
                <a:ea typeface="+mn-ea"/>
                <a:cs typeface="+mn-cs"/>
              </a:rPr>
              <a:t> techniques </a:t>
            </a:r>
            <a:r>
              <a:rPr lang="en-US" sz="1200" kern="1200" dirty="0" smtClean="0">
                <a:solidFill>
                  <a:schemeClr val="tx1"/>
                </a:solidFill>
                <a:effectLst/>
                <a:latin typeface="+mn-lt"/>
                <a:ea typeface="+mn-ea"/>
                <a:cs typeface="+mn-cs"/>
              </a:rPr>
              <a:t>we’re 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I’ll touch on briefly, others I’ll cover in more detail, but I</a:t>
            </a:r>
            <a:r>
              <a:rPr lang="en-US" sz="1200" kern="1200" baseline="0" dirty="0" smtClean="0">
                <a:solidFill>
                  <a:schemeClr val="tx1"/>
                </a:solidFill>
                <a:effectLst/>
                <a:latin typeface="+mn-lt"/>
                <a:ea typeface="+mn-ea"/>
                <a:cs typeface="+mn-cs"/>
              </a:rPr>
              <a:t> want you to understand the entire landscape of options when you leave here today</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Quick sidebar:</a:t>
            </a:r>
            <a:r>
              <a:rPr lang="en-US" sz="1200" kern="1200" baseline="0" dirty="0" smtClean="0">
                <a:solidFill>
                  <a:schemeClr val="tx1"/>
                </a:solidFill>
                <a:effectLst/>
                <a:latin typeface="+mn-lt"/>
                <a:ea typeface="+mn-ea"/>
                <a:cs typeface="+mn-cs"/>
              </a:rPr>
              <a:t> if you’ve been working on the web for more than a few years, you’re probably familiar with the concept of a “secure connection”. This is where you get the little lock icon in your browser that tells you that the server is who it claims to be and that your connection hasn’t been tampered with.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might also think that HTTPS means SSL. Thanks to the recent POODLE vulnerability, SSL is broken. TLS is the new hotness. You should not be relying on SSL to secure your API endpoints.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old habits die hard. I’ve been working on the web for 20 years, so if you hear me say SSL I mean TLS. And if I say TLS, what I really mean is “secure http connection between client and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139262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supported </a:t>
            </a:r>
            <a:r>
              <a:rPr lang="en-US" sz="1200" kern="1200" baseline="0" dirty="0" smtClean="0">
                <a:solidFill>
                  <a:schemeClr val="tx1"/>
                </a:solidFill>
                <a:effectLst/>
                <a:latin typeface="+mn-lt"/>
                <a:ea typeface="+mn-ea"/>
                <a:cs typeface="+mn-cs"/>
              </a:rPr>
              <a:t>by all major web servers and using them generally requires very little custom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you’re looking for a </a:t>
            </a:r>
            <a:r>
              <a:rPr lang="en-US" sz="1200" b="1" kern="1200" baseline="0" dirty="0" smtClean="0">
                <a:solidFill>
                  <a:schemeClr val="tx1"/>
                </a:solidFill>
                <a:effectLst/>
                <a:latin typeface="+mn-lt"/>
                <a:ea typeface="+mn-ea"/>
                <a:cs typeface="+mn-cs"/>
              </a:rPr>
              <a:t>standards-based, easy-to-use solution</a:t>
            </a:r>
            <a:r>
              <a:rPr lang="en-US" sz="1200" kern="1200" baseline="0" dirty="0" smtClean="0">
                <a:solidFill>
                  <a:schemeClr val="tx1"/>
                </a:solidFill>
                <a:effectLst/>
                <a:latin typeface="+mn-lt"/>
                <a:ea typeface="+mn-ea"/>
                <a:cs typeface="+mn-cs"/>
              </a:rPr>
              <a:t>, start with these.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 “reverse SSL”. In SSL, cert guarantees server identity.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server verifies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“low code”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Handshake</a:t>
            </a:r>
          </a:p>
          <a:p>
            <a:r>
              <a:rPr lang="en-US" sz="1200" kern="1200" dirty="0" smtClean="0">
                <a:solidFill>
                  <a:schemeClr val="tx1"/>
                </a:solidFill>
                <a:effectLst/>
                <a:latin typeface="+mn-lt"/>
                <a:ea typeface="+mn-ea"/>
                <a:cs typeface="+mn-cs"/>
              </a:rPr>
              <a:t>* Server receives request – returns 401</a:t>
            </a:r>
          </a:p>
          <a:p>
            <a:r>
              <a:rPr lang="en-US" sz="1200" kern="1200" dirty="0" smtClean="0">
                <a:solidFill>
                  <a:schemeClr val="tx1"/>
                </a:solidFill>
                <a:effectLst/>
                <a:latin typeface="+mn-lt"/>
                <a:ea typeface="+mn-ea"/>
                <a:cs typeface="+mn-cs"/>
              </a:rPr>
              <a:t>* Browser prompts for credentials</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Browser repeats request, sending Base64 encoded creds</a:t>
            </a:r>
          </a:p>
          <a:p>
            <a:r>
              <a:rPr lang="en-US" sz="1200" kern="1200" baseline="0" dirty="0" smtClean="0">
                <a:solidFill>
                  <a:schemeClr val="tx1"/>
                </a:solidFill>
                <a:effectLst/>
                <a:latin typeface="+mn-lt"/>
                <a:ea typeface="+mn-ea"/>
                <a:cs typeface="+mn-cs"/>
              </a:rPr>
              <a:t>* Server validates</a:t>
            </a:r>
          </a:p>
          <a:p>
            <a:r>
              <a:rPr lang="en-US" sz="1200" kern="1200" baseline="0" dirty="0" smtClean="0">
                <a:solidFill>
                  <a:schemeClr val="tx1"/>
                </a:solidFill>
                <a:effectLst/>
                <a:latin typeface="+mn-lt"/>
                <a:ea typeface="+mn-ea"/>
                <a:cs typeface="+mn-cs"/>
              </a:rPr>
              <a:t>* Browser continues to send the header with all subsequent requests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by setting the authentication mode to “Windows”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This will authenticate against the same domain the server belongs to.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Three main drawbacks:</a:t>
            </a:r>
          </a:p>
          <a:p>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Only way to revoke access is to change the password for the entire user account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connected integrations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as a website author you have no control over how the login prompt is displayed.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the price you pay for an authentication system that requires very little code.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Transition</a:t>
            </a:r>
          </a:p>
          <a:p>
            <a:r>
              <a:rPr lang="en-US" sz="1200" kern="1200" dirty="0" smtClean="0">
                <a:solidFill>
                  <a:schemeClr val="tx1"/>
                </a:solidFill>
                <a:effectLst/>
                <a:latin typeface="+mn-lt"/>
                <a:ea typeface="+mn-ea"/>
                <a:cs typeface="+mn-cs"/>
              </a:rPr>
              <a:t>From</a:t>
            </a:r>
            <a:r>
              <a:rPr lang="en-US" sz="1200" kern="1200" baseline="0" dirty="0" smtClean="0">
                <a:solidFill>
                  <a:schemeClr val="tx1"/>
                </a:solidFill>
                <a:effectLst/>
                <a:latin typeface="+mn-lt"/>
                <a:ea typeface="+mn-ea"/>
                <a:cs typeface="+mn-cs"/>
              </a:rPr>
              <a:t> a security standpoint, the most significant drawback is that you’re sending unencrypted primary account password over the wire with each request.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forget to use TLS, or if there’s a flaw in your platform’s TLS implementation, </a:t>
            </a:r>
            <a:r>
              <a:rPr lang="en-US" sz="1200" kern="1200" dirty="0" smtClean="0">
                <a:solidFill>
                  <a:schemeClr val="tx1"/>
                </a:solidFill>
                <a:effectLst/>
                <a:latin typeface="+mn-lt"/>
                <a:ea typeface="+mn-ea"/>
                <a:cs typeface="+mn-cs"/>
              </a:rPr>
              <a:t>you end up exposing actual user passwords. That’s generally considered a Bad Thing.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15093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called Digest Auth. Also</a:t>
            </a:r>
            <a:r>
              <a:rPr lang="en-US" sz="1200" kern="1200" baseline="0" dirty="0" smtClean="0">
                <a:solidFill>
                  <a:schemeClr val="tx1"/>
                </a:solidFill>
                <a:effectLst/>
                <a:latin typeface="+mn-lt"/>
                <a:ea typeface="+mn-ea"/>
                <a:cs typeface="+mn-cs"/>
              </a:rPr>
              <a:t> an internet standard that’s supported directly by most web server platforms, making it easy to implement.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requests a secured resource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re-requests page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 just takes a few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settings to authenticate against Active Directory and you can authenticate against a custom database with a little bit of custom code.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for every request client makes </a:t>
            </a:r>
            <a:r>
              <a:rPr lang="en-US" sz="1200" i="1" kern="1200" dirty="0" smtClean="0">
                <a:solidFill>
                  <a:schemeClr val="tx1"/>
                </a:solidFill>
                <a:effectLst/>
                <a:latin typeface="+mn-lt"/>
                <a:ea typeface="+mn-ea"/>
                <a:cs typeface="+mn-cs"/>
              </a:rPr>
              <a:t>two</a:t>
            </a:r>
            <a:r>
              <a:rPr lang="en-US" sz="1200" kern="1200" dirty="0" smtClean="0">
                <a:solidFill>
                  <a:schemeClr val="tx1"/>
                </a:solidFill>
                <a:effectLst/>
                <a:latin typeface="+mn-lt"/>
                <a:ea typeface="+mn-ea"/>
                <a:cs typeface="+mn-cs"/>
              </a:rPr>
              <a:t> calls to the server</a:t>
            </a:r>
          </a:p>
          <a:p>
            <a:pPr marL="0" lvl="0" indent="0">
              <a:buNone/>
            </a:pPr>
            <a:r>
              <a:rPr lang="en-US" sz="1200" kern="1200" baseline="0" dirty="0" smtClean="0">
                <a:solidFill>
                  <a:schemeClr val="tx1"/>
                </a:solidFill>
                <a:effectLst/>
                <a:latin typeface="+mn-lt"/>
                <a:ea typeface="+mn-ea"/>
                <a:cs typeface="+mn-cs"/>
              </a:rPr>
              <a:t>* Isn’t PROCESSING request twice, but still contributes to latency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Second, same terrible login UI as basic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Third,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solutions discussed so far work great if you’re using IIS and have user data in Active Directory.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Popular approach is to implement a custom authentication scheme based on something called an “API Key”.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 lieu of a username/password combo to uniquely identify specific user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Sometimes</a:t>
            </a:r>
            <a:r>
              <a:rPr lang="en-US" sz="1200" kern="1200" baseline="0" dirty="0" smtClean="0">
                <a:solidFill>
                  <a:schemeClr val="tx1"/>
                </a:solidFill>
                <a:effectLst/>
                <a:latin typeface="+mn-lt"/>
                <a:ea typeface="+mn-ea"/>
                <a:cs typeface="+mn-cs"/>
              </a:rPr>
              <a:t> just a pointer to a user, other times associated with permissions or metadata</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a:t>
            </a:r>
            <a:r>
              <a:rPr lang="en-US" sz="1200" kern="1200" baseline="0" dirty="0" smtClean="0">
                <a:solidFill>
                  <a:schemeClr val="tx1"/>
                </a:solidFill>
                <a:effectLst/>
                <a:latin typeface="+mn-lt"/>
                <a:ea typeface="+mn-ea"/>
                <a:cs typeface="+mn-cs"/>
              </a:rPr>
              <a:t>. Whomever possesses the token may use it, and there’s little you can do to restrict it from being used by an unauthorized party.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Buffer</a:t>
            </a:r>
          </a:p>
          <a:p>
            <a:endParaRPr lang="en-US" dirty="0" smtClean="0"/>
          </a:p>
          <a:p>
            <a:r>
              <a:rPr lang="en-US" dirty="0" smtClean="0"/>
              <a:t>O</a:t>
            </a:r>
            <a:r>
              <a:rPr lang="en-US" baseline="0" dirty="0" smtClean="0"/>
              <a:t>nly as secure as your TLS implementation.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a:t>
            </a:r>
            <a:r>
              <a:rPr lang="en-US" sz="1200" kern="1200" dirty="0" smtClean="0">
                <a:solidFill>
                  <a:schemeClr val="tx1"/>
                </a:solidFill>
                <a:effectLst/>
                <a:latin typeface="+mn-lt"/>
                <a:ea typeface="+mn-ea"/>
                <a:cs typeface="+mn-cs"/>
              </a:rPr>
              <a:t>is in conjunction with signed requests.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a:t>
            </a:r>
            <a:r>
              <a:rPr lang="en-US" sz="1200" kern="1200" dirty="0" smtClean="0">
                <a:solidFill>
                  <a:schemeClr val="tx1"/>
                </a:solidFill>
                <a:effectLst/>
                <a:latin typeface="+mn-lt"/>
                <a:ea typeface="+mn-ea"/>
                <a:cs typeface="+mn-cs"/>
              </a:rPr>
              <a:t>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a:t>
            </a:r>
            <a:r>
              <a:rPr lang="en-US" sz="1200" kern="1200" dirty="0" smtClean="0">
                <a:solidFill>
                  <a:schemeClr val="tx1"/>
                </a:solidFill>
                <a:effectLst/>
                <a:latin typeface="+mn-lt"/>
                <a:ea typeface="+mn-ea"/>
                <a:cs typeface="+mn-cs"/>
              </a:rPr>
              <a:t>both know some secret </a:t>
            </a:r>
            <a:r>
              <a:rPr lang="en-US" sz="1200" kern="1200" dirty="0" smtClean="0">
                <a:solidFill>
                  <a:schemeClr val="tx1"/>
                </a:solidFill>
                <a:effectLst/>
                <a:latin typeface="+mn-lt"/>
                <a:ea typeface="+mn-ea"/>
                <a:cs typeface="+mn-cs"/>
              </a:rPr>
              <a:t>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 </a:t>
            </a:r>
            <a:r>
              <a:rPr lang="en-US" sz="1200" kern="1200" dirty="0" smtClean="0">
                <a:solidFill>
                  <a:schemeClr val="tx1"/>
                </a:solidFill>
                <a:effectLst/>
                <a:latin typeface="+mn-lt"/>
                <a:ea typeface="+mn-ea"/>
                <a:cs typeface="+mn-cs"/>
              </a:rPr>
              <a:t>use it to communicate securely without ever transmitting that secret </a:t>
            </a:r>
            <a:r>
              <a:rPr lang="en-US" sz="1200" kern="1200" dirty="0" smtClean="0">
                <a:solidFill>
                  <a:schemeClr val="tx1"/>
                </a:solidFill>
                <a:effectLst/>
                <a:latin typeface="+mn-lt"/>
                <a:ea typeface="+mn-ea"/>
                <a:cs typeface="+mn-cs"/>
              </a:rPr>
              <a:t>over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can guarantee the authenticity of the</a:t>
            </a:r>
            <a:r>
              <a:rPr lang="en-US" sz="1200" kern="1200" baseline="0" dirty="0" smtClean="0">
                <a:solidFill>
                  <a:schemeClr val="tx1"/>
                </a:solidFill>
                <a:effectLst/>
                <a:latin typeface="+mn-lt"/>
                <a:ea typeface="+mn-ea"/>
                <a:cs typeface="+mn-cs"/>
              </a:rPr>
              <a:t> message, without requiring TLS to keep</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Because secret value itself is never transmitted, does not require TLS. </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with signed requests there is no danger of an attacker intercepting the message and compromising the authentication portion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Quickly identified, but even in 10 minutes damage could have been worse.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 panic /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Spread</a:t>
            </a:r>
            <a:r>
              <a:rPr lang="en-US" sz="1200" kern="1200" baseline="0" dirty="0" smtClean="0">
                <a:solidFill>
                  <a:schemeClr val="tx1"/>
                </a:solidFill>
                <a:effectLst/>
                <a:latin typeface="+mn-lt"/>
                <a:ea typeface="+mn-ea"/>
                <a:cs typeface="+mn-cs"/>
              </a:rPr>
              <a:t> malware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Signed requests ARE</a:t>
            </a:r>
            <a:r>
              <a:rPr lang="en-US" sz="1200" kern="1200" baseline="0" dirty="0" smtClean="0">
                <a:solidFill>
                  <a:schemeClr val="tx1"/>
                </a:solidFill>
                <a:effectLst/>
                <a:latin typeface="+mn-lt"/>
                <a:ea typeface="+mn-ea"/>
                <a:cs typeface="+mn-cs"/>
              </a:rPr>
              <a:t> subject to replay attacks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Add timestamp</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Or just use TLS, which has anti-relay measures built in</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a:t>
            </a:r>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t>
            </a:r>
            <a:r>
              <a:rPr lang="en-US" sz="1200" kern="1200" dirty="0" smtClean="0">
                <a:solidFill>
                  <a:schemeClr val="tx1"/>
                </a:solidFill>
                <a:effectLst/>
                <a:latin typeface="+mn-lt"/>
                <a:ea typeface="+mn-ea"/>
                <a:cs typeface="+mn-cs"/>
              </a:rPr>
              <a:t>and server must compute the hash EXACTLY the same way.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Usually </a:t>
            </a:r>
            <a:r>
              <a:rPr lang="en-US" sz="1200" kern="1200" dirty="0" smtClean="0">
                <a:solidFill>
                  <a:schemeClr val="tx1"/>
                </a:solidFill>
                <a:effectLst/>
                <a:latin typeface="+mn-lt"/>
                <a:ea typeface="+mn-ea"/>
                <a:cs typeface="+mn-cs"/>
              </a:rPr>
              <a:t>requires publishing </a:t>
            </a:r>
            <a:r>
              <a:rPr lang="en-US" sz="1200" kern="1200" dirty="0" smtClean="0">
                <a:solidFill>
                  <a:schemeClr val="tx1"/>
                </a:solidFill>
                <a:effectLst/>
                <a:latin typeface="+mn-lt"/>
                <a:ea typeface="+mn-ea"/>
                <a:cs typeface="+mn-cs"/>
              </a:rPr>
              <a:t>detailed instructions </a:t>
            </a:r>
            <a:r>
              <a:rPr lang="en-US" sz="1200" kern="1200" dirty="0" smtClean="0">
                <a:solidFill>
                  <a:schemeClr val="tx1"/>
                </a:solidFill>
                <a:effectLst/>
                <a:latin typeface="+mn-lt"/>
                <a:ea typeface="+mn-ea"/>
                <a:cs typeface="+mn-cs"/>
              </a:rPr>
              <a:t>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a:t>
            </a:r>
            <a:r>
              <a:rPr lang="en-US" sz="1200" kern="1200" dirty="0" smtClean="0">
                <a:solidFill>
                  <a:schemeClr val="tx1"/>
                </a:solidFill>
                <a:effectLst/>
                <a:latin typeface="+mn-lt"/>
                <a:ea typeface="+mn-ea"/>
                <a:cs typeface="+mn-cs"/>
              </a:rPr>
              <a:t>data</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t>
            </a:r>
            <a:r>
              <a:rPr lang="en-US" sz="1200" kern="1200" dirty="0" smtClean="0">
                <a:solidFill>
                  <a:schemeClr val="tx1"/>
                </a:solidFill>
                <a:effectLst/>
                <a:latin typeface="+mn-lt"/>
                <a:ea typeface="+mn-ea"/>
                <a:cs typeface="+mn-cs"/>
              </a:rPr>
              <a:t>and server </a:t>
            </a:r>
            <a:r>
              <a:rPr lang="en-US" sz="1200" kern="1200" dirty="0" smtClean="0">
                <a:solidFill>
                  <a:schemeClr val="tx1"/>
                </a:solidFill>
                <a:effectLst/>
                <a:latin typeface="+mn-lt"/>
                <a:ea typeface="+mn-ea"/>
                <a:cs typeface="+mn-cs"/>
              </a:rPr>
              <a:t>must agree on which headers to include. If middleware </a:t>
            </a:r>
            <a:r>
              <a:rPr lang="en-US" sz="1200" kern="1200" dirty="0" smtClean="0">
                <a:solidFill>
                  <a:schemeClr val="tx1"/>
                </a:solidFill>
                <a:effectLst/>
                <a:latin typeface="+mn-lt"/>
                <a:ea typeface="+mn-ea"/>
                <a:cs typeface="+mn-cs"/>
              </a:rPr>
              <a:t>network component adds a header to the request, </a:t>
            </a:r>
            <a:r>
              <a:rPr lang="en-US" sz="1200" kern="1200" dirty="0" smtClean="0">
                <a:solidFill>
                  <a:schemeClr val="tx1"/>
                </a:solidFill>
                <a:effectLst/>
                <a:latin typeface="+mn-lt"/>
                <a:ea typeface="+mn-ea"/>
                <a:cs typeface="+mn-cs"/>
              </a:rPr>
              <a:t>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lvl="0"/>
            <a:r>
              <a:rPr lang="en-US" sz="1200" kern="1200" dirty="0" smtClean="0">
                <a:solidFill>
                  <a:schemeClr val="tx1"/>
                </a:solidFill>
                <a:effectLst/>
                <a:latin typeface="+mn-lt"/>
                <a:ea typeface="+mn-ea"/>
                <a:cs typeface="+mn-cs"/>
              </a:rPr>
              <a:t>The signature created with the user’s secret value</a:t>
            </a:r>
          </a:p>
          <a:p>
            <a:pPr lvl="0"/>
            <a:r>
              <a:rPr lang="en-US" sz="1200" kern="1200" dirty="0" smtClean="0">
                <a:solidFill>
                  <a:schemeClr val="tx1"/>
                </a:solidFill>
                <a:effectLst/>
                <a:latin typeface="+mn-lt"/>
                <a:ea typeface="+mn-ea"/>
                <a:cs typeface="+mn-cs"/>
              </a:rPr>
              <a:t>An indicator of the requestor’s identity</a:t>
            </a:r>
          </a:p>
          <a:p>
            <a:r>
              <a:rPr lang="en-US" sz="1200" kern="1200" dirty="0" smtClean="0">
                <a:solidFill>
                  <a:schemeClr val="tx1"/>
                </a:solidFill>
                <a:effectLst/>
                <a:latin typeface="+mn-lt"/>
                <a:ea typeface="+mn-ea"/>
                <a:cs typeface="+mn-cs"/>
              </a:rPr>
              <a:t>The identity indicator is required so that the server knows which user’s secret value to use when verifying the signature. The signature by itself isn’t verifiable; we need to know which key it was created with.</a:t>
            </a:r>
          </a:p>
          <a:p>
            <a:r>
              <a:rPr lang="en-US" sz="1200" kern="1200" dirty="0" smtClean="0">
                <a:solidFill>
                  <a:schemeClr val="tx1"/>
                </a:solidFill>
                <a:effectLst/>
                <a:latin typeface="+mn-lt"/>
                <a:ea typeface="+mn-ea"/>
                <a:cs typeface="+mn-cs"/>
              </a:rPr>
              <a:t>This means that if you build an HMAC system you’ll have to choose what to use as the identifier and what to use as the secret value.</a:t>
            </a:r>
          </a:p>
          <a:p>
            <a:r>
              <a:rPr lang="en-US" sz="1200" kern="1200" dirty="0" smtClean="0">
                <a:solidFill>
                  <a:schemeClr val="tx1"/>
                </a:solidFill>
                <a:effectLst/>
                <a:latin typeface="+mn-lt"/>
                <a:ea typeface="+mn-ea"/>
                <a:cs typeface="+mn-cs"/>
              </a:rPr>
              <a:t>If you’re building an internal API, or if you’re building both the client and the server, then you might be able to use a username or a user ID value as the identifier. If you’re building something for public use, you’ll probably want to use API Keys as the public identifier, just like we saw in the last section. In any case, the identifier is </a:t>
            </a:r>
            <a:r>
              <a:rPr lang="en-US" sz="1200" b="1" kern="1200" dirty="0" smtClean="0">
                <a:solidFill>
                  <a:schemeClr val="tx1"/>
                </a:solidFill>
                <a:effectLst/>
                <a:latin typeface="+mn-lt"/>
                <a:ea typeface="+mn-ea"/>
                <a:cs typeface="+mn-cs"/>
              </a:rPr>
              <a:t>public</a:t>
            </a:r>
            <a:r>
              <a:rPr lang="en-US" sz="1200" kern="1200" dirty="0" smtClean="0">
                <a:solidFill>
                  <a:schemeClr val="tx1"/>
                </a:solidFill>
                <a:effectLst/>
                <a:latin typeface="+mn-lt"/>
                <a:ea typeface="+mn-ea"/>
                <a:cs typeface="+mn-cs"/>
              </a:rPr>
              <a:t>; it needs to be something you’re OK transmitting, in clear text, over an unsecure connection.</a:t>
            </a:r>
          </a:p>
          <a:p>
            <a:r>
              <a:rPr lang="en-US" sz="1200" kern="1200" dirty="0" smtClean="0">
                <a:solidFill>
                  <a:schemeClr val="tx1"/>
                </a:solidFill>
                <a:effectLst/>
                <a:latin typeface="+mn-lt"/>
                <a:ea typeface="+mn-ea"/>
                <a:cs typeface="+mn-cs"/>
              </a:rPr>
              <a:t>But if we use an API Key as the public identifier, what should we use as the secret value? You might be wondering if we could use the user’s password to sign the request, since it’s something that both the client and server already know, right? Not really, and it’s for the same reason that we don’t recommend Digest Auth.</a:t>
            </a:r>
          </a:p>
          <a:p>
            <a:r>
              <a:rPr lang="en-US" sz="1200" kern="1200" dirty="0" smtClean="0">
                <a:solidFill>
                  <a:schemeClr val="tx1"/>
                </a:solidFill>
                <a:effectLst/>
                <a:latin typeface="+mn-lt"/>
                <a:ea typeface="+mn-ea"/>
                <a:cs typeface="+mn-cs"/>
              </a:rPr>
              <a:t>If your server is correctly storing passwords, then you’re not really storing the password at all. You’re storing the result of pushing a password, plus a salt, through some sort of one-way crypto algorithm. Your application doesn’t actually know, and can’t obtain, the real password. It just knows the encrypted version of it. The client or user knows the actual password but not the salted, encrypted version. In order to sign and verify requests, the client and server have to know the same exact value.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means that whatever value you choose to use as the secret, it must be stored in plain text or using reversible encryption. The whole point of secure password storage is to make it impossible to reverse engineer the plain text password from the encrypted value, so passwords are obviously a poor choice for the private key.</a:t>
            </a:r>
          </a:p>
          <a:p>
            <a:r>
              <a:rPr lang="en-US" sz="1200" kern="1200" dirty="0" smtClean="0">
                <a:solidFill>
                  <a:schemeClr val="tx1"/>
                </a:solidFill>
                <a:effectLst/>
                <a:latin typeface="+mn-lt"/>
                <a:ea typeface="+mn-ea"/>
                <a:cs typeface="+mn-cs"/>
              </a:rPr>
              <a:t>A popular 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 a public API key, that is transmitted over the wire with each request, and a private key that is only known by the client and server. </a:t>
            </a:r>
          </a:p>
          <a:p>
            <a:endParaRPr lang="en-US" dirty="0" smtClean="0"/>
          </a:p>
          <a:p>
            <a:r>
              <a:rPr lang="en-US" sz="1200" kern="1200" dirty="0" smtClean="0">
                <a:solidFill>
                  <a:schemeClr val="tx1"/>
                </a:solidFill>
                <a:effectLst/>
                <a:latin typeface="+mn-lt"/>
                <a:ea typeface="+mn-ea"/>
                <a:cs typeface="+mn-cs"/>
              </a:rPr>
              <a:t>This isn’t without drawbacks, of course. Storing the secret keys in plain text or in a reversible manner means that any attacker that compromises the database can begin to impersonate users.</a:t>
            </a:r>
          </a:p>
          <a:p>
            <a:r>
              <a:rPr lang="en-US" sz="1200" kern="1200" dirty="0" smtClean="0">
                <a:solidFill>
                  <a:schemeClr val="tx1"/>
                </a:solidFill>
                <a:effectLst/>
                <a:latin typeface="+mn-lt"/>
                <a:ea typeface="+mn-ea"/>
                <a:cs typeface="+mn-cs"/>
              </a:rPr>
              <a:t>If your API isn’t that sensitive, then this might be a risk you’re willing to take. After all, accessing the plain text secret keys is not the same as accessing plain text passwords. If you’re concerned about this, however, then you will probably want to implement an expiration policy for the secret keys. That way, even if the database is compromised and you’re unaware, there would be a limited window of time during which the compromised keys would be usable.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about, and that’s how the client and server come to both know the secret value in the first place. </a:t>
            </a:r>
          </a:p>
          <a:p>
            <a:r>
              <a:rPr lang="en-US" sz="1200" kern="1200" dirty="0" smtClean="0">
                <a:solidFill>
                  <a:schemeClr val="tx1"/>
                </a:solidFill>
                <a:effectLst/>
                <a:latin typeface="+mn-lt"/>
                <a:ea typeface="+mn-ea"/>
                <a:cs typeface="+mn-cs"/>
              </a:rPr>
              <a:t>If you’re writing a server-based clients it’s easy. Some person, likely a programmer, obtains the API key and secret value using some secure mechanism, such as logging into a secure website over SSL, and then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Once set, it doesn’t need to change; that specific deployed instance of the client will only ever deal with that one pair of values.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writing a native mobile app or a JavaScript client then it’s a little more complicated. In those cases, there’s no reliable way to ensure that the client will have the key up front. Consider a PC in a computer lab; any number of users might sit down and log into that PC, so there needs to be a way to securely transmit the secret key to the PC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it can start making signed requests. You also want to remove the key when the user logs off.</a:t>
            </a:r>
          </a:p>
          <a:p>
            <a:r>
              <a:rPr lang="en-US" sz="1200" kern="1200" dirty="0" smtClean="0">
                <a:solidFill>
                  <a:schemeClr val="tx1"/>
                </a:solidFill>
                <a:effectLst/>
                <a:latin typeface="+mn-lt"/>
                <a:ea typeface="+mn-ea"/>
                <a:cs typeface="+mn-cs"/>
              </a:rPr>
              <a:t>The best way to do that is to return the key in response to a successful login, as you can see here. The browser or app collects the actual user password from the user and submits it as a POST over SSL. If the login is successful, the server returns a response that includes the key. The client then saves the key in memory or local storage of some kind. Now that the client has the key, subsequent requests can be made without SSL.</a:t>
            </a:r>
          </a:p>
          <a:p>
            <a:r>
              <a:rPr lang="en-US" sz="1200" kern="1200" dirty="0" smtClean="0">
                <a:solidFill>
                  <a:schemeClr val="tx1"/>
                </a:solidFill>
                <a:effectLst/>
                <a:latin typeface="+mn-lt"/>
                <a:ea typeface="+mn-ea"/>
                <a:cs typeface="+mn-cs"/>
              </a:rPr>
              <a:t>When the user logs out, just delete the key from memory.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Because private keys are so important, you need to take care when exposing them to the user. The moment you store the key in a phone’s memory or in the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of some browser you’re creating the possibility that it might get leaked or stolen.</a:t>
            </a:r>
          </a:p>
          <a:p>
            <a:r>
              <a:rPr lang="en-US" sz="1200" kern="1200" dirty="0" smtClean="0">
                <a:solidFill>
                  <a:schemeClr val="tx1"/>
                </a:solidFill>
                <a:effectLst/>
                <a:latin typeface="+mn-lt"/>
                <a:ea typeface="+mn-ea"/>
                <a:cs typeface="+mn-cs"/>
              </a:rPr>
              <a:t>For that reason, you might want to issue </a:t>
            </a:r>
            <a:r>
              <a:rPr lang="en-US" sz="1200" i="1" kern="1200" dirty="0" smtClean="0">
                <a:solidFill>
                  <a:schemeClr val="tx1"/>
                </a:solidFill>
                <a:effectLst/>
                <a:latin typeface="+mn-lt"/>
                <a:ea typeface="+mn-ea"/>
                <a:cs typeface="+mn-cs"/>
              </a:rPr>
              <a:t>temporary </a:t>
            </a:r>
            <a:r>
              <a:rPr lang="en-US" sz="1200" kern="1200" dirty="0" smtClean="0">
                <a:solidFill>
                  <a:schemeClr val="tx1"/>
                </a:solidFill>
                <a:effectLst/>
                <a:latin typeface="+mn-lt"/>
                <a:ea typeface="+mn-ea"/>
                <a:cs typeface="+mn-cs"/>
              </a:rPr>
              <a:t>keys for mobile app and JS clients that expire after a set period of time. This limits the window of opportunity for any attack made with compromised keys.</a:t>
            </a:r>
          </a:p>
          <a:p>
            <a:r>
              <a:rPr lang="en-US" sz="1200" kern="1200" dirty="0" smtClean="0">
                <a:solidFill>
                  <a:schemeClr val="tx1"/>
                </a:solidFill>
                <a:effectLst/>
                <a:latin typeface="+mn-lt"/>
                <a:ea typeface="+mn-ea"/>
                <a:cs typeface="+mn-cs"/>
              </a:rPr>
              <a:t>Here’s how it might work:</a:t>
            </a:r>
          </a:p>
          <a:p>
            <a:pPr lvl="0"/>
            <a:r>
              <a:rPr lang="en-US" sz="1200" kern="1200" dirty="0" smtClean="0">
                <a:solidFill>
                  <a:schemeClr val="tx1"/>
                </a:solidFill>
                <a:effectLst/>
                <a:latin typeface="+mn-lt"/>
                <a:ea typeface="+mn-ea"/>
                <a:cs typeface="+mn-cs"/>
              </a:rPr>
              <a:t>Client displays a login page to the user, then makes a POST to the login API, passing the password</a:t>
            </a:r>
          </a:p>
          <a:p>
            <a:pPr lvl="0"/>
            <a:r>
              <a:rPr lang="en-US" sz="1200" kern="1200" dirty="0" smtClean="0">
                <a:solidFill>
                  <a:schemeClr val="tx1"/>
                </a:solidFill>
                <a:effectLst/>
                <a:latin typeface="+mn-lt"/>
                <a:ea typeface="+mn-ea"/>
                <a:cs typeface="+mn-cs"/>
              </a:rPr>
              <a:t>Server salts and hashes the password and authenticates against the database.</a:t>
            </a:r>
          </a:p>
          <a:p>
            <a:pPr lvl="0"/>
            <a:r>
              <a:rPr lang="en-US" sz="1200" kern="1200" dirty="0" smtClean="0">
                <a:solidFill>
                  <a:schemeClr val="tx1"/>
                </a:solidFill>
                <a:effectLst/>
                <a:latin typeface="+mn-lt"/>
                <a:ea typeface="+mn-ea"/>
                <a:cs typeface="+mn-cs"/>
              </a:rPr>
              <a:t>Server creates a new API key for the user and returns it to the client, along with an expiration date.</a:t>
            </a:r>
          </a:p>
          <a:p>
            <a:pPr lvl="0"/>
            <a:r>
              <a:rPr lang="en-US" sz="1200" kern="1200" dirty="0" smtClean="0">
                <a:solidFill>
                  <a:schemeClr val="tx1"/>
                </a:solidFill>
                <a:effectLst/>
                <a:latin typeface="+mn-lt"/>
                <a:ea typeface="+mn-ea"/>
                <a:cs typeface="+mn-cs"/>
              </a:rPr>
              <a:t>Client uses the API key to securely sign requests.</a:t>
            </a:r>
          </a:p>
          <a:p>
            <a:pPr lvl="0"/>
            <a:r>
              <a:rPr lang="en-US" sz="1200" kern="1200" dirty="0" smtClean="0">
                <a:solidFill>
                  <a:schemeClr val="tx1"/>
                </a:solidFill>
                <a:effectLst/>
                <a:latin typeface="+mn-lt"/>
                <a:ea typeface="+mn-ea"/>
                <a:cs typeface="+mn-cs"/>
              </a:rPr>
              <a:t>Client also keeps track of the expiration date. </a:t>
            </a:r>
          </a:p>
          <a:p>
            <a:pPr lvl="0"/>
            <a:r>
              <a:rPr lang="en-US" sz="1200" kern="1200" dirty="0" smtClean="0">
                <a:solidFill>
                  <a:schemeClr val="tx1"/>
                </a:solidFill>
                <a:effectLst/>
                <a:latin typeface="+mn-lt"/>
                <a:ea typeface="+mn-ea"/>
                <a:cs typeface="+mn-cs"/>
              </a:rPr>
              <a:t>Before the key expires, client makes a request to a “refresh” API, passing the current API key. Server responds with a new API key and new expiration window.</a:t>
            </a:r>
          </a:p>
          <a:p>
            <a:pPr lvl="0"/>
            <a:r>
              <a:rPr lang="en-US" sz="1200" kern="1200" dirty="0" smtClean="0">
                <a:solidFill>
                  <a:schemeClr val="tx1"/>
                </a:solidFill>
                <a:effectLst/>
                <a:latin typeface="+mn-lt"/>
                <a:ea typeface="+mn-ea"/>
                <a:cs typeface="+mn-cs"/>
              </a:rPr>
              <a:t>Server rejects any request that is properly signed, but with an expired key.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pPr lvl="0"/>
            <a:r>
              <a:rPr lang="en-US" sz="1200" kern="1200" dirty="0" smtClean="0">
                <a:solidFill>
                  <a:schemeClr val="tx1"/>
                </a:solidFill>
                <a:effectLst/>
                <a:latin typeface="+mn-lt"/>
                <a:ea typeface="+mn-ea"/>
                <a:cs typeface="+mn-cs"/>
              </a:rPr>
              <a:t>API Keys are used instead of usernames/passwords when accessing secure resources. They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the API Key is passed in a URL parameter or a header with each request to identify the requestor to the server. The requests MUST use SSL to protect the key in transit and the server SHOULD store the keys in a secure fashion.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as a cryptographic key to sign requests then each public API Key must be paired with a private key that is kept secure.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Private keys must be stored on the server as text or using reversible encryption.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Signing requests allows us to verify identity without requiring TLS &amp; gives us message integrity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this, </a:t>
            </a:r>
            <a:r>
              <a:rPr lang="en-US" sz="1200" kern="1200" dirty="0" smtClean="0">
                <a:solidFill>
                  <a:schemeClr val="tx1"/>
                </a:solidFill>
                <a:effectLst/>
                <a:latin typeface="+mn-lt"/>
                <a:ea typeface="+mn-ea"/>
                <a:cs typeface="+mn-cs"/>
              </a:rPr>
              <a:t>the ultimate purpose of an attack might be to string lots of small exploits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87% of the US population are uniquely identified by these three pieces of data. If an attacker can get your birthdate from one source, your gender from another and you zip code from a third, that attacker can now de-anonymize you in other databases. 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point is that security is important, and that even “low value” targets need to take it seriously. Fortunately, I can help you with that.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a:r>
            <a:r>
              <a:rPr lang="en-US" sz="1200" kern="1200" dirty="0" smtClean="0">
                <a:solidFill>
                  <a:schemeClr val="tx1"/>
                </a:solidFill>
                <a:effectLst/>
                <a:latin typeface="+mn-lt"/>
                <a:ea typeface="+mn-ea"/>
                <a:cs typeface="+mn-cs"/>
              </a:rPr>
              <a:t>at some point you’ll end up storing the private key on the client.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t>
            </a:r>
            <a:r>
              <a:rPr lang="en-US" sz="1200" kern="1200" dirty="0" smtClean="0">
                <a:solidFill>
                  <a:schemeClr val="tx1"/>
                </a:solidFill>
                <a:effectLst/>
                <a:latin typeface="+mn-lt"/>
                <a:ea typeface="+mn-ea"/>
                <a:cs typeface="+mn-cs"/>
              </a:rPr>
              <a:t>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t>
            </a:r>
            <a:r>
              <a:rPr lang="en-US" dirty="0" smtClean="0"/>
              <a:t>authorizes the </a:t>
            </a:r>
            <a:r>
              <a:rPr lang="en-US" dirty="0" smtClean="0"/>
              <a:t>access </a:t>
            </a:r>
            <a:r>
              <a:rPr lang="en-US" dirty="0" smtClean="0">
                <a:sym typeface="Wingdings" panose="05000000000000000000" pitchFamily="2" charset="2"/>
              </a:rPr>
              <a:t> redirects </a:t>
            </a:r>
            <a:r>
              <a:rPr lang="en-US" baseline="0" dirty="0" smtClean="0"/>
              <a:t>back </a:t>
            </a:r>
            <a:r>
              <a:rPr lang="en-US" baseline="0" dirty="0" smtClean="0"/>
              <a:t>to the client with an “authorization grant”. </a:t>
            </a:r>
          </a:p>
          <a:p>
            <a:endParaRPr lang="en-US" baseline="0" dirty="0" smtClean="0"/>
          </a:p>
          <a:p>
            <a:r>
              <a:rPr lang="en-US" baseline="0" dirty="0" smtClean="0"/>
              <a:t>Client makes </a:t>
            </a:r>
            <a:r>
              <a:rPr lang="en-US" baseline="0" dirty="0" smtClean="0"/>
              <a:t>another call to </a:t>
            </a:r>
            <a:r>
              <a:rPr lang="en-US" baseline="0" dirty="0" smtClean="0"/>
              <a:t>service </a:t>
            </a:r>
            <a:r>
              <a:rPr lang="en-US" baseline="0" dirty="0" smtClean="0"/>
              <a:t>and trades </a:t>
            </a:r>
            <a:r>
              <a:rPr lang="en-US" baseline="0" dirty="0" err="1" smtClean="0"/>
              <a:t>auth</a:t>
            </a:r>
            <a:r>
              <a:rPr lang="en-US" baseline="0" dirty="0" smtClean="0"/>
              <a:t> grant </a:t>
            </a:r>
            <a:r>
              <a:rPr lang="en-US" baseline="0" dirty="0" smtClean="0"/>
              <a:t>for an access </a:t>
            </a:r>
            <a:r>
              <a:rPr lang="en-US" baseline="0" dirty="0" smtClean="0"/>
              <a:t>token</a:t>
            </a:r>
            <a:endParaRPr lang="en-US" baseline="0" dirty="0" smtClean="0"/>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a:t>
            </a:r>
            <a:r>
              <a:rPr lang="en-US" baseline="0" dirty="0" smtClean="0"/>
              <a:t>OAuth and they solve this problem in very different </a:t>
            </a:r>
            <a:r>
              <a:rPr lang="en-US" baseline="0" dirty="0" smtClean="0"/>
              <a:t>ways</a:t>
            </a:r>
          </a:p>
          <a:p>
            <a:r>
              <a:rPr lang="en-US" baseline="0" dirty="0" smtClean="0"/>
              <a:t>* </a:t>
            </a:r>
            <a:r>
              <a:rPr lang="en-US" b="1" baseline="0" dirty="0" smtClean="0"/>
              <a:t>Not </a:t>
            </a:r>
            <a:r>
              <a:rPr lang="en-US" b="1" baseline="0" dirty="0" smtClean="0"/>
              <a:t>universally accepted</a:t>
            </a:r>
            <a:r>
              <a:rPr lang="en-US" baseline="0" dirty="0" smtClean="0"/>
              <a:t> that the newer version is </a:t>
            </a:r>
            <a:r>
              <a:rPr lang="en-US" baseline="0" dirty="0" smtClean="0"/>
              <a:t>best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a:t>
            </a:r>
            <a:r>
              <a:rPr lang="en-US" baseline="0" dirty="0" smtClean="0"/>
              <a:t>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a:t>
            </a:r>
            <a:r>
              <a:rPr lang="en-US" sz="1200" kern="1200" dirty="0" smtClean="0">
                <a:solidFill>
                  <a:schemeClr val="tx1"/>
                </a:solidFill>
                <a:effectLst/>
                <a:latin typeface="+mn-lt"/>
                <a:ea typeface="+mn-ea"/>
                <a:cs typeface="+mn-cs"/>
              </a:rPr>
              <a:t>implemented </a:t>
            </a:r>
            <a:r>
              <a:rPr lang="en-US" sz="1200" kern="1200" dirty="0" smtClean="0">
                <a:solidFill>
                  <a:schemeClr val="tx1"/>
                </a:solidFill>
                <a:effectLst/>
                <a:latin typeface="+mn-lt"/>
                <a:ea typeface="+mn-ea"/>
                <a:cs typeface="+mn-cs"/>
              </a:rPr>
              <a:t>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a:t>
            </a:r>
            <a:r>
              <a:rPr lang="en-US" sz="1200" kern="1200" baseline="0" dirty="0" smtClean="0">
                <a:solidFill>
                  <a:schemeClr val="tx1"/>
                </a:solidFill>
                <a:effectLst/>
                <a:latin typeface="+mn-lt"/>
                <a:ea typeface="+mn-ea"/>
                <a:cs typeface="+mn-cs"/>
              </a:rPr>
              <a:t>w/ </a:t>
            </a:r>
            <a:r>
              <a:rPr lang="en-US" sz="1200" b="1" kern="1200" baseline="0" dirty="0" smtClean="0">
                <a:solidFill>
                  <a:schemeClr val="tx1"/>
                </a:solidFill>
                <a:effectLst/>
                <a:latin typeface="+mn-lt"/>
                <a:ea typeface="+mn-ea"/>
                <a:cs typeface="+mn-cs"/>
              </a:rPr>
              <a:t>web-based </a:t>
            </a:r>
            <a:r>
              <a:rPr lang="en-US" sz="1200" b="1" kern="1200" baseline="0" dirty="0" smtClean="0">
                <a:solidFill>
                  <a:schemeClr val="tx1"/>
                </a:solidFill>
                <a:effectLst/>
                <a:latin typeface="+mn-lt"/>
                <a:ea typeface="+mn-ea"/>
                <a:cs typeface="+mn-cs"/>
              </a:rPr>
              <a:t>clients</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b/c user </a:t>
            </a:r>
            <a:r>
              <a:rPr lang="en-US" sz="1200" kern="1200" baseline="0" dirty="0" smtClean="0">
                <a:solidFill>
                  <a:schemeClr val="tx1"/>
                </a:solidFill>
                <a:effectLst/>
                <a:latin typeface="+mn-lt"/>
                <a:ea typeface="+mn-ea"/>
                <a:cs typeface="+mn-cs"/>
              </a:rPr>
              <a:t>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fairly standard web app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stateless, so we couldn’t rely on the server automatically knowing which user was making a given request. We had to introduce some sort of API authentication scheme to do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pretty confusing mess. There were websites talking about bearer tokens and </a:t>
            </a:r>
            <a:r>
              <a:rPr lang="en-US" sz="1200" kern="1200" dirty="0" err="1" smtClean="0">
                <a:solidFill>
                  <a:schemeClr val="tx1"/>
                </a:solidFill>
                <a:effectLst/>
                <a:latin typeface="+mn-lt"/>
                <a:ea typeface="+mn-ea"/>
                <a:cs typeface="+mn-cs"/>
              </a:rPr>
              <a:t>nonces</a:t>
            </a:r>
            <a:r>
              <a:rPr lang="en-US" sz="1200" kern="1200" dirty="0" smtClean="0">
                <a:solidFill>
                  <a:schemeClr val="tx1"/>
                </a:solidFill>
                <a:effectLst/>
                <a:latin typeface="+mn-lt"/>
                <a:ea typeface="+mn-ea"/>
                <a:cs typeface="+mn-cs"/>
              </a:rPr>
              <a:t> and “federated identity” systems. There were arguments about the correct </a:t>
            </a:r>
            <a:r>
              <a:rPr lang="en-US" sz="1200" kern="1200" dirty="0" err="1" smtClean="0">
                <a:solidFill>
                  <a:schemeClr val="tx1"/>
                </a:solidFill>
                <a:effectLst/>
                <a:latin typeface="+mn-lt"/>
                <a:ea typeface="+mn-ea"/>
                <a:cs typeface="+mn-cs"/>
              </a:rPr>
              <a:t>cryographic</a:t>
            </a:r>
            <a:r>
              <a:rPr lang="en-US" sz="1200" kern="1200" dirty="0" smtClean="0">
                <a:solidFill>
                  <a:schemeClr val="tx1"/>
                </a:solidFill>
                <a:effectLst/>
                <a:latin typeface="+mn-lt"/>
                <a:ea typeface="+mn-ea"/>
                <a:cs typeface="+mn-cs"/>
              </a:rPr>
              <a:t> hash functions to use when signing requests. There were two different versions of OAuth that work in entirely different ways. Everything seemed complex and I couldn’t find an approachable, easy to use guide to help me understand how everything fit together and how to choose a solution for my needs.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 was in a hurry and I didn’t want to invest the time to really understand the options, so I decided to roll my own authentication. And, surprise </a:t>
            </a:r>
            <a:r>
              <a:rPr lang="en-US" sz="1200" kern="1200" dirty="0" err="1" smtClean="0">
                <a:solidFill>
                  <a:schemeClr val="tx1"/>
                </a:solidFill>
                <a:effectLst/>
                <a:latin typeface="+mn-lt"/>
                <a:ea typeface="+mn-ea"/>
                <a:cs typeface="+mn-cs"/>
              </a:rPr>
              <a:t>surprise</a:t>
            </a:r>
            <a:r>
              <a:rPr lang="en-US" sz="1200" kern="1200" dirty="0" smtClean="0">
                <a:solidFill>
                  <a:schemeClr val="tx1"/>
                </a:solidFill>
                <a:effectLst/>
                <a:latin typeface="+mn-lt"/>
                <a:ea typeface="+mn-ea"/>
                <a:cs typeface="+mn-cs"/>
              </a:rPr>
              <a:t>, I got it wrong and made some mistakes. We</a:t>
            </a:r>
            <a:r>
              <a:rPr lang="en-US" sz="1200" kern="1200" baseline="0" dirty="0" smtClean="0">
                <a:solidFill>
                  <a:schemeClr val="tx1"/>
                </a:solidFill>
                <a:effectLst/>
                <a:latin typeface="+mn-lt"/>
                <a:ea typeface="+mn-ea"/>
                <a:cs typeface="+mn-cs"/>
              </a:rPr>
              <a:t> basically exposed a long-lived access token, through </a:t>
            </a:r>
            <a:r>
              <a:rPr lang="en-US" sz="1200" kern="1200" baseline="0" dirty="0" err="1" smtClean="0">
                <a:solidFill>
                  <a:schemeClr val="tx1"/>
                </a:solidFill>
                <a:effectLst/>
                <a:latin typeface="+mn-lt"/>
                <a:ea typeface="+mn-ea"/>
                <a:cs typeface="+mn-cs"/>
              </a:rPr>
              <a:t>Javascript</a:t>
            </a:r>
            <a:r>
              <a:rPr lang="en-US" sz="1200" kern="1200" baseline="0" dirty="0" smtClean="0">
                <a:solidFill>
                  <a:schemeClr val="tx1"/>
                </a:solidFill>
                <a:effectLst/>
                <a:latin typeface="+mn-lt"/>
                <a:ea typeface="+mn-ea"/>
                <a:cs typeface="+mn-cs"/>
              </a:rPr>
              <a:t>, that could continue to impersonate a user long after their web session had ended. That’s the sort of thing that would have been really embarrassing if we’d been compromised, or if a client had ever bothered to do a security audit on our system.</a:t>
            </a: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a:t>
            </a:r>
            <a:r>
              <a:rPr lang="en-US" sz="1200" kern="1200" dirty="0" smtClean="0">
                <a:solidFill>
                  <a:schemeClr val="tx1"/>
                </a:solidFill>
                <a:effectLst/>
                <a:latin typeface="+mn-lt"/>
                <a:ea typeface="+mn-ea"/>
                <a:cs typeface="+mn-cs"/>
              </a:rPr>
              <a:t>drawbacks. </a:t>
            </a:r>
            <a:r>
              <a:rPr lang="en-US" sz="1200" kern="1200" dirty="0" smtClean="0">
                <a:solidFill>
                  <a:schemeClr val="tx1"/>
                </a:solidFill>
                <a:effectLst/>
                <a:latin typeface="+mn-lt"/>
                <a:ea typeface="+mn-ea"/>
                <a:cs typeface="+mn-cs"/>
              </a:rPr>
              <a:t>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t>
            </a:r>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the two are not </a:t>
            </a:r>
            <a:r>
              <a:rPr lang="en-US" sz="1200" kern="1200" dirty="0" smtClean="0">
                <a:solidFill>
                  <a:schemeClr val="tx1"/>
                </a:solidFill>
                <a:effectLst/>
                <a:latin typeface="+mn-lt"/>
                <a:ea typeface="+mn-ea"/>
                <a:cs typeface="+mn-cs"/>
              </a:rPr>
              <a:t>compatible.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a:t>
            </a:r>
            <a:r>
              <a:rPr lang="en-US" sz="1200" kern="1200" dirty="0" smtClean="0">
                <a:solidFill>
                  <a:schemeClr val="tx1"/>
                </a:solidFill>
                <a:effectLst/>
                <a:latin typeface="+mn-lt"/>
                <a:ea typeface="+mn-ea"/>
                <a:cs typeface="+mn-cs"/>
              </a:rPr>
              <a:t>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a:t>
            </a:r>
            <a:r>
              <a:rPr lang="en-US" sz="1200" kern="1200" dirty="0" smtClean="0">
                <a:solidFill>
                  <a:schemeClr val="tx1"/>
                </a:solidFill>
                <a:effectLst/>
                <a:latin typeface="+mn-lt"/>
                <a:ea typeface="+mn-ea"/>
                <a:cs typeface="+mn-cs"/>
              </a:rPr>
              <a:t>non-web </a:t>
            </a:r>
            <a:r>
              <a:rPr lang="en-US" sz="1200" kern="1200" dirty="0" smtClean="0">
                <a:solidFill>
                  <a:schemeClr val="tx1"/>
                </a:solidFill>
                <a:effectLst/>
                <a:latin typeface="+mn-lt"/>
                <a:ea typeface="+mn-ea"/>
                <a:cs typeface="+mn-cs"/>
              </a:rPr>
              <a:t>clients </a:t>
            </a:r>
            <a:r>
              <a:rPr lang="en-US" sz="1200" kern="1200" dirty="0" smtClean="0">
                <a:solidFill>
                  <a:schemeClr val="tx1"/>
                </a:solidFill>
                <a:effectLst/>
                <a:latin typeface="+mn-lt"/>
                <a:ea typeface="+mn-ea"/>
                <a:cs typeface="+mn-cs"/>
              </a:rPr>
              <a:t>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t>
            </a:r>
            <a:r>
              <a:rPr lang="en-US" sz="120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left </a:t>
            </a:r>
            <a:r>
              <a:rPr lang="en-US" sz="1200" b="1" kern="1200" dirty="0" smtClean="0">
                <a:solidFill>
                  <a:schemeClr val="tx1"/>
                </a:solidFill>
                <a:effectLst/>
                <a:latin typeface="+mn-lt"/>
                <a:ea typeface="+mn-ea"/>
                <a:cs typeface="+mn-cs"/>
              </a:rPr>
              <a:t>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a:t>
            </a: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a:t>
            </a:r>
            <a:r>
              <a:rPr lang="en-US" sz="1200" kern="1200" dirty="0" smtClean="0">
                <a:solidFill>
                  <a:schemeClr val="tx1"/>
                </a:solidFill>
                <a:effectLst/>
                <a:latin typeface="+mn-lt"/>
                <a:ea typeface="+mn-ea"/>
                <a:cs typeface="+mn-cs"/>
              </a:rPr>
              <a:t>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a:t>
            </a:r>
            <a:r>
              <a:rPr lang="en-US" sz="1200" kern="1200" dirty="0" smtClean="0">
                <a:solidFill>
                  <a:schemeClr val="tx1"/>
                </a:solidFill>
                <a:effectLst/>
                <a:latin typeface="+mn-lt"/>
                <a:ea typeface="+mn-ea"/>
                <a:cs typeface="+mn-cs"/>
              </a:rPr>
              <a:t>his name from the 2.0 specification prior to </a:t>
            </a:r>
            <a:r>
              <a:rPr lang="en-US" sz="1200" kern="1200" dirty="0" smtClean="0">
                <a:solidFill>
                  <a:schemeClr val="tx1"/>
                </a:solidFill>
                <a:effectLst/>
                <a:latin typeface="+mn-lt"/>
                <a:ea typeface="+mn-ea"/>
                <a:cs typeface="+mn-cs"/>
              </a:rPr>
              <a:t>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OAuth 2.0 and the Road to Hell</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a:t>
            </a:r>
            <a:r>
              <a:rPr lang="en-US" sz="1200" kern="1200" dirty="0" smtClean="0">
                <a:solidFill>
                  <a:schemeClr val="tx1"/>
                </a:solidFill>
                <a:effectLst/>
                <a:latin typeface="+mn-lt"/>
                <a:ea typeface="+mn-ea"/>
                <a:cs typeface="+mn-cs"/>
              </a:rPr>
              <a:t>say “If you consider yourself a security expert, use 2.0 after careful examination of its features. If you are not an expert, copy the implementation of a provider you trust to get it right or make sure you have some security experts on site to figure it out for you”.</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a:t>
            </a:r>
            <a:r>
              <a:rPr lang="en-US" sz="1200" kern="1200" dirty="0" smtClean="0">
                <a:solidFill>
                  <a:schemeClr val="tx1"/>
                </a:solidFill>
                <a:effectLst/>
                <a:latin typeface="+mn-lt"/>
                <a:ea typeface="+mn-ea"/>
                <a:cs typeface="+mn-cs"/>
              </a:rPr>
              <a:t>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t>
            </a:r>
            <a:r>
              <a:rPr lang="en-US" sz="1200" kern="1200" dirty="0" smtClean="0">
                <a:solidFill>
                  <a:schemeClr val="tx1"/>
                </a:solidFill>
                <a:effectLst/>
                <a:latin typeface="+mn-lt"/>
                <a:ea typeface="+mn-ea"/>
                <a:cs typeface="+mn-cs"/>
              </a:rPr>
              <a:t>whole </a:t>
            </a:r>
            <a:r>
              <a:rPr lang="en-US" sz="1200" kern="1200" dirty="0" smtClean="0">
                <a:solidFill>
                  <a:schemeClr val="tx1"/>
                </a:solidFill>
                <a:effectLst/>
                <a:latin typeface="+mn-lt"/>
                <a:ea typeface="+mn-ea"/>
                <a:cs typeface="+mn-cs"/>
              </a:rPr>
              <a:t>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a:t>
            </a:r>
            <a:r>
              <a:rPr lang="en-US" sz="1200" b="1" kern="1200" baseline="0" dirty="0" smtClean="0">
                <a:solidFill>
                  <a:schemeClr val="tx1"/>
                </a:solidFill>
                <a:effectLst/>
                <a:latin typeface="+mn-lt"/>
                <a:ea typeface="+mn-ea"/>
                <a:cs typeface="+mn-cs"/>
              </a:rPr>
              <a:t>identity </a:t>
            </a:r>
            <a:r>
              <a:rPr lang="en-US" sz="1200" b="1" kern="1200" baseline="0" dirty="0" smtClean="0">
                <a:solidFill>
                  <a:schemeClr val="tx1"/>
                </a:solidFill>
                <a:effectLst/>
                <a:latin typeface="+mn-lt"/>
                <a:ea typeface="+mn-ea"/>
                <a:cs typeface="+mn-cs"/>
              </a:rPr>
              <a:t>with </a:t>
            </a:r>
            <a:r>
              <a:rPr lang="en-US" sz="1200" b="1" kern="1200" baseline="0" dirty="0" smtClean="0">
                <a:solidFill>
                  <a:schemeClr val="tx1"/>
                </a:solidFill>
                <a:effectLst/>
                <a:latin typeface="+mn-lt"/>
                <a:ea typeface="+mn-ea"/>
                <a:cs typeface="+mn-cs"/>
              </a:rPr>
              <a:t>request</a:t>
            </a:r>
            <a:r>
              <a:rPr lang="en-US" sz="1200" kern="1200" baseline="0" dirty="0" smtClean="0">
                <a:solidFill>
                  <a:schemeClr val="tx1"/>
                </a:solidFill>
                <a:effectLst/>
                <a:latin typeface="+mn-lt"/>
                <a:ea typeface="+mn-ea"/>
                <a:cs typeface="+mn-cs"/>
              </a:rPr>
              <a:t>.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t>
            </a:r>
            <a:r>
              <a:rPr lang="en-US" sz="1200" kern="1200" baseline="0" dirty="0" smtClean="0">
                <a:solidFill>
                  <a:schemeClr val="tx1"/>
                </a:solidFill>
                <a:effectLst/>
                <a:latin typeface="+mn-lt"/>
                <a:ea typeface="+mn-ea"/>
                <a:cs typeface="+mn-cs"/>
              </a:rPr>
              <a:t>access tokens </a:t>
            </a:r>
            <a:r>
              <a:rPr lang="en-US" sz="1200" b="1" kern="1200" baseline="0" dirty="0" smtClean="0">
                <a:solidFill>
                  <a:schemeClr val="tx1"/>
                </a:solidFill>
                <a:effectLst/>
                <a:latin typeface="+mn-lt"/>
                <a:ea typeface="+mn-ea"/>
                <a:cs typeface="+mn-cs"/>
              </a:rPr>
              <a:t>don’t </a:t>
            </a:r>
            <a:r>
              <a:rPr lang="en-US" sz="1200" b="1" kern="1200" baseline="0" dirty="0" smtClean="0">
                <a:solidFill>
                  <a:schemeClr val="tx1"/>
                </a:solidFill>
                <a:effectLst/>
                <a:latin typeface="+mn-lt"/>
                <a:ea typeface="+mn-ea"/>
                <a:cs typeface="+mn-cs"/>
              </a:rPr>
              <a:t>tell </a:t>
            </a:r>
            <a:r>
              <a:rPr lang="en-US" sz="1200" b="1" kern="1200" baseline="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a:t>
            </a:r>
            <a:r>
              <a:rPr lang="en-US" sz="1200" kern="1200" baseline="0" dirty="0" smtClean="0">
                <a:solidFill>
                  <a:schemeClr val="tx1"/>
                </a:solidFill>
                <a:effectLst/>
                <a:latin typeface="+mn-lt"/>
                <a:ea typeface="+mn-ea"/>
                <a:cs typeface="+mn-cs"/>
              </a:rPr>
              <a:t>itself is a black </a:t>
            </a:r>
            <a:r>
              <a:rPr lang="en-US" sz="1200" kern="1200" baseline="0" dirty="0" smtClean="0">
                <a:solidFill>
                  <a:schemeClr val="tx1"/>
                </a:solidFill>
                <a:effectLst/>
                <a:latin typeface="+mn-lt"/>
                <a:ea typeface="+mn-ea"/>
                <a:cs typeface="+mn-cs"/>
              </a:rPr>
              <a:t>box – client can’t parse it or extract data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t>
            </a:r>
            <a:r>
              <a:rPr lang="en-US" sz="1200" b="1" kern="1200" dirty="0"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a:t>
            </a:r>
            <a:r>
              <a:rPr lang="en-US" sz="1200" kern="1200" baseline="0" dirty="0" smtClean="0">
                <a:solidFill>
                  <a:schemeClr val="tx1"/>
                </a:solidFill>
                <a:effectLst/>
                <a:latin typeface="+mn-lt"/>
                <a:ea typeface="+mn-ea"/>
                <a:cs typeface="+mn-cs"/>
              </a:rPr>
              <a:t>?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a:t>
            </a:r>
            <a:r>
              <a:rPr lang="en-US" sz="1200" kern="1200" baseline="0" dirty="0" smtClean="0">
                <a:solidFill>
                  <a:schemeClr val="tx1"/>
                </a:solidFill>
                <a:effectLst/>
                <a:latin typeface="+mn-lt"/>
                <a:ea typeface="+mn-ea"/>
                <a:cs typeface="+mn-cs"/>
              </a:rPr>
              <a:t>you have a token, </a:t>
            </a:r>
            <a:r>
              <a:rPr lang="en-US" sz="1200" kern="1200" baseline="0" dirty="0" smtClean="0">
                <a:solidFill>
                  <a:schemeClr val="tx1"/>
                </a:solidFill>
                <a:effectLst/>
                <a:latin typeface="+mn-lt"/>
                <a:ea typeface="+mn-ea"/>
                <a:cs typeface="+mn-cs"/>
              </a:rPr>
              <a:t>&amp; token authorized </a:t>
            </a:r>
            <a:r>
              <a:rPr lang="en-US" sz="1200" kern="1200" baseline="0" dirty="0" smtClean="0">
                <a:solidFill>
                  <a:schemeClr val="tx1"/>
                </a:solidFill>
                <a:effectLst/>
                <a:latin typeface="+mn-lt"/>
                <a:ea typeface="+mn-ea"/>
                <a:cs typeface="+mn-cs"/>
              </a:rPr>
              <a:t>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a:t>
            </a:r>
            <a:r>
              <a:rPr lang="en-US" sz="1200" i="0" kern="1200" baseline="0" dirty="0" smtClean="0">
                <a:solidFill>
                  <a:schemeClr val="tx1"/>
                </a:solidFill>
                <a:effectLst/>
                <a:latin typeface="+mn-lt"/>
                <a:ea typeface="+mn-ea"/>
                <a:cs typeface="+mn-cs"/>
              </a:rPr>
              <a:t>guarantee that </a:t>
            </a:r>
            <a:r>
              <a:rPr lang="en-US" sz="1200" b="1" i="0" kern="1200" baseline="0" dirty="0" smtClean="0">
                <a:solidFill>
                  <a:schemeClr val="tx1"/>
                </a:solidFill>
                <a:effectLst/>
                <a:latin typeface="+mn-lt"/>
                <a:ea typeface="+mn-ea"/>
                <a:cs typeface="+mn-cs"/>
              </a:rPr>
              <a:t>only </a:t>
            </a:r>
            <a:r>
              <a:rPr lang="en-US" sz="1200" b="1" i="0" kern="1200" baseline="0" dirty="0" smtClean="0">
                <a:solidFill>
                  <a:schemeClr val="tx1"/>
                </a:solidFill>
                <a:effectLst/>
                <a:latin typeface="+mn-lt"/>
                <a:ea typeface="+mn-ea"/>
                <a:cs typeface="+mn-cs"/>
              </a:rPr>
              <a:t>that user</a:t>
            </a:r>
            <a:r>
              <a:rPr lang="en-US" sz="1200" i="0" kern="1200" baseline="0" dirty="0" smtClean="0">
                <a:solidFill>
                  <a:schemeClr val="tx1"/>
                </a:solidFill>
                <a:effectLst/>
                <a:latin typeface="+mn-lt"/>
                <a:ea typeface="+mn-ea"/>
                <a:cs typeface="+mn-cs"/>
              </a:rPr>
              <a:t> was </a:t>
            </a:r>
            <a:r>
              <a:rPr lang="en-US" sz="1200" i="0" kern="1200" baseline="0" dirty="0" smtClean="0">
                <a:solidFill>
                  <a:schemeClr val="tx1"/>
                </a:solidFill>
                <a:effectLst/>
                <a:latin typeface="+mn-lt"/>
                <a:ea typeface="+mn-ea"/>
                <a:cs typeface="+mn-cs"/>
              </a:rPr>
              <a:t>able to authorize that access. If more than one entity </a:t>
            </a:r>
            <a:r>
              <a:rPr lang="en-US" sz="1200" i="0" kern="1200" baseline="0" dirty="0" smtClean="0">
                <a:solidFill>
                  <a:schemeClr val="tx1"/>
                </a:solidFill>
                <a:effectLst/>
                <a:latin typeface="+mn-lt"/>
                <a:ea typeface="+mn-ea"/>
                <a:cs typeface="+mn-cs"/>
              </a:rPr>
              <a:t>can delegate </a:t>
            </a:r>
            <a:r>
              <a:rPr lang="en-US" sz="1200" i="0" kern="1200" baseline="0" dirty="0" smtClean="0">
                <a:solidFill>
                  <a:schemeClr val="tx1"/>
                </a:solidFill>
                <a:effectLst/>
                <a:latin typeface="+mn-lt"/>
                <a:ea typeface="+mn-ea"/>
                <a:cs typeface="+mn-cs"/>
              </a:rPr>
              <a:t>access to that identity API, </a:t>
            </a:r>
            <a:r>
              <a:rPr lang="en-US" sz="1200" i="0" kern="1200" baseline="0" dirty="0" smtClean="0">
                <a:solidFill>
                  <a:schemeClr val="tx1"/>
                </a:solidFill>
                <a:effectLst/>
                <a:latin typeface="+mn-lt"/>
                <a:ea typeface="+mn-ea"/>
                <a:cs typeface="+mn-cs"/>
              </a:rPr>
              <a:t>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t>
            </a:r>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follow normal </a:t>
            </a:r>
            <a:r>
              <a:rPr lang="en-US" sz="1200" kern="1200" dirty="0" smtClean="0">
                <a:solidFill>
                  <a:schemeClr val="tx1"/>
                </a:solidFill>
                <a:effectLst/>
                <a:latin typeface="+mn-lt"/>
                <a:ea typeface="+mn-ea"/>
                <a:cs typeface="+mn-cs"/>
              </a:rPr>
              <a:t>OAuth </a:t>
            </a:r>
            <a:r>
              <a:rPr lang="en-US" sz="1200" kern="1200" dirty="0" smtClean="0">
                <a:solidFill>
                  <a:schemeClr val="tx1"/>
                </a:solidFill>
                <a:effectLst/>
                <a:latin typeface="+mn-lt"/>
                <a:ea typeface="+mn-ea"/>
                <a:cs typeface="+mn-cs"/>
              </a:rPr>
              <a:t>flow and </a:t>
            </a:r>
            <a:r>
              <a:rPr lang="en-US" sz="1200" b="1" kern="1200" dirty="0" smtClean="0">
                <a:solidFill>
                  <a:schemeClr val="tx1"/>
                </a:solidFill>
                <a:effectLst/>
                <a:latin typeface="+mn-lt"/>
                <a:ea typeface="+mn-ea"/>
                <a:cs typeface="+mn-cs"/>
              </a:rPr>
              <a:t>authenticate </a:t>
            </a:r>
            <a:r>
              <a:rPr lang="en-US" sz="1200" b="1" kern="1200" dirty="0" smtClean="0">
                <a:solidFill>
                  <a:schemeClr val="tx1"/>
                </a:solidFill>
                <a:effectLst/>
                <a:latin typeface="+mn-lt"/>
                <a:ea typeface="+mn-ea"/>
                <a:cs typeface="+mn-cs"/>
              </a:rPr>
              <a:t>against Facebook</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a:t>
            </a:r>
            <a:r>
              <a:rPr lang="en-US" sz="1200" kern="1200" dirty="0" smtClean="0">
                <a:solidFill>
                  <a:schemeClr val="tx1"/>
                </a:solidFill>
                <a:effectLst/>
                <a:latin typeface="+mn-lt"/>
                <a:ea typeface="+mn-ea"/>
                <a:cs typeface="+mn-cs"/>
              </a:rPr>
              <a:t>Foo.com to access </a:t>
            </a:r>
            <a:r>
              <a:rPr lang="en-US" sz="1200" kern="1200" dirty="0" smtClean="0">
                <a:solidFill>
                  <a:schemeClr val="tx1"/>
                </a:solidFill>
                <a:effectLst/>
                <a:latin typeface="+mn-lt"/>
                <a:ea typeface="+mn-ea"/>
                <a:cs typeface="+mn-cs"/>
              </a:rPr>
              <a:t>my data </a:t>
            </a:r>
            <a:r>
              <a:rPr lang="en-US" sz="1200" kern="1200" dirty="0" smtClean="0">
                <a:solidFill>
                  <a:schemeClr val="tx1"/>
                </a:solidFill>
                <a:effectLst/>
                <a:latin typeface="+mn-lt"/>
                <a:ea typeface="+mn-ea"/>
                <a:cs typeface="+mn-cs"/>
              </a:rPr>
              <a:t>and get redirected back to Foo.com with an access token.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a:t>
            </a:r>
            <a:r>
              <a:rPr lang="en-US" sz="1200" kern="1200" dirty="0" smtClean="0">
                <a:solidFill>
                  <a:schemeClr val="tx1"/>
                </a:solidFill>
                <a:effectLst/>
                <a:latin typeface="+mn-lt"/>
                <a:ea typeface="+mn-ea"/>
                <a:cs typeface="+mn-cs"/>
              </a:rPr>
              <a:t>to make an API call to Facebook’s </a:t>
            </a:r>
            <a:r>
              <a:rPr lang="en-US" sz="1200" kern="1200" dirty="0"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gets my data, </a:t>
            </a:r>
            <a:r>
              <a:rPr lang="en-US" sz="1200" kern="1200" dirty="0" smtClean="0">
                <a:solidFill>
                  <a:schemeClr val="tx1"/>
                </a:solidFill>
                <a:effectLst/>
                <a:latin typeface="+mn-lt"/>
                <a:ea typeface="+mn-ea"/>
                <a:cs typeface="+mn-cs"/>
              </a:rPr>
              <a:t>and logs </a:t>
            </a:r>
            <a:r>
              <a:rPr lang="en-US" sz="1200" kern="1200" dirty="0" smtClean="0">
                <a:solidFill>
                  <a:schemeClr val="tx1"/>
                </a:solidFill>
                <a:effectLst/>
                <a:latin typeface="+mn-lt"/>
                <a:ea typeface="+mn-ea"/>
                <a:cs typeface="+mn-cs"/>
              </a:rPr>
              <a:t>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scenario, Foo would be correct in considering that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a:t>
            </a:r>
            <a:r>
              <a:rPr lang="en-US" sz="1200" kern="1200" dirty="0" smtClean="0">
                <a:solidFill>
                  <a:schemeClr val="tx1"/>
                </a:solidFill>
                <a:effectLst/>
                <a:latin typeface="+mn-lt"/>
                <a:ea typeface="+mn-ea"/>
                <a:cs typeface="+mn-cs"/>
              </a:rPr>
              <a:t>login request </a:t>
            </a:r>
            <a:r>
              <a:rPr lang="en-US" sz="1200" kern="1200" dirty="0" smtClean="0">
                <a:solidFill>
                  <a:schemeClr val="tx1"/>
                </a:solidFill>
                <a:effectLst/>
                <a:latin typeface="+mn-lt"/>
                <a:ea typeface="+mn-ea"/>
                <a:cs typeface="+mn-cs"/>
              </a:rPr>
              <a:t>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a:t>
            </a:r>
            <a:r>
              <a:rPr lang="en-US" sz="1200" b="1" kern="1200" dirty="0" smtClean="0">
                <a:solidFill>
                  <a:schemeClr val="tx1"/>
                </a:solidFill>
                <a:effectLst/>
                <a:latin typeface="+mn-lt"/>
                <a:ea typeface="+mn-ea"/>
                <a:cs typeface="+mn-cs"/>
              </a:rPr>
              <a:t>that access token</a:t>
            </a:r>
            <a:r>
              <a:rPr lang="en-US" sz="1200" kern="1200" dirty="0" smtClean="0">
                <a:solidFill>
                  <a:schemeClr val="tx1"/>
                </a:solidFill>
                <a:effectLst/>
                <a:latin typeface="+mn-lt"/>
                <a:ea typeface="+mn-ea"/>
                <a:cs typeface="+mn-cs"/>
              </a:rPr>
              <a:t> to call Facebook’s </a:t>
            </a:r>
            <a:r>
              <a:rPr lang="en-US" sz="1200" kern="1200" dirty="0" smtClean="0">
                <a:solidFill>
                  <a:schemeClr val="tx1"/>
                </a:solidFill>
                <a:effectLst/>
                <a:latin typeface="+mn-lt"/>
                <a:ea typeface="+mn-ea"/>
                <a:cs typeface="+mn-cs"/>
              </a:rPr>
              <a:t>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a:t>
            </a:r>
            <a:r>
              <a:rPr lang="en-US" sz="1200" kern="1200" baseline="0" dirty="0" smtClean="0">
                <a:solidFill>
                  <a:schemeClr val="tx1"/>
                </a:solidFill>
                <a:effectLst/>
                <a:latin typeface="+mn-lt"/>
                <a:ea typeface="+mn-ea"/>
                <a:cs typeface="+mn-cs"/>
              </a:rPr>
              <a:t>because OAuth access tokens do not have </a:t>
            </a:r>
            <a:r>
              <a:rPr lang="en-US" sz="1200" b="1" kern="1200" baseline="0" dirty="0" smtClean="0">
                <a:solidFill>
                  <a:schemeClr val="tx1"/>
                </a:solidFill>
                <a:effectLst/>
                <a:latin typeface="+mn-lt"/>
                <a:ea typeface="+mn-ea"/>
                <a:cs typeface="+mn-cs"/>
              </a:rPr>
              <a:t>audience </a:t>
            </a:r>
            <a:r>
              <a:rPr lang="en-US" sz="1200" b="1" kern="1200" baseline="0" dirty="0" smtClean="0">
                <a:solidFill>
                  <a:schemeClr val="tx1"/>
                </a:solidFill>
                <a:effectLst/>
                <a:latin typeface="+mn-lt"/>
                <a:ea typeface="+mn-ea"/>
                <a:cs typeface="+mn-cs"/>
              </a:rPr>
              <a:t>restriction</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This is a problem with bearer </a:t>
            </a:r>
            <a:r>
              <a:rPr lang="en-US" sz="1200" kern="1200" baseline="0" dirty="0" smtClean="0">
                <a:solidFill>
                  <a:schemeClr val="tx1"/>
                </a:solidFill>
                <a:effectLst/>
                <a:latin typeface="+mn-lt"/>
                <a:ea typeface="+mn-ea"/>
                <a:cs typeface="+mn-cs"/>
              </a:rPr>
              <a:t>tokens, </a:t>
            </a:r>
            <a:r>
              <a:rPr lang="en-US" sz="1200" kern="1200" baseline="0" dirty="0" smtClean="0">
                <a:solidFill>
                  <a:schemeClr val="tx1"/>
                </a:solidFill>
                <a:effectLst/>
                <a:latin typeface="+mn-lt"/>
                <a:ea typeface="+mn-ea"/>
                <a:cs typeface="+mn-cs"/>
              </a:rPr>
              <a:t>Bar doesn’t know that the access token is </a:t>
            </a:r>
            <a:r>
              <a:rPr lang="en-US" sz="1200" kern="1200" baseline="0" dirty="0" smtClean="0">
                <a:solidFill>
                  <a:schemeClr val="tx1"/>
                </a:solidFill>
                <a:effectLst/>
                <a:latin typeface="+mn-lt"/>
                <a:ea typeface="+mn-ea"/>
                <a:cs typeface="+mn-cs"/>
              </a:rPr>
              <a:t>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a:t>
            </a:r>
            <a:r>
              <a:rPr lang="en-US" sz="1200"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use </a:t>
            </a:r>
            <a:r>
              <a:rPr lang="en-US" sz="1200" kern="1200" dirty="0" smtClean="0">
                <a:solidFill>
                  <a:schemeClr val="tx1"/>
                </a:solidFill>
                <a:effectLst/>
                <a:latin typeface="+mn-lt"/>
                <a:ea typeface="+mn-ea"/>
                <a:cs typeface="+mn-cs"/>
              </a:rPr>
              <a:t>access tokens</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to access the authorized resource.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t>
            </a:r>
            <a:r>
              <a:rPr lang="en-US" sz="1200" b="1" u="sng" kern="1200" dirty="0" smtClean="0">
                <a:solidFill>
                  <a:schemeClr val="tx1"/>
                </a:solidFill>
                <a:effectLst/>
                <a:latin typeface="+mn-lt"/>
                <a:ea typeface="+mn-ea"/>
                <a:cs typeface="+mn-cs"/>
              </a:rPr>
              <a:t>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a:t>
            </a:r>
            <a:r>
              <a:rPr lang="en-US" sz="1200" kern="1200" dirty="0" smtClean="0">
                <a:solidFill>
                  <a:schemeClr val="tx1"/>
                </a:solidFill>
                <a:effectLst/>
                <a:latin typeface="+mn-lt"/>
                <a:ea typeface="+mn-ea"/>
                <a:cs typeface="+mn-cs"/>
              </a:rPr>
              <a:t>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a:t>
            </a:r>
            <a:r>
              <a:rPr lang="en-US" sz="1200" kern="1200" dirty="0" smtClean="0">
                <a:solidFill>
                  <a:schemeClr val="tx1"/>
                </a:solidFill>
                <a:effectLst/>
                <a:latin typeface="+mn-lt"/>
                <a:ea typeface="+mn-ea"/>
                <a:cs typeface="+mn-cs"/>
              </a:rPr>
              <a:t>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a:t>
            </a:r>
            <a:r>
              <a:rPr lang="en-US" sz="1200" kern="1200" dirty="0" smtClean="0">
                <a:solidFill>
                  <a:schemeClr val="tx1"/>
                </a:solidFill>
                <a:effectLst/>
                <a:latin typeface="+mn-lt"/>
                <a:ea typeface="+mn-ea"/>
                <a:cs typeface="+mn-cs"/>
              </a:rPr>
              <a:t>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t>
            </a:r>
            <a:r>
              <a:rPr lang="en-US" sz="1200" b="1" u="sng" kern="1200" dirty="0" smtClean="0">
                <a:solidFill>
                  <a:schemeClr val="tx1"/>
                </a:solidFill>
                <a:effectLst/>
                <a:latin typeface="+mn-lt"/>
                <a:ea typeface="+mn-ea"/>
                <a:cs typeface="+mn-cs"/>
              </a:rPr>
              <a:t>addition to</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regular </a:t>
            </a:r>
            <a:r>
              <a:rPr lang="en-US" sz="1200" kern="1200" dirty="0" smtClean="0">
                <a:solidFill>
                  <a:schemeClr val="tx1"/>
                </a:solidFill>
                <a:effectLst/>
                <a:latin typeface="+mn-lt"/>
                <a:ea typeface="+mn-ea"/>
                <a:cs typeface="+mn-cs"/>
              </a:rPr>
              <a:t>OAuth access token.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a:t>
            </a:r>
            <a:r>
              <a:rPr lang="en-US" sz="1200" b="1" kern="1200" dirty="0" smtClean="0">
                <a:solidFill>
                  <a:schemeClr val="tx1"/>
                </a:solidFill>
                <a:effectLst/>
                <a:latin typeface="+mn-lt"/>
                <a:ea typeface="+mn-ea"/>
                <a:cs typeface="+mn-cs"/>
              </a:rPr>
              <a:t>format</a:t>
            </a:r>
            <a:r>
              <a:rPr lang="en-US" sz="1200" kern="1200" baseline="0" dirty="0" smtClean="0">
                <a:solidFill>
                  <a:schemeClr val="tx1"/>
                </a:solidFill>
                <a:effectLst/>
                <a:latin typeface="+mn-lt"/>
                <a:ea typeface="+mn-ea"/>
                <a:cs typeface="+mn-cs"/>
              </a:rPr>
              <a:t> so the client </a:t>
            </a:r>
            <a:r>
              <a:rPr lang="en-US" sz="1200" kern="1200" baseline="0" dirty="0" smtClean="0">
                <a:solidFill>
                  <a:schemeClr val="tx1"/>
                </a:solidFill>
                <a:effectLst/>
                <a:latin typeface="+mn-lt"/>
                <a:ea typeface="+mn-ea"/>
                <a:cs typeface="+mn-cs"/>
              </a:rPr>
              <a:t>can extract </a:t>
            </a:r>
            <a:r>
              <a:rPr lang="en-US" sz="1200" kern="1200" baseline="0" dirty="0" smtClean="0">
                <a:solidFill>
                  <a:schemeClr val="tx1"/>
                </a:solidFill>
                <a:effectLst/>
                <a:latin typeface="+mn-lt"/>
                <a:ea typeface="+mn-ea"/>
                <a:cs typeface="+mn-cs"/>
              </a:rPr>
              <a:t>identity claims </a:t>
            </a:r>
            <a:r>
              <a:rPr lang="en-US" sz="1200" kern="1200" baseline="0" dirty="0" smtClean="0">
                <a:solidFill>
                  <a:schemeClr val="tx1"/>
                </a:solidFill>
                <a:effectLst/>
                <a:latin typeface="+mn-lt"/>
                <a:ea typeface="+mn-ea"/>
                <a:cs typeface="+mn-cs"/>
              </a:rPr>
              <a:t>and audience restrictions directly from the token. </a:t>
            </a:r>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just threw a </a:t>
            </a:r>
            <a:r>
              <a:rPr lang="en-US" sz="1200" kern="1200" dirty="0" smtClean="0">
                <a:solidFill>
                  <a:schemeClr val="tx1"/>
                </a:solidFill>
                <a:effectLst/>
                <a:latin typeface="+mn-lt"/>
                <a:ea typeface="+mn-ea"/>
                <a:cs typeface="+mn-cs"/>
              </a:rPr>
              <a:t>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don’t care about the </a:t>
            </a:r>
            <a:r>
              <a:rPr lang="en-US" sz="1200" b="1" kern="1200" baseline="0" dirty="0" smtClean="0">
                <a:solidFill>
                  <a:schemeClr val="tx1"/>
                </a:solidFill>
                <a:effectLst/>
                <a:latin typeface="+mn-lt"/>
                <a:ea typeface="+mn-ea"/>
                <a:cs typeface="+mn-cs"/>
              </a:rPr>
              <a:t>crappy login UI</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a:t>
            </a:r>
            <a:r>
              <a:rPr lang="en-US" sz="1200" kern="1200" dirty="0" smtClean="0">
                <a:solidFill>
                  <a:schemeClr val="tx1"/>
                </a:solidFill>
                <a:effectLst/>
                <a:latin typeface="+mn-lt"/>
                <a:ea typeface="+mn-ea"/>
                <a:cs typeface="+mn-cs"/>
              </a:rPr>
              <a:t>TLS.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a:t>
            </a:r>
            <a:r>
              <a:rPr lang="en-US" sz="1200" kern="1200" dirty="0" smtClean="0">
                <a:solidFill>
                  <a:schemeClr val="tx1"/>
                </a:solidFill>
                <a:effectLst/>
                <a:latin typeface="+mn-lt"/>
                <a:ea typeface="+mn-ea"/>
                <a:cs typeface="+mn-cs"/>
              </a:rPr>
              <a:t>no </a:t>
            </a:r>
            <a:r>
              <a:rPr lang="en-US" sz="1200" kern="1200" dirty="0" smtClean="0">
                <a:solidFill>
                  <a:schemeClr val="tx1"/>
                </a:solidFill>
                <a:effectLst/>
                <a:latin typeface="+mn-lt"/>
                <a:ea typeface="+mn-ea"/>
                <a:cs typeface="+mn-cs"/>
              </a:rPr>
              <a:t>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Your app operates on </a:t>
            </a:r>
            <a:r>
              <a:rPr lang="en-US" sz="1200" b="1" kern="1200" baseline="0" dirty="0" smtClean="0">
                <a:solidFill>
                  <a:schemeClr val="tx1"/>
                </a:solidFill>
                <a:effectLst/>
                <a:latin typeface="+mn-lt"/>
                <a:ea typeface="+mn-ea"/>
                <a:cs typeface="+mn-cs"/>
              </a:rPr>
              <a:t>data it owns</a:t>
            </a:r>
            <a:r>
              <a:rPr lang="en-US" sz="1200" kern="1200" baseline="0" dirty="0" smtClean="0">
                <a:solidFill>
                  <a:schemeClr val="tx1"/>
                </a:solidFill>
                <a:effectLst/>
                <a:latin typeface="+mn-lt"/>
                <a:ea typeface="+mn-ea"/>
                <a:cs typeface="+mn-cs"/>
              </a:rPr>
              <a:t>, rather than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entirely on TLS to keep your AKI keys safe in transit</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a:t>
            </a:r>
            <a:r>
              <a:rPr lang="en-US" sz="1200" kern="1200" dirty="0" smtClean="0">
                <a:solidFill>
                  <a:schemeClr val="tx1"/>
                </a:solidFill>
                <a:effectLst/>
                <a:latin typeface="+mn-lt"/>
                <a:ea typeface="+mn-ea"/>
                <a:cs typeface="+mn-cs"/>
              </a:rPr>
              <a:t>like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a:t>
            </a:r>
            <a:r>
              <a:rPr lang="en-US" sz="1200" kern="1200" dirty="0" smtClean="0">
                <a:solidFill>
                  <a:schemeClr val="tx1"/>
                </a:solidFill>
                <a:effectLst/>
                <a:latin typeface="+mn-lt"/>
                <a:ea typeface="+mn-ea"/>
                <a:cs typeface="+mn-cs"/>
              </a:rPr>
              <a:t>TLS.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app owns the data</a:t>
            </a:r>
            <a:r>
              <a:rPr lang="en-US" sz="1200" b="0" kern="1200" baseline="0" dirty="0" smtClean="0">
                <a:solidFill>
                  <a:schemeClr val="tx1"/>
                </a:solidFill>
                <a:effectLst/>
                <a:latin typeface="+mn-lt"/>
                <a:ea typeface="+mn-ea"/>
                <a:cs typeface="+mn-cs"/>
              </a:rPr>
              <a:t> 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 message integrity </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a:t>
            </a:r>
            <a:r>
              <a:rPr lang="en-US" sz="1200" kern="1200" baseline="0" dirty="0" smtClean="0">
                <a:solidFill>
                  <a:schemeClr val="tx1"/>
                </a:solidFill>
                <a:effectLst/>
                <a:latin typeface="+mn-lt"/>
                <a:ea typeface="+mn-ea"/>
                <a:cs typeface="+mn-cs"/>
              </a:rPr>
              <a: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exposing privat</a:t>
            </a:r>
            <a:r>
              <a:rPr lang="en-US" sz="1200" kern="1200" baseline="0" dirty="0" smtClean="0">
                <a:solidFill>
                  <a:schemeClr val="tx1"/>
                </a:solidFill>
                <a:effectLst/>
                <a:latin typeface="+mn-lt"/>
                <a:ea typeface="+mn-ea"/>
                <a:cs typeface="+mn-cs"/>
              </a:rPr>
              <a:t>e keys to JS clients, </a:t>
            </a:r>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keys</a:t>
            </a:r>
            <a:r>
              <a:rPr lang="en-US" sz="1200" b="1" kern="1200" baseline="0" dirty="0" smtClean="0">
                <a:solidFill>
                  <a:schemeClr val="tx1"/>
                </a:solidFill>
                <a:effectLst/>
                <a:latin typeface="+mn-lt"/>
                <a:ea typeface="+mn-ea"/>
                <a:cs typeface="+mn-cs"/>
              </a:rPr>
              <a:t> that expire</a:t>
            </a:r>
            <a:r>
              <a:rPr lang="en-US" sz="1200" b="0" kern="1200" baseline="0" dirty="0" smtClean="0">
                <a:solidFill>
                  <a:schemeClr val="tx1"/>
                </a:solidFill>
                <a:effectLst/>
                <a:latin typeface="+mn-lt"/>
                <a:ea typeface="+mn-ea"/>
                <a:cs typeface="+mn-cs"/>
              </a:rPr>
              <a:t> to limit the window of opportunity if they are compromised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a:t>
            </a:r>
            <a:r>
              <a:rPr lang="en-US" sz="1200" kern="1200" dirty="0" smtClean="0">
                <a:solidFill>
                  <a:schemeClr val="tx1"/>
                </a:solidFill>
                <a:effectLst/>
                <a:latin typeface="+mn-lt"/>
                <a:ea typeface="+mn-ea"/>
                <a:cs typeface="+mn-cs"/>
              </a:rPr>
              <a:t>OAuth is the way to go.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a:t>
            </a:r>
            <a:r>
              <a:rPr lang="en-US" sz="1200" kern="1200" dirty="0" smtClean="0">
                <a:solidFill>
                  <a:schemeClr val="tx1"/>
                </a:solidFill>
                <a:effectLst/>
                <a:latin typeface="+mn-lt"/>
                <a:ea typeface="+mn-ea"/>
                <a:cs typeface="+mn-cs"/>
              </a:rPr>
              <a:t>fit if you’re </a:t>
            </a:r>
            <a:r>
              <a:rPr lang="en-US" sz="1200" kern="1200" dirty="0" smtClean="0">
                <a:solidFill>
                  <a:schemeClr val="tx1"/>
                </a:solidFill>
                <a:effectLst/>
                <a:latin typeface="+mn-lt"/>
                <a:ea typeface="+mn-ea"/>
                <a:cs typeface="+mn-cs"/>
              </a:rPr>
              <a:t>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t>
            </a:r>
            <a:r>
              <a:rPr lang="en-US" sz="1200" kern="1200" dirty="0" smtClean="0">
                <a:solidFill>
                  <a:schemeClr val="tx1"/>
                </a:solidFill>
                <a:effectLst/>
                <a:latin typeface="+mn-lt"/>
                <a:ea typeface="+mn-ea"/>
                <a:cs typeface="+mn-cs"/>
              </a:rPr>
              <a:t>also consider </a:t>
            </a:r>
            <a:r>
              <a:rPr lang="en-US" sz="1200" kern="1200" dirty="0" smtClean="0">
                <a:solidFill>
                  <a:schemeClr val="tx1"/>
                </a:solidFill>
                <a:effectLst/>
                <a:latin typeface="+mn-lt"/>
                <a:ea typeface="+mn-ea"/>
                <a:cs typeface="+mn-cs"/>
              </a:rPr>
              <a:t>version 1.0a </a:t>
            </a:r>
            <a:r>
              <a:rPr lang="en-US" sz="1200" kern="1200" dirty="0" smtClean="0">
                <a:solidFill>
                  <a:schemeClr val="tx1"/>
                </a:solidFill>
                <a:effectLst/>
                <a:latin typeface="+mn-lt"/>
                <a:ea typeface="+mn-ea"/>
                <a:cs typeface="+mn-cs"/>
              </a:rPr>
              <a:t>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a:t>
            </a:r>
            <a:r>
              <a:rPr lang="en-US" sz="1200" b="1" kern="1200" dirty="0" smtClean="0">
                <a:solidFill>
                  <a:schemeClr val="tx1"/>
                </a:solidFill>
                <a:effectLst/>
                <a:latin typeface="+mn-lt"/>
                <a:ea typeface="+mn-ea"/>
                <a:cs typeface="+mn-cs"/>
              </a:rPr>
              <a:t>less </a:t>
            </a:r>
            <a:r>
              <a:rPr lang="en-US" sz="1200" b="1" kern="1200" dirty="0" smtClean="0">
                <a:solidFill>
                  <a:schemeClr val="tx1"/>
                </a:solidFill>
                <a:effectLst/>
                <a:latin typeface="+mn-lt"/>
                <a:ea typeface="+mn-ea"/>
                <a:cs typeface="+mn-cs"/>
              </a:rPr>
              <a:t>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a:t>
            </a:r>
            <a:r>
              <a:rPr lang="en-US" sz="1200" kern="1200" dirty="0" smtClean="0">
                <a:solidFill>
                  <a:schemeClr val="tx1"/>
                </a:solidFill>
                <a:effectLst/>
                <a:latin typeface="+mn-lt"/>
                <a:ea typeface="+mn-ea"/>
                <a:cs typeface="+mn-cs"/>
              </a:rPr>
              <a:t>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main thing I’m offering to you today</a:t>
            </a:r>
            <a:r>
              <a:rPr lang="en-US" sz="1200" kern="1200" baseline="0" dirty="0" smtClean="0">
                <a:solidFill>
                  <a:schemeClr val="tx1"/>
                </a:solidFill>
                <a:effectLst/>
                <a:latin typeface="+mn-lt"/>
                <a:ea typeface="+mn-ea"/>
                <a:cs typeface="+mn-cs"/>
              </a:rPr>
              <a:t> is a summary of hours and hours of research that I’ve conducted recently, distilled into the most digestible format I could create. I want to help you choose the appropriate path, but you’ll have to look elsewhere for the </a:t>
            </a:r>
            <a:r>
              <a:rPr lang="en-US" sz="1200" kern="1200" dirty="0" smtClean="0">
                <a:solidFill>
                  <a:schemeClr val="tx1"/>
                </a:solidFill>
                <a:effectLst/>
                <a:latin typeface="+mn-lt"/>
                <a:ea typeface="+mn-ea"/>
                <a:cs typeface="+mn-cs"/>
              </a:rPr>
              <a:t>Hello World tutorial</a:t>
            </a:r>
            <a:r>
              <a:rPr lang="en-US" sz="1200" kern="1200" baseline="0" dirty="0" smtClean="0">
                <a:solidFill>
                  <a:schemeClr val="tx1"/>
                </a:solidFill>
                <a:effectLst/>
                <a:latin typeface="+mn-lt"/>
                <a:ea typeface="+mn-ea"/>
                <a:cs typeface="+mn-cs"/>
              </a:rPr>
              <a:t> on many of these things.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84279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Secure connection terminology</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HTTPS == “secure connection”</a:t>
            </a:r>
          </a:p>
          <a:p>
            <a:endParaRPr lang="en-US" sz="4000" dirty="0" smtClean="0"/>
          </a:p>
          <a:p>
            <a:r>
              <a:rPr lang="en-US" sz="4000" dirty="0" smtClean="0"/>
              <a:t>SSL is broken, use TLS</a:t>
            </a:r>
          </a:p>
          <a:p>
            <a:endParaRPr lang="en-US" sz="4000" dirty="0" smtClean="0"/>
          </a:p>
        </p:txBody>
      </p:sp>
    </p:spTree>
    <p:extLst>
      <p:ext uri="{BB962C8B-B14F-4D97-AF65-F5344CB8AC3E}">
        <p14:creationId xmlns:p14="http://schemas.microsoft.com/office/powerpoint/2010/main" val="3200268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certificates</a:t>
            </a:r>
          </a:p>
          <a:p>
            <a:endParaRPr lang="en-US" sz="4000" dirty="0" smtClean="0"/>
          </a:p>
          <a:p>
            <a:r>
              <a:rPr lang="en-US" sz="4000" dirty="0" smtClean="0"/>
              <a:t>HTTP Basic Authentication</a:t>
            </a:r>
            <a:br>
              <a:rPr lang="en-US" sz="4000" dirty="0" smtClean="0"/>
            </a:br>
            <a:endParaRPr lang="en-US" sz="4000" dirty="0" smtClean="0"/>
          </a:p>
          <a:p>
            <a:r>
              <a:rPr lang="en-US" sz="4000" dirty="0" smtClean="0"/>
              <a:t>HTTP Digest Authentication</a:t>
            </a:r>
            <a:endParaRPr lang="en-US" sz="4000" dirty="0"/>
          </a:p>
        </p:txBody>
      </p:sp>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SSL” – proves client identity to server</a:t>
            </a:r>
          </a:p>
          <a:p>
            <a:endParaRPr lang="en-US" sz="4000" dirty="0"/>
          </a:p>
          <a:p>
            <a:r>
              <a:rPr lang="en-US" sz="4000" dirty="0" smtClean="0"/>
              <a:t>No usernames or passwords</a:t>
            </a:r>
          </a:p>
          <a:p>
            <a:endParaRPr lang="en-US" sz="4000" dirty="0"/>
          </a:p>
          <a:p>
            <a:r>
              <a:rPr lang="en-US" sz="4000" dirty="0" smtClean="0"/>
              <a:t>On IIS, only “low code” w/ Active Directory</a:t>
            </a:r>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7" name="Picture 6"/>
          <p:cNvPicPr>
            <a:picLocks noChangeAspect="1"/>
          </p:cNvPicPr>
          <p:nvPr/>
        </p:nvPicPr>
        <p:blipFill>
          <a:blip r:embed="rId3"/>
          <a:stretch>
            <a:fillRect/>
          </a:stretch>
        </p:blipFill>
        <p:spPr>
          <a:xfrm>
            <a:off x="268213" y="1330381"/>
            <a:ext cx="11655573" cy="5294862"/>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No control over the login prompt</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5" name="Picture 4"/>
          <p:cNvPicPr>
            <a:picLocks noChangeAspect="1"/>
          </p:cNvPicPr>
          <p:nvPr/>
        </p:nvPicPr>
        <p:blipFill>
          <a:blip r:embed="rId3"/>
          <a:stretch>
            <a:fillRect/>
          </a:stretch>
        </p:blipFill>
        <p:spPr>
          <a:xfrm>
            <a:off x="1236865" y="2609070"/>
            <a:ext cx="6130666" cy="3957985"/>
          </a:xfrm>
          <a:prstGeom prst="rect">
            <a:avLst/>
          </a:prstGeom>
        </p:spPr>
      </p:pic>
    </p:spTree>
    <p:extLst>
      <p:ext uri="{BB962C8B-B14F-4D97-AF65-F5344CB8AC3E}">
        <p14:creationId xmlns:p14="http://schemas.microsoft.com/office/powerpoint/2010/main" val="4271373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Can authenticate against custom database (on IIS)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Same terrible UI as Basic </a:t>
            </a:r>
            <a:r>
              <a:rPr lang="en-US" sz="4000" dirty="0" err="1" smtClean="0"/>
              <a:t>Auth</a:t>
            </a:r>
            <a:endParaRPr lang="en-US" sz="4000" dirty="0" smtClean="0"/>
          </a:p>
          <a:p>
            <a:endParaRPr lang="en-US" sz="4000" dirty="0" smtClean="0"/>
          </a:p>
          <a:p>
            <a:r>
              <a:rPr lang="en-US" sz="4000" dirty="0" smtClean="0"/>
              <a:t>Prevents 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format</a:t>
            </a:r>
          </a:p>
          <a:p>
            <a:pPr lvl="1"/>
            <a:r>
              <a:rPr lang="en-US" sz="3600" dirty="0" smtClean="0"/>
              <a:t>Usually GUIDs</a:t>
            </a:r>
          </a:p>
          <a:p>
            <a:pPr lvl="1"/>
            <a:r>
              <a:rPr lang="en-US" sz="3600" dirty="0" smtClean="0"/>
              <a:t>Designed for computers, not people</a:t>
            </a:r>
          </a:p>
          <a:p>
            <a:endParaRPr lang="en-US" sz="4000" dirty="0"/>
          </a:p>
          <a:p>
            <a:r>
              <a:rPr lang="en-US" sz="4000" dirty="0" smtClean="0"/>
              <a:t>Sometimes associated w/ specific permissions</a:t>
            </a:r>
          </a:p>
          <a:p>
            <a:endParaRPr lang="en-US" sz="4000" dirty="0" smtClean="0"/>
          </a:p>
          <a:p>
            <a:endParaRPr lang="en-US" sz="4000" dirty="0"/>
          </a:p>
        </p:txBody>
      </p:sp>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smtClean="0"/>
              <a:t>Should salt and hash keys for storage</a:t>
            </a:r>
          </a:p>
          <a:p>
            <a:endParaRPr lang="en-US" sz="4000" dirty="0"/>
          </a:p>
          <a:p>
            <a:r>
              <a:rPr lang="en-US" sz="4000" dirty="0"/>
              <a:t>Only as secure as the TLS implementation</a:t>
            </a:r>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a:t>
            </a:r>
            <a:r>
              <a:rPr lang="en-US" sz="4000" dirty="0" smtClean="0"/>
              <a:t>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endParaRPr lang="en-US" sz="4000" b="1" dirty="0" smtClean="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smtClean="0"/>
              <a:t>Proves request was not modified in transit</a:t>
            </a:r>
          </a:p>
          <a:p>
            <a:endParaRPr lang="en-US" sz="4000" dirty="0"/>
          </a:p>
          <a:p>
            <a:r>
              <a:rPr lang="en-US" sz="4000" dirty="0" smtClean="0"/>
              <a:t>Is subject to replay attacks</a:t>
            </a:r>
          </a:p>
          <a:p>
            <a:pPr lvl="1"/>
            <a:r>
              <a:rPr lang="en-US" sz="3600" dirty="0" smtClean="0"/>
              <a:t>Use timestamps or TLS to defend</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807537" y="1692376"/>
            <a:ext cx="6277668" cy="5165624"/>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More complicated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69913" y="1928553"/>
            <a:ext cx="8052173" cy="4929447"/>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Use temporary keys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Issue temporary keys that expire</a:t>
            </a:r>
          </a:p>
          <a:p>
            <a:endParaRPr lang="en-US" sz="4000" dirty="0"/>
          </a:p>
          <a:p>
            <a:r>
              <a:rPr lang="en-US" sz="4000" dirty="0" smtClean="0"/>
              <a:t>“refresh” API exchanges expiring key for new one</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SSL </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HMAC is well suited for server to server API calls</a:t>
            </a:r>
            <a:br>
              <a:rPr lang="en-US" sz="4000" dirty="0" smtClean="0"/>
            </a:br>
            <a:endParaRPr lang="en-US" sz="4000" dirty="0" smtClean="0"/>
          </a:p>
          <a:p>
            <a:r>
              <a:rPr lang="en-US" sz="4000" dirty="0" smtClean="0"/>
              <a:t>HMAC from JavaScript is doable, but consider temporary (expiring) API Keys</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a:t>
            </a:r>
            <a:r>
              <a:rPr lang="en-US" sz="3600" dirty="0" smtClean="0"/>
              <a:t>using IIS + Active </a:t>
            </a:r>
            <a:r>
              <a:rPr lang="en-US" sz="3600" dirty="0" smtClean="0"/>
              <a:t>Directory (or equivalent) </a:t>
            </a:r>
            <a:r>
              <a:rPr lang="en-US" sz="3600" dirty="0" smtClean="0"/>
              <a:t>to secure a private API on trusted network, or</a:t>
            </a:r>
          </a:p>
          <a:p>
            <a:endParaRPr lang="en-US" sz="3600" dirty="0"/>
          </a:p>
          <a:p>
            <a:r>
              <a:rPr lang="en-US" sz="3600" dirty="0" smtClean="0"/>
              <a:t>You want </a:t>
            </a:r>
            <a:r>
              <a:rPr lang="en-US" sz="3600" dirty="0" smtClean="0"/>
              <a:t>server-to-server authentication w/out passwords</a:t>
            </a:r>
            <a:endParaRPr lang="en-US" sz="3600" dirty="0" smtClean="0"/>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don’t care about the login </a:t>
            </a:r>
            <a:r>
              <a:rPr lang="en-US" sz="3600" dirty="0" smtClean="0"/>
              <a:t>UI, and</a:t>
            </a:r>
            <a:endParaRPr lang="en-US" sz="3600" dirty="0" smtClean="0"/>
          </a:p>
          <a:p>
            <a:r>
              <a:rPr lang="en-US" sz="3600" dirty="0"/>
              <a:t>You 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Best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 app owns the data the API cares about, and</a:t>
            </a:r>
          </a:p>
          <a:p>
            <a:endParaRPr lang="en-US" sz="3600" dirty="0" smtClean="0"/>
          </a:p>
          <a:p>
            <a:r>
              <a:rPr lang="en-US" sz="3600" dirty="0" smtClean="0"/>
              <a:t>You value simplicity over security, and</a:t>
            </a:r>
            <a:endParaRPr lang="en-US" sz="3600" dirty="0" smtClean="0"/>
          </a:p>
          <a:p>
            <a:endParaRPr lang="en-US" sz="3600" dirty="0" smtClean="0"/>
          </a:p>
          <a:p>
            <a:r>
              <a:rPr lang="en-US" sz="3600" dirty="0" smtClean="0"/>
              <a:t>You </a:t>
            </a:r>
            <a:r>
              <a:rPr lang="en-US" sz="3600" dirty="0" smtClean="0"/>
              <a:t>can require </a:t>
            </a:r>
            <a:r>
              <a:rPr lang="en-US" sz="3600" dirty="0" smtClean="0"/>
              <a:t>TLS</a:t>
            </a:r>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p>
          <a:p>
            <a:endParaRPr lang="en-US" sz="1200" dirty="0"/>
          </a:p>
          <a:p>
            <a:r>
              <a:rPr lang="en-US" sz="3600" dirty="0" smtClean="0"/>
              <a:t>Your app owns the data the API cares about, and</a:t>
            </a:r>
            <a:endParaRPr lang="en-US" sz="3600" dirty="0"/>
          </a:p>
          <a:p>
            <a:r>
              <a:rPr lang="en-US" sz="3600" dirty="0" smtClean="0"/>
              <a:t>You can’t/don’t want to rely on </a:t>
            </a:r>
            <a:r>
              <a:rPr lang="en-US" sz="3600" dirty="0" smtClean="0"/>
              <a:t>TLS</a:t>
            </a:r>
            <a:endParaRPr lang="en-US" sz="3600" dirty="0" smtClean="0"/>
          </a:p>
          <a:p>
            <a:endParaRPr lang="en-US" sz="1600" dirty="0" smtClean="0"/>
          </a:p>
          <a:p>
            <a:r>
              <a:rPr lang="en-US" sz="3600" dirty="0" smtClean="0"/>
              <a:t>You </a:t>
            </a:r>
            <a:r>
              <a:rPr lang="en-US" sz="3600" dirty="0" smtClean="0"/>
              <a:t>are writing both client &amp; server</a:t>
            </a:r>
          </a:p>
          <a:p>
            <a:endParaRPr lang="en-US" sz="1600" dirty="0" smtClean="0"/>
          </a:p>
          <a:p>
            <a:r>
              <a:rPr lang="en-US" sz="3600" dirty="0" smtClean="0"/>
              <a:t>Great for server-to-server communication</a:t>
            </a:r>
          </a:p>
          <a:p>
            <a:r>
              <a:rPr lang="en-US" sz="3600" dirty="0" smtClean="0"/>
              <a:t>Use expiring private keys if exposed to JS</a:t>
            </a:r>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t>
            </a:r>
            <a:r>
              <a:rPr lang="en-US" sz="3600" dirty="0" smtClean="0"/>
              <a:t>are</a:t>
            </a:r>
            <a:r>
              <a:rPr lang="en-US" sz="3600" dirty="0" smtClean="0"/>
              <a:t> </a:t>
            </a:r>
            <a:r>
              <a:rPr lang="en-US" sz="3600" dirty="0" smtClean="0"/>
              <a:t>owned by another party, </a:t>
            </a:r>
            <a:r>
              <a:rPr lang="en-US" sz="3600" dirty="0" smtClean="0"/>
              <a:t>and</a:t>
            </a:r>
            <a:endParaRPr lang="en-US" sz="3600" dirty="0" smtClean="0"/>
          </a:p>
          <a:p>
            <a:r>
              <a:rPr lang="en-US" sz="3600" dirty="0" smtClean="0"/>
              <a:t>You’re </a:t>
            </a:r>
            <a:r>
              <a:rPr lang="en-US" sz="3600" dirty="0" smtClean="0"/>
              <a:t>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a:t>
            </a:r>
            <a:r>
              <a:rPr lang="en-US" sz="3600" dirty="0" smtClean="0"/>
              <a:t>by another party, and</a:t>
            </a:r>
          </a:p>
          <a:p>
            <a:r>
              <a:rPr lang="en-US" sz="3600" dirty="0" smtClean="0"/>
              <a:t>You want to avoid complexity of signed requests, </a:t>
            </a:r>
            <a:r>
              <a:rPr lang="en-US" sz="3600" dirty="0" smtClean="0"/>
              <a:t>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own the data, custom API Keys will be simpler than OAuth</a:t>
            </a:r>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28423</TotalTime>
  <Words>7949</Words>
  <Application>Microsoft Office PowerPoint</Application>
  <PresentationFormat>Widescreen</PresentationFormat>
  <Paragraphs>1226</Paragraphs>
  <Slides>73</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Corbel</vt:lpstr>
      <vt:lpstr>Wingdings</vt:lpstr>
      <vt:lpstr>Office Theme</vt:lpstr>
      <vt:lpstr>Securing Your API Endpoints  A practical guide to API authentication</vt:lpstr>
      <vt:lpstr>3 minutes; $136 billion lost</vt:lpstr>
      <vt:lpstr>30,000 spammed accounts</vt:lpstr>
      <vt:lpstr>The cost of leaked data</vt:lpstr>
      <vt:lpstr>Rookies, amirite!?</vt:lpstr>
      <vt:lpstr>Today’s goal: No more rookie mistakes!</vt:lpstr>
      <vt:lpstr>What’s on the agenda?</vt:lpstr>
      <vt:lpstr>This is not an advanced security session!</vt:lpstr>
      <vt:lpstr>This is not “getting started with &lt;foo&gt;”</vt:lpstr>
      <vt:lpstr>Identity / Authentication / Authorization</vt:lpstr>
      <vt:lpstr>Identity / Authentication / Authorization</vt:lpstr>
      <vt:lpstr>Step 1: Use OAuth</vt:lpstr>
      <vt:lpstr>Well….</vt:lpstr>
      <vt:lpstr>And the contestants are…</vt:lpstr>
      <vt:lpstr>Secure connection terminology</vt:lpstr>
      <vt:lpstr>Authentication built-into the web server</vt:lpstr>
      <vt:lpstr>Client certificates</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 - drawbacks</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HMAC: Great for server-based clients</vt:lpstr>
      <vt:lpstr>HMAC: More complicated for JS clients</vt:lpstr>
      <vt:lpstr>HMAC: Use temporary keys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815</cp:revision>
  <dcterms:created xsi:type="dcterms:W3CDTF">2013-12-09T01:29:59Z</dcterms:created>
  <dcterms:modified xsi:type="dcterms:W3CDTF">2016-01-07T16:24:54Z</dcterms:modified>
</cp:coreProperties>
</file>