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5"/>
  </p:notesMasterIdLst>
  <p:sldIdLst>
    <p:sldId id="426" r:id="rId2"/>
    <p:sldId id="425" r:id="rId3"/>
    <p:sldId id="523" r:id="rId4"/>
    <p:sldId id="519" r:id="rId5"/>
    <p:sldId id="520" r:id="rId6"/>
    <p:sldId id="496" r:id="rId7"/>
    <p:sldId id="275" r:id="rId8"/>
    <p:sldId id="524" r:id="rId9"/>
    <p:sldId id="522" r:id="rId10"/>
    <p:sldId id="427" r:id="rId11"/>
    <p:sldId id="430" r:id="rId12"/>
    <p:sldId id="428" r:id="rId13"/>
    <p:sldId id="436" r:id="rId14"/>
    <p:sldId id="429" r:id="rId15"/>
    <p:sldId id="525" r:id="rId16"/>
    <p:sldId id="437" r:id="rId17"/>
    <p:sldId id="439" r:id="rId18"/>
    <p:sldId id="438" r:id="rId19"/>
    <p:sldId id="440" r:id="rId20"/>
    <p:sldId id="441" r:id="rId21"/>
    <p:sldId id="445" r:id="rId22"/>
    <p:sldId id="443" r:id="rId23"/>
    <p:sldId id="448" r:id="rId24"/>
    <p:sldId id="449" r:id="rId25"/>
    <p:sldId id="450" r:id="rId26"/>
    <p:sldId id="451" r:id="rId27"/>
    <p:sldId id="453" r:id="rId28"/>
    <p:sldId id="456" r:id="rId29"/>
    <p:sldId id="461" r:id="rId30"/>
    <p:sldId id="457" r:id="rId31"/>
    <p:sldId id="462" r:id="rId32"/>
    <p:sldId id="463" r:id="rId33"/>
    <p:sldId id="459" r:id="rId34"/>
    <p:sldId id="464" r:id="rId35"/>
    <p:sldId id="466" r:id="rId36"/>
    <p:sldId id="467" r:id="rId37"/>
    <p:sldId id="468" r:id="rId38"/>
    <p:sldId id="469" r:id="rId39"/>
    <p:sldId id="470" r:id="rId40"/>
    <p:sldId id="471" r:id="rId41"/>
    <p:sldId id="474" r:id="rId42"/>
    <p:sldId id="476" r:id="rId43"/>
    <p:sldId id="472" r:id="rId44"/>
    <p:sldId id="475" r:id="rId45"/>
    <p:sldId id="490" r:id="rId46"/>
    <p:sldId id="486" r:id="rId47"/>
    <p:sldId id="482" r:id="rId48"/>
    <p:sldId id="527" r:id="rId49"/>
    <p:sldId id="487" r:id="rId50"/>
    <p:sldId id="488" r:id="rId51"/>
    <p:sldId id="526" r:id="rId52"/>
    <p:sldId id="479" r:id="rId53"/>
    <p:sldId id="494" r:id="rId54"/>
    <p:sldId id="521" r:id="rId55"/>
    <p:sldId id="498" r:id="rId56"/>
    <p:sldId id="499" r:id="rId57"/>
    <p:sldId id="497" r:id="rId58"/>
    <p:sldId id="500" r:id="rId59"/>
    <p:sldId id="501" r:id="rId60"/>
    <p:sldId id="502" r:id="rId61"/>
    <p:sldId id="503" r:id="rId62"/>
    <p:sldId id="516" r:id="rId63"/>
    <p:sldId id="506" r:id="rId64"/>
    <p:sldId id="508" r:id="rId65"/>
    <p:sldId id="509" r:id="rId66"/>
    <p:sldId id="510" r:id="rId67"/>
    <p:sldId id="511" r:id="rId68"/>
    <p:sldId id="512" r:id="rId69"/>
    <p:sldId id="513" r:id="rId70"/>
    <p:sldId id="514" r:id="rId71"/>
    <p:sldId id="515" r:id="rId72"/>
    <p:sldId id="504" r:id="rId73"/>
    <p:sldId id="42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1" d="100"/>
          <a:sy n="61" d="100"/>
        </p:scale>
        <p:origin x="1304" y="44"/>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I’ll touch on briefly, others I’ll cover in more detail, but I</a:t>
            </a:r>
            <a:r>
              <a:rPr lang="en-US" sz="1200" kern="1200" baseline="0" dirty="0" smtClean="0">
                <a:solidFill>
                  <a:schemeClr val="tx1"/>
                </a:solidFill>
                <a:effectLst/>
                <a:latin typeface="+mn-lt"/>
                <a:ea typeface="+mn-ea"/>
                <a:cs typeface="+mn-cs"/>
              </a:rPr>
              <a:t> want you to understand the entire landscape of options when you leave here today</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kern="1200" dirty="0" smtClean="0">
                <a:solidFill>
                  <a:schemeClr val="tx1"/>
                </a:solidFill>
                <a:effectLst/>
                <a:latin typeface="+mn-lt"/>
                <a:ea typeface="+mn-ea"/>
                <a:cs typeface="+mn-cs"/>
              </a:rPr>
              <a:t>From</a:t>
            </a:r>
            <a:r>
              <a:rPr lang="en-US" sz="1200" kern="1200" baseline="0" dirty="0" smtClean="0">
                <a:solidFill>
                  <a:schemeClr val="tx1"/>
                </a:solidFill>
                <a:effectLst/>
                <a:latin typeface="+mn-lt"/>
                <a:ea typeface="+mn-ea"/>
                <a:cs typeface="+mn-cs"/>
              </a:rPr>
              <a:t> a security standpoint, the most significant drawback is that you’re sending unencrypted primary account password over the wire with each request.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forget to use TLS, or if there’s a flaw in your platform’s TLS implementation, </a:t>
            </a:r>
            <a:r>
              <a:rPr lang="en-US" sz="1200" kern="1200" dirty="0" smtClean="0">
                <a:solidFill>
                  <a:schemeClr val="tx1"/>
                </a:solidFill>
                <a:effectLst/>
                <a:latin typeface="+mn-lt"/>
                <a:ea typeface="+mn-ea"/>
                <a:cs typeface="+mn-cs"/>
              </a:rPr>
              <a:t>you end up exposing actual user passwords. That’s generally considered a Bad Thing.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Also</a:t>
            </a:r>
            <a:r>
              <a:rPr lang="en-US" sz="1200" kern="1200" baseline="0" dirty="0" smtClean="0">
                <a:solidFill>
                  <a:schemeClr val="tx1"/>
                </a:solidFill>
                <a:effectLst/>
                <a:latin typeface="+mn-lt"/>
                <a:ea typeface="+mn-ea"/>
                <a:cs typeface="+mn-cs"/>
              </a:rPr>
              <a:t> an internet standard that’s supported directly by most web server platforms, making it easy to implement.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a:t>
            </a:r>
            <a:r>
              <a:rPr lang="en-US" sz="1200" kern="1200" baseline="0" dirty="0" smtClean="0">
                <a:solidFill>
                  <a:schemeClr val="tx1"/>
                </a:solidFill>
                <a:effectLst/>
                <a:latin typeface="+mn-lt"/>
                <a:ea typeface="+mn-ea"/>
                <a:cs typeface="+mn-cs"/>
              </a:rPr>
              <a:t>. Whomever possesses the token may use it, and there’s little you can do to restrict it from being used by an unauthorized party.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endParaRPr lang="en-US" dirty="0" smtClean="0"/>
          </a:p>
          <a:p>
            <a:r>
              <a:rPr lang="en-US" dirty="0" smtClean="0"/>
              <a:t>O</a:t>
            </a:r>
            <a:r>
              <a:rPr lang="en-US" baseline="0" dirty="0" smtClean="0"/>
              <a:t>nly as secure as your TLS implementation.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in conjunction with signed requests.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requiring TLS to keep</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Quickly identified, but even in 10 minutes damage could have been worse.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 panic /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Spread</a:t>
            </a:r>
            <a:r>
              <a:rPr lang="en-US" sz="1200" kern="1200" baseline="0" dirty="0" smtClean="0">
                <a:solidFill>
                  <a:schemeClr val="tx1"/>
                </a:solidFill>
                <a:effectLst/>
                <a:latin typeface="+mn-lt"/>
                <a:ea typeface="+mn-ea"/>
                <a:cs typeface="+mn-cs"/>
              </a:rPr>
              <a:t> malware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Signed requests ARE</a:t>
            </a:r>
            <a:r>
              <a:rPr lang="en-US" sz="1200" kern="1200" baseline="0" dirty="0" smtClean="0">
                <a:solidFill>
                  <a:schemeClr val="tx1"/>
                </a:solidFill>
                <a:effectLst/>
                <a:latin typeface="+mn-lt"/>
                <a:ea typeface="+mn-ea"/>
                <a:cs typeface="+mn-cs"/>
              </a:rPr>
              <a:t> subject to replay attacks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Add timestamp</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Or just use TLS, which has anti-relay measures built in</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t>
            </a:r>
            <a:r>
              <a:rPr lang="en-US" sz="1200" kern="1200" dirty="0" smtClean="0">
                <a:solidFill>
                  <a:schemeClr val="tx1"/>
                </a:solidFill>
                <a:effectLst/>
                <a:latin typeface="+mn-lt"/>
                <a:ea typeface="+mn-ea"/>
                <a:cs typeface="+mn-cs"/>
              </a:rPr>
              <a:t>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endParaRPr lang="en-US" sz="1200" b="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a:t>
            </a:r>
            <a:r>
              <a:rPr lang="en-US" sz="1200" kern="1200" dirty="0" smtClean="0">
                <a:solidFill>
                  <a:schemeClr val="tx1"/>
                </a:solidFill>
                <a:effectLst/>
                <a:latin typeface="+mn-lt"/>
                <a:ea typeface="+mn-ea"/>
                <a:cs typeface="+mn-cs"/>
              </a:rPr>
              <a:t>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a:t>
            </a:r>
            <a:r>
              <a:rPr lang="en-US" sz="1200" kern="1200" dirty="0" smtClean="0">
                <a:solidFill>
                  <a:schemeClr val="tx1"/>
                </a:solidFill>
                <a:effectLst/>
                <a:latin typeface="+mn-lt"/>
                <a:ea typeface="+mn-ea"/>
                <a:cs typeface="+mn-cs"/>
              </a:rPr>
              <a:t>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t>
            </a:r>
            <a:r>
              <a:rPr lang="en-US" sz="1200" kern="1200" dirty="0" smtClean="0">
                <a:solidFill>
                  <a:schemeClr val="tx1"/>
                </a:solidFill>
                <a:effectLst/>
                <a:latin typeface="+mn-lt"/>
                <a:ea typeface="+mn-ea"/>
                <a:cs typeface="+mn-cs"/>
              </a:rPr>
              <a:t>API key, that is transmitted over the wire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a:t>
            </a:r>
            <a:r>
              <a:rPr lang="en-US" sz="1200" kern="1200" dirty="0" smtClean="0">
                <a:solidFill>
                  <a:schemeClr val="tx1"/>
                </a:solidFill>
                <a:effectLst/>
                <a:latin typeface="+mn-lt"/>
                <a:ea typeface="+mn-ea"/>
                <a:cs typeface="+mn-cs"/>
              </a:rPr>
              <a:t>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t>
            </a:r>
            <a:r>
              <a:rPr lang="en-US" sz="1200" kern="1200" dirty="0" smtClean="0">
                <a:solidFill>
                  <a:schemeClr val="tx1"/>
                </a:solidFill>
                <a:effectLst/>
                <a:latin typeface="+mn-lt"/>
                <a:ea typeface="+mn-ea"/>
                <a:cs typeface="+mn-cs"/>
              </a:rPr>
              <a:t>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Some person, likely a programmer, obtains the API key and secret value using some secure mechanism, such as logging into a secure website over SSL, and then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Once set, it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 way to pre-load the key up front; users can log in from any browser at any time.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a:t>
            </a:r>
            <a:r>
              <a:rPr lang="en-US" sz="1200" b="1" kern="1200" dirty="0" smtClean="0">
                <a:solidFill>
                  <a:schemeClr val="tx1"/>
                </a:solidFill>
                <a:effectLst/>
                <a:latin typeface="+mn-lt"/>
                <a:ea typeface="+mn-ea"/>
                <a:cs typeface="+mn-cs"/>
              </a:rPr>
              <a:t>the key in response to a successful login</a:t>
            </a:r>
            <a:r>
              <a:rPr lang="en-US" sz="1200" kern="1200" dirty="0" smtClean="0">
                <a:solidFill>
                  <a:schemeClr val="tx1"/>
                </a:solidFill>
                <a:effectLst/>
                <a:latin typeface="+mn-lt"/>
                <a:ea typeface="+mn-ea"/>
                <a:cs typeface="+mn-cs"/>
              </a:rPr>
              <a:t>, as you can see here. The browser or app collects the actual user password from the user and submits it as a POST over SSL. If the login is successful, the server returns a response that includes the key. The client then saves the key in memory or local storage of some kind. Now that the client has the key, subsequent requests can be made without SSL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user logs out, just delete the key from memory.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a:t>
            </a:r>
            <a:r>
              <a:rPr lang="en-US" sz="1200" kern="1200" dirty="0" smtClean="0">
                <a:solidFill>
                  <a:schemeClr val="tx1"/>
                </a:solidFill>
                <a:effectLst/>
                <a:latin typeface="+mn-lt"/>
                <a:ea typeface="+mn-ea"/>
                <a:cs typeface="+mn-cs"/>
              </a:rPr>
              <a:t>keys are </a:t>
            </a:r>
            <a:r>
              <a:rPr lang="en-US" sz="1200" kern="1200" dirty="0" smtClean="0">
                <a:solidFill>
                  <a:schemeClr val="tx1"/>
                </a:solidFill>
                <a:effectLst/>
                <a:latin typeface="+mn-lt"/>
                <a:ea typeface="+mn-ea"/>
                <a:cs typeface="+mn-cs"/>
              </a:rPr>
              <a:t>important</a:t>
            </a:r>
            <a:r>
              <a:rPr lang="en-US" sz="1200" kern="1200" dirty="0" smtClean="0">
                <a:solidFill>
                  <a:schemeClr val="tx1"/>
                </a:solidFill>
                <a:effectLst/>
                <a:latin typeface="+mn-lt"/>
                <a:ea typeface="+mn-ea"/>
                <a:cs typeface="+mn-cs"/>
              </a:rPr>
              <a:t>, you need to take care when exposing them </a:t>
            </a:r>
            <a:r>
              <a:rPr lang="en-US" sz="1200" kern="1200" dirty="0" smtClean="0">
                <a:solidFill>
                  <a:schemeClr val="tx1"/>
                </a:solidFill>
                <a:effectLst/>
                <a:latin typeface="+mn-lt"/>
                <a:ea typeface="+mn-ea"/>
                <a:cs typeface="+mn-cs"/>
              </a:rPr>
              <a:t>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moment you store </a:t>
            </a:r>
            <a:r>
              <a:rPr lang="en-US" sz="1200" kern="1200" dirty="0" smtClean="0">
                <a:solidFill>
                  <a:schemeClr val="tx1"/>
                </a:solidFill>
                <a:effectLst/>
                <a:latin typeface="+mn-lt"/>
                <a:ea typeface="+mn-ea"/>
                <a:cs typeface="+mn-cs"/>
              </a:rPr>
              <a:t>key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phone’s </a:t>
            </a:r>
            <a:r>
              <a:rPr lang="en-US" sz="1200" kern="1200" dirty="0" smtClean="0">
                <a:solidFill>
                  <a:schemeClr val="tx1"/>
                </a:solidFill>
                <a:effectLst/>
                <a:latin typeface="+mn-lt"/>
                <a:ea typeface="+mn-ea"/>
                <a:cs typeface="+mn-cs"/>
              </a:rPr>
              <a:t>memory or in the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of some </a:t>
            </a:r>
            <a:r>
              <a:rPr lang="en-US" sz="1200" kern="1200" dirty="0" smtClean="0">
                <a:solidFill>
                  <a:schemeClr val="tx1"/>
                </a:solidFill>
                <a:effectLst/>
                <a:latin typeface="+mn-lt"/>
                <a:ea typeface="+mn-ea"/>
                <a:cs typeface="+mn-cs"/>
              </a:rPr>
              <a:t>browser you </a:t>
            </a:r>
            <a:r>
              <a:rPr lang="en-US" sz="1200" b="1" kern="1200" dirty="0" smtClean="0">
                <a:solidFill>
                  <a:schemeClr val="tx1"/>
                </a:solidFill>
                <a:effectLst/>
                <a:latin typeface="+mn-lt"/>
                <a:ea typeface="+mn-ea"/>
                <a:cs typeface="+mn-cs"/>
              </a:rPr>
              <a:t>creating </a:t>
            </a:r>
            <a:r>
              <a:rPr lang="en-US" sz="1200" b="1" kern="1200" dirty="0" smtClean="0">
                <a:solidFill>
                  <a:schemeClr val="tx1"/>
                </a:solidFill>
                <a:effectLst/>
                <a:latin typeface="+mn-lt"/>
                <a:ea typeface="+mn-ea"/>
                <a:cs typeface="+mn-cs"/>
              </a:rPr>
              <a:t>the possibility</a:t>
            </a:r>
            <a:r>
              <a:rPr lang="en-US" sz="1200" kern="1200" dirty="0" smtClean="0">
                <a:solidFill>
                  <a:schemeClr val="tx1"/>
                </a:solidFill>
                <a:effectLst/>
                <a:latin typeface="+mn-lt"/>
                <a:ea typeface="+mn-ea"/>
                <a:cs typeface="+mn-cs"/>
              </a:rPr>
              <a:t> that it might get leaked or stolen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also want to make sure 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If you create a temporary key when the user logs in, make damn sure it stops </a:t>
            </a:r>
            <a:r>
              <a:rPr lang="en-US" sz="1200" kern="1200" baseline="0" smtClean="0">
                <a:solidFill>
                  <a:schemeClr val="tx1"/>
                </a:solidFill>
                <a:effectLst/>
                <a:latin typeface="+mn-lt"/>
                <a:ea typeface="+mn-ea"/>
                <a:cs typeface="+mn-cs"/>
              </a:rPr>
              <a:t>working when they log out.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pPr lvl="0"/>
            <a:r>
              <a:rPr lang="en-US" sz="1200" kern="1200" dirty="0" smtClean="0">
                <a:solidFill>
                  <a:schemeClr val="tx1"/>
                </a:solidFill>
                <a:effectLst/>
                <a:latin typeface="+mn-lt"/>
                <a:ea typeface="+mn-ea"/>
                <a:cs typeface="+mn-cs"/>
              </a:rPr>
              <a:t>API Keys are used instead of usernames/passwords when accessing secure resources. They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the API Key is passed in a URL parameter or a header with each request to identify the requestor to the server. The requests MUST use SSL to protect the key in transit and the server SHOULD store the keys in a secure fashion.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as a cryptographic key to sign requests then each public API Key must be paired with a private key that is kept secure.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Private keys must be stored on the server as text or using reversible encryption.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Signing requests allows us to verify identity without requiring TLS &amp; gives us message integrity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string lots of small exploits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87% of the US population are uniquely identified by these three pieces of data. If an attacker can get your birthdate from one source, your gender from another and you zip code from a third, that attacker can now de-anonymize you in other databases. 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point is that security is important, and that even “low value” targets need to take it seriously. Fortunately, I can help you with that.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a:t>
            </a:r>
            <a:r>
              <a:rPr lang="en-US" sz="1200" b="1" kern="1200" dirty="0" smtClean="0">
                <a:solidFill>
                  <a:schemeClr val="tx1"/>
                </a:solidFill>
                <a:effectLst/>
                <a:latin typeface="+mn-lt"/>
                <a:ea typeface="+mn-ea"/>
                <a:cs typeface="+mn-cs"/>
              </a:rPr>
              <a:t>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a:t>
            </a:r>
            <a:r>
              <a:rPr lang="en-US" sz="1200" kern="1200" dirty="0" smtClean="0">
                <a:solidFill>
                  <a:schemeClr val="tx1"/>
                </a:solidFill>
                <a:effectLst/>
                <a:latin typeface="+mn-lt"/>
                <a:ea typeface="+mn-ea"/>
                <a:cs typeface="+mn-cs"/>
              </a:rPr>
              <a:t>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that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 message integrity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exposing privat</a:t>
            </a:r>
            <a:r>
              <a:rPr lang="en-US" sz="1200" kern="1200" baseline="0" dirty="0" smtClean="0">
                <a:solidFill>
                  <a:schemeClr val="tx1"/>
                </a:solidFill>
                <a:effectLst/>
                <a:latin typeface="+mn-lt"/>
                <a:ea typeface="+mn-ea"/>
                <a:cs typeface="+mn-cs"/>
              </a:rPr>
              <a:t>e keys to JS clients, </a:t>
            </a:r>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keys</a:t>
            </a:r>
            <a:r>
              <a:rPr lang="en-US" sz="1200" b="1" kern="1200" baseline="0" dirty="0" smtClean="0">
                <a:solidFill>
                  <a:schemeClr val="tx1"/>
                </a:solidFill>
                <a:effectLst/>
                <a:latin typeface="+mn-lt"/>
                <a:ea typeface="+mn-ea"/>
                <a:cs typeface="+mn-cs"/>
              </a:rPr>
              <a:t> that expire</a:t>
            </a:r>
            <a:r>
              <a:rPr lang="en-US" sz="1200" b="0" kern="1200" baseline="0" dirty="0" smtClean="0">
                <a:solidFill>
                  <a:schemeClr val="tx1"/>
                </a:solidFill>
                <a:effectLst/>
                <a:latin typeface="+mn-lt"/>
                <a:ea typeface="+mn-ea"/>
                <a:cs typeface="+mn-cs"/>
              </a:rPr>
              <a:t> to limit the window of opportunity if they are compromised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main thing I’m offering to you today</a:t>
            </a:r>
            <a:r>
              <a:rPr lang="en-US" sz="1200" kern="1200" baseline="0" dirty="0" smtClean="0">
                <a:solidFill>
                  <a:schemeClr val="tx1"/>
                </a:solidFill>
                <a:effectLst/>
                <a:latin typeface="+mn-lt"/>
                <a:ea typeface="+mn-ea"/>
                <a:cs typeface="+mn-cs"/>
              </a:rPr>
              <a:t> is a summary of hours and hours of research that I’ve conducted recently, distilled into the most digestible format I could create. I want to help you choose the appropriate path, but you’ll have to look elsewhere for the </a:t>
            </a:r>
            <a:r>
              <a:rPr lang="en-US" sz="1200" kern="1200" dirty="0" smtClean="0">
                <a:solidFill>
                  <a:schemeClr val="tx1"/>
                </a:solidFill>
                <a:effectLst/>
                <a:latin typeface="+mn-lt"/>
                <a:ea typeface="+mn-ea"/>
                <a:cs typeface="+mn-cs"/>
              </a:rPr>
              <a:t>Hello World tutorial</a:t>
            </a:r>
            <a:r>
              <a:rPr lang="en-US" sz="1200" kern="1200" baseline="0" dirty="0" smtClean="0">
                <a:solidFill>
                  <a:schemeClr val="tx1"/>
                </a:solidFill>
                <a:effectLst/>
                <a:latin typeface="+mn-lt"/>
                <a:ea typeface="+mn-ea"/>
                <a:cs typeface="+mn-cs"/>
              </a:rPr>
              <a:t> on many of these things.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84279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a:t>
            </a:r>
            <a:r>
              <a:rPr lang="en-US" sz="4000" dirty="0" smtClean="0"/>
              <a:t>format – usually a GUID</a:t>
            </a:r>
            <a:endParaRPr lang="en-US" sz="4000" dirty="0" smtClean="0"/>
          </a:p>
          <a:p>
            <a:pPr lvl="1"/>
            <a:r>
              <a:rPr lang="en-US" sz="3600" dirty="0" smtClean="0"/>
              <a:t>Designed </a:t>
            </a:r>
            <a:r>
              <a:rPr lang="en-US" sz="3600" dirty="0" smtClean="0"/>
              <a:t>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smtClean="0"/>
              <a:t>Should salt and hash keys for storage</a:t>
            </a:r>
          </a:p>
          <a:p>
            <a:endParaRPr lang="en-US" sz="4000" dirty="0"/>
          </a:p>
          <a:p>
            <a:r>
              <a:rPr lang="en-US" sz="4000" dirty="0"/>
              <a:t>Only as secure as the TLS implementation</a:t>
            </a:r>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smtClean="0"/>
              <a:t>Proves request was not modified in transit</a:t>
            </a:r>
          </a:p>
          <a:p>
            <a:endParaRPr lang="en-US" sz="4000" dirty="0"/>
          </a:p>
          <a:p>
            <a:r>
              <a:rPr lang="en-US" sz="4000" dirty="0" smtClean="0"/>
              <a:t>Is subject to replay attacks</a:t>
            </a:r>
          </a:p>
          <a:p>
            <a:pPr lvl="1"/>
            <a:r>
              <a:rPr lang="en-US" sz="3600" dirty="0" smtClean="0"/>
              <a:t>Use timestamps or TLS to defend</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endParaRPr lang="en-US" sz="40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SSL </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HMAC is well suited for server to server API calls</a:t>
            </a:r>
            <a:br>
              <a:rPr lang="en-US" sz="4000" dirty="0" smtClean="0"/>
            </a:br>
            <a:endParaRPr lang="en-US" sz="4000" dirty="0" smtClean="0"/>
          </a:p>
          <a:p>
            <a:r>
              <a:rPr lang="en-US" sz="4000" dirty="0" smtClean="0"/>
              <a:t>HMAC from JavaScript is doable, but consider temporary (expiring) API Keys</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r>
              <a:rPr lang="en-US" sz="3600" dirty="0" smtClean="0"/>
              <a:t>Use expiring private keys if exposed to JS</a:t>
            </a:r>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own the data, custom API Keys will be simpler than OAuth</a:t>
            </a:r>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28504</TotalTime>
  <Words>7300</Words>
  <Application>Microsoft Office PowerPoint</Application>
  <PresentationFormat>Widescreen</PresentationFormat>
  <Paragraphs>1240</Paragraphs>
  <Slides>73</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The cost of leaked data</vt:lpstr>
      <vt:lpstr>Rookies, amirite!?</vt:lpstr>
      <vt:lpstr>Today’s goal: No more rookie mistakes!</vt:lpstr>
      <vt:lpstr>What’s on the agenda?</vt:lpstr>
      <vt:lpstr>This is not an advanced security session!</vt:lpstr>
      <vt:lpstr>This is not “getting started with &lt;foo&gt;”</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819</cp:revision>
  <dcterms:created xsi:type="dcterms:W3CDTF">2013-12-09T01:29:59Z</dcterms:created>
  <dcterms:modified xsi:type="dcterms:W3CDTF">2016-01-07T17:49:47Z</dcterms:modified>
</cp:coreProperties>
</file>